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4" r:id="rId1"/>
  </p:sldMasterIdLst>
  <p:notesMasterIdLst>
    <p:notesMasterId r:id="rId18"/>
  </p:notesMasterIdLst>
  <p:handoutMasterIdLst>
    <p:handoutMasterId r:id="rId19"/>
  </p:handoutMasterIdLst>
  <p:sldIdLst>
    <p:sldId id="309" r:id="rId2"/>
    <p:sldId id="311" r:id="rId3"/>
    <p:sldId id="324" r:id="rId4"/>
    <p:sldId id="312" r:id="rId5"/>
    <p:sldId id="313" r:id="rId6"/>
    <p:sldId id="326" r:id="rId7"/>
    <p:sldId id="325" r:id="rId8"/>
    <p:sldId id="314" r:id="rId9"/>
    <p:sldId id="315" r:id="rId10"/>
    <p:sldId id="328" r:id="rId11"/>
    <p:sldId id="329" r:id="rId12"/>
    <p:sldId id="330" r:id="rId13"/>
    <p:sldId id="318" r:id="rId14"/>
    <p:sldId id="332" r:id="rId15"/>
    <p:sldId id="319" r:id="rId16"/>
    <p:sldId id="32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9">
          <p15:clr>
            <a:srgbClr val="A4A3A4"/>
          </p15:clr>
        </p15:guide>
        <p15:guide id="2" orient="horz" pos="1298">
          <p15:clr>
            <a:srgbClr val="A4A3A4"/>
          </p15:clr>
        </p15:guide>
        <p15:guide id="3" orient="horz" pos="3884">
          <p15:clr>
            <a:srgbClr val="A4A3A4"/>
          </p15:clr>
        </p15:guide>
        <p15:guide id="4" pos="2880">
          <p15:clr>
            <a:srgbClr val="A4A3A4"/>
          </p15:clr>
        </p15:guide>
        <p15:guide id="5" pos="2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fano Callari" initials="SC" lastIdx="3" clrIdx="0">
    <p:extLst>
      <p:ext uri="{19B8F6BF-5375-455C-9EA6-DF929625EA0E}">
        <p15:presenceInfo xmlns:p15="http://schemas.microsoft.com/office/powerpoint/2012/main" userId="Stefano Callari" providerId="None"/>
      </p:ext>
    </p:extLst>
  </p:cmAuthor>
  <p:cmAuthor id="2" name="Alex Moore" initials="AM" lastIdx="3" clrIdx="1">
    <p:extLst>
      <p:ext uri="{19B8F6BF-5375-455C-9EA6-DF929625EA0E}">
        <p15:presenceInfo xmlns:p15="http://schemas.microsoft.com/office/powerpoint/2012/main" userId="Alex Moore" providerId="None"/>
      </p:ext>
    </p:extLst>
  </p:cmAuthor>
  <p:cmAuthor id="3" name="Laura Rovegno" initials="LR" lastIdx="13" clrIdx="2">
    <p:extLst>
      <p:ext uri="{19B8F6BF-5375-455C-9EA6-DF929625EA0E}">
        <p15:presenceInfo xmlns:p15="http://schemas.microsoft.com/office/powerpoint/2012/main" userId="Laura Rovegn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3379"/>
    <a:srgbClr val="A78723"/>
    <a:srgbClr val="00106E"/>
    <a:srgbClr val="0025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45" autoAdjust="0"/>
    <p:restoredTop sz="96586" autoAdjust="0"/>
  </p:normalViewPr>
  <p:slideViewPr>
    <p:cSldViewPr showGuides="1">
      <p:cViewPr varScale="1">
        <p:scale>
          <a:sx n="117" d="100"/>
          <a:sy n="117" d="100"/>
        </p:scale>
        <p:origin x="1206" y="114"/>
      </p:cViewPr>
      <p:guideLst>
        <p:guide orient="horz" pos="799"/>
        <p:guide orient="horz" pos="1298"/>
        <p:guide orient="horz" pos="3884"/>
        <p:guide pos="2880"/>
        <p:guide pos="2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086771290963917"/>
          <c:y val="5.4404184585353954E-2"/>
          <c:w val="0.84150382067671869"/>
          <c:h val="0.82702182316555439"/>
        </c:manualLayout>
      </c:layout>
      <c:barChart>
        <c:barDir val="col"/>
        <c:grouping val="clustered"/>
        <c:varyColors val="0"/>
        <c:ser>
          <c:idx val="0"/>
          <c:order val="0"/>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Sheet1!$B$10:$B$11</c:f>
              <c:strCache>
                <c:ptCount val="2"/>
                <c:pt idx="0">
                  <c:v>Of those that search:                       % who switch</c:v>
                </c:pt>
                <c:pt idx="1">
                  <c:v>Of those that switch:                       % who search</c:v>
                </c:pt>
              </c:strCache>
            </c:strRef>
          </c:cat>
          <c:val>
            <c:numRef>
              <c:f>Sheet1!$C$10:$C$11</c:f>
              <c:numCache>
                <c:formatCode>0%</c:formatCode>
                <c:ptCount val="2"/>
                <c:pt idx="0">
                  <c:v>0.14000000000000001</c:v>
                </c:pt>
                <c:pt idx="1">
                  <c:v>0.75</c:v>
                </c:pt>
              </c:numCache>
            </c:numRef>
          </c:val>
        </c:ser>
        <c:dLbls>
          <c:showLegendKey val="0"/>
          <c:showVal val="0"/>
          <c:showCatName val="0"/>
          <c:showSerName val="0"/>
          <c:showPercent val="0"/>
          <c:showBubbleSize val="0"/>
        </c:dLbls>
        <c:gapWidth val="219"/>
        <c:overlap val="-27"/>
        <c:axId val="141784952"/>
        <c:axId val="142468088"/>
      </c:barChart>
      <c:catAx>
        <c:axId val="141784952"/>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42468088"/>
        <c:crosses val="autoZero"/>
        <c:auto val="1"/>
        <c:lblAlgn val="ctr"/>
        <c:lblOffset val="100"/>
        <c:noMultiLvlLbl val="0"/>
      </c:catAx>
      <c:valAx>
        <c:axId val="142468088"/>
        <c:scaling>
          <c:orientation val="minMax"/>
          <c:max val="1"/>
        </c:scaling>
        <c:delete val="0"/>
        <c:axPos val="l"/>
        <c:numFmt formatCode="0%"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417849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153097488304079E-2"/>
          <c:y val="4.8076032833620247E-2"/>
          <c:w val="0.91342164147675042"/>
          <c:h val="0.83892038604605801"/>
        </c:manualLayout>
      </c:layout>
      <c:barChart>
        <c:barDir val="col"/>
        <c:grouping val="clustered"/>
        <c:varyColors val="0"/>
        <c:ser>
          <c:idx val="0"/>
          <c:order val="0"/>
          <c:spPr>
            <a:solidFill>
              <a:schemeClr val="accent1">
                <a:lumMod val="50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'[Chart in Microsoft PowerPoint]Sheet1'!$B$4:$B$5</c:f>
              <c:strCache>
                <c:ptCount val="2"/>
                <c:pt idx="0">
                  <c:v>% searching</c:v>
                </c:pt>
                <c:pt idx="1">
                  <c:v>% switching</c:v>
                </c:pt>
              </c:strCache>
            </c:strRef>
          </c:cat>
          <c:val>
            <c:numRef>
              <c:f>'[Chart in Microsoft PowerPoint]Sheet1'!$C$4:$C$5</c:f>
              <c:numCache>
                <c:formatCode>0%</c:formatCode>
                <c:ptCount val="2"/>
                <c:pt idx="0">
                  <c:v>0.17</c:v>
                </c:pt>
                <c:pt idx="1">
                  <c:v>0.03</c:v>
                </c:pt>
              </c:numCache>
            </c:numRef>
          </c:val>
        </c:ser>
        <c:dLbls>
          <c:dLblPos val="outEnd"/>
          <c:showLegendKey val="0"/>
          <c:showVal val="1"/>
          <c:showCatName val="0"/>
          <c:showSerName val="0"/>
          <c:showPercent val="0"/>
          <c:showBubbleSize val="0"/>
        </c:dLbls>
        <c:gapWidth val="219"/>
        <c:overlap val="-27"/>
        <c:axId val="142468872"/>
        <c:axId val="142469264"/>
      </c:barChart>
      <c:catAx>
        <c:axId val="142468872"/>
        <c:scaling>
          <c:orientation val="minMax"/>
        </c:scaling>
        <c:delete val="0"/>
        <c:axPos val="b"/>
        <c:numFmt formatCode="General" sourceLinked="1"/>
        <c:majorTickMark val="none"/>
        <c:minorTickMark val="none"/>
        <c:tickLblPos val="nextTo"/>
        <c:spPr>
          <a:no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42469264"/>
        <c:crosses val="autoZero"/>
        <c:auto val="1"/>
        <c:lblAlgn val="ctr"/>
        <c:lblOffset val="100"/>
        <c:noMultiLvlLbl val="0"/>
      </c:catAx>
      <c:valAx>
        <c:axId val="142469264"/>
        <c:scaling>
          <c:orientation val="minMax"/>
          <c:max val="1"/>
        </c:scaling>
        <c:delete val="0"/>
        <c:axPos val="l"/>
        <c:numFmt formatCode="0%" sourceLinked="1"/>
        <c:majorTickMark val="none"/>
        <c:minorTickMark val="none"/>
        <c:tickLblPos val="nextTo"/>
        <c:spPr>
          <a:noFill/>
          <a:ln w="19050">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4246887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30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430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430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835E0A-035B-4B75-9E58-AF2C6BF497DC}" type="slidenum">
              <a:rPr lang="en-GB"/>
              <a:pPr/>
              <a:t>‹#›</a:t>
            </a:fld>
            <a:endParaRPr lang="en-GB"/>
          </a:p>
        </p:txBody>
      </p:sp>
    </p:spTree>
    <p:extLst>
      <p:ext uri="{BB962C8B-B14F-4D97-AF65-F5344CB8AC3E}">
        <p14:creationId xmlns:p14="http://schemas.microsoft.com/office/powerpoint/2010/main" val="74626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4F8B23F-9E98-4308-93CA-D629C8504FDF}" type="slidenum">
              <a:rPr lang="en-US"/>
              <a:pPr/>
              <a:t>‹#›</a:t>
            </a:fld>
            <a:endParaRPr lang="en-US"/>
          </a:p>
        </p:txBody>
      </p:sp>
    </p:spTree>
    <p:extLst>
      <p:ext uri="{BB962C8B-B14F-4D97-AF65-F5344CB8AC3E}">
        <p14:creationId xmlns:p14="http://schemas.microsoft.com/office/powerpoint/2010/main" val="24488397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E23B24-B3A5-499A-9658-8E05A628EEB6}" type="slidenum">
              <a:rPr lang="en-GB" smtClean="0"/>
              <a:t>1</a:t>
            </a:fld>
            <a:endParaRPr lang="en-GB"/>
          </a:p>
        </p:txBody>
      </p:sp>
    </p:spTree>
    <p:extLst>
      <p:ext uri="{BB962C8B-B14F-4D97-AF65-F5344CB8AC3E}">
        <p14:creationId xmlns:p14="http://schemas.microsoft.com/office/powerpoint/2010/main" val="627952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E23B24-B3A5-499A-9658-8E05A628EEB6}" type="slidenum">
              <a:rPr lang="en-GB" smtClean="0"/>
              <a:t>4</a:t>
            </a:fld>
            <a:endParaRPr lang="en-GB"/>
          </a:p>
        </p:txBody>
      </p:sp>
    </p:spTree>
    <p:extLst>
      <p:ext uri="{BB962C8B-B14F-4D97-AF65-F5344CB8AC3E}">
        <p14:creationId xmlns:p14="http://schemas.microsoft.com/office/powerpoint/2010/main" val="376340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E23B24-B3A5-499A-9658-8E05A628EEB6}" type="slidenum">
              <a:rPr lang="en-GB" smtClean="0"/>
              <a:t>6</a:t>
            </a:fld>
            <a:endParaRPr lang="en-GB"/>
          </a:p>
        </p:txBody>
      </p:sp>
    </p:spTree>
    <p:extLst>
      <p:ext uri="{BB962C8B-B14F-4D97-AF65-F5344CB8AC3E}">
        <p14:creationId xmlns:p14="http://schemas.microsoft.com/office/powerpoint/2010/main" val="2222891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E23B24-B3A5-499A-9658-8E05A628EEB6}" type="slidenum">
              <a:rPr lang="en-GB" smtClean="0"/>
              <a:t>7</a:t>
            </a:fld>
            <a:endParaRPr lang="en-GB"/>
          </a:p>
        </p:txBody>
      </p:sp>
    </p:spTree>
    <p:extLst>
      <p:ext uri="{BB962C8B-B14F-4D97-AF65-F5344CB8AC3E}">
        <p14:creationId xmlns:p14="http://schemas.microsoft.com/office/powerpoint/2010/main" val="1096415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E23B24-B3A5-499A-9658-8E05A628EEB6}" type="slidenum">
              <a:rPr lang="en-GB" smtClean="0"/>
              <a:t>9</a:t>
            </a:fld>
            <a:endParaRPr lang="en-GB"/>
          </a:p>
        </p:txBody>
      </p:sp>
    </p:spTree>
    <p:extLst>
      <p:ext uri="{BB962C8B-B14F-4D97-AF65-F5344CB8AC3E}">
        <p14:creationId xmlns:p14="http://schemas.microsoft.com/office/powerpoint/2010/main" val="2769054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E23B24-B3A5-499A-9658-8E05A628EEB6}" type="slidenum">
              <a:rPr lang="en-GB" smtClean="0"/>
              <a:t>13</a:t>
            </a:fld>
            <a:endParaRPr lang="en-GB"/>
          </a:p>
        </p:txBody>
      </p:sp>
    </p:spTree>
    <p:extLst>
      <p:ext uri="{BB962C8B-B14F-4D97-AF65-F5344CB8AC3E}">
        <p14:creationId xmlns:p14="http://schemas.microsoft.com/office/powerpoint/2010/main" val="1207287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E23B24-B3A5-499A-9658-8E05A628EEB6}" type="slidenum">
              <a:rPr lang="en-GB" smtClean="0"/>
              <a:t>14</a:t>
            </a:fld>
            <a:endParaRPr lang="en-GB"/>
          </a:p>
        </p:txBody>
      </p:sp>
    </p:spTree>
    <p:extLst>
      <p:ext uri="{BB962C8B-B14F-4D97-AF65-F5344CB8AC3E}">
        <p14:creationId xmlns:p14="http://schemas.microsoft.com/office/powerpoint/2010/main" val="2407031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F8B23F-9E98-4308-93CA-D629C8504FDF}" type="slidenum">
              <a:rPr lang="en-US" smtClean="0"/>
              <a:pPr/>
              <a:t>16</a:t>
            </a:fld>
            <a:endParaRPr lang="en-US"/>
          </a:p>
        </p:txBody>
      </p:sp>
    </p:spTree>
    <p:extLst>
      <p:ext uri="{BB962C8B-B14F-4D97-AF65-F5344CB8AC3E}">
        <p14:creationId xmlns:p14="http://schemas.microsoft.com/office/powerpoint/2010/main" val="2458043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3137" y="1916832"/>
            <a:ext cx="7197725" cy="1470025"/>
          </a:xfrm>
        </p:spPr>
        <p:txBody>
          <a:bodyPr/>
          <a:lstStyle>
            <a:lvl1pPr>
              <a:defRPr sz="4000">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973137" y="3860800"/>
            <a:ext cx="7197725" cy="2305050"/>
          </a:xfrm>
        </p:spPr>
        <p:txBody>
          <a:bodyPr/>
          <a:lstStyle>
            <a:lvl1pPr marL="0" indent="0">
              <a:buFont typeface="Univers" pitchFamily="34" charset="0"/>
              <a:buNone/>
              <a:defRPr sz="3200">
                <a:solidFill>
                  <a:schemeClr val="tx1"/>
                </a:solidFill>
                <a:latin typeface="Arial" pitchFamily="34" charset="0"/>
                <a:cs typeface="Arial" pitchFamily="34" charset="0"/>
              </a:defRPr>
            </a:lvl1pPr>
          </a:lstStyle>
          <a:p>
            <a:r>
              <a:rPr lang="en-US" dirty="0" smtClean="0"/>
              <a:t>Click to edit Master subtitle style</a:t>
            </a:r>
            <a:endParaRPr lang="en-US" dirty="0"/>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84" name="Rectangle 12"/>
          <p:cNvSpPr>
            <a:spLocks noGrp="1" noChangeArrowheads="1"/>
          </p:cNvSpPr>
          <p:nvPr>
            <p:ph type="sldNum" sz="quarter" idx="4"/>
          </p:nvPr>
        </p:nvSpPr>
        <p:spPr/>
        <p:txBody>
          <a:bodyPr/>
          <a:lstStyle>
            <a:lvl1pPr>
              <a:defRPr/>
            </a:lvl1pPr>
          </a:lstStyle>
          <a:p>
            <a:fld id="{168D4237-9FE8-4F3F-83E6-FFB678965339}" type="slidenum">
              <a:rPr lang="en-US" smtClean="0"/>
              <a:pPr/>
              <a:t>‹#›</a:t>
            </a:fld>
            <a:endParaRPr lang="en-US"/>
          </a:p>
        </p:txBody>
      </p:sp>
      <p:pic>
        <p:nvPicPr>
          <p:cNvPr id="9" name="Picture 8" descr="CMA_CMYK_AW.jpg"/>
          <p:cNvPicPr>
            <a:picLocks noChangeAspect="1"/>
          </p:cNvPicPr>
          <p:nvPr/>
        </p:nvPicPr>
        <p:blipFill>
          <a:blip r:embed="rId2" cstate="print"/>
          <a:stretch>
            <a:fillRect/>
          </a:stretch>
        </p:blipFill>
        <p:spPr>
          <a:xfrm>
            <a:off x="7164288" y="44624"/>
            <a:ext cx="1800200" cy="930612"/>
          </a:xfrm>
          <a:prstGeom prst="rect">
            <a:avLst/>
          </a:prstGeom>
        </p:spPr>
      </p:pic>
      <p:cxnSp>
        <p:nvCxnSpPr>
          <p:cNvPr id="11" name="Straight Connector 10"/>
          <p:cNvCxnSpPr/>
          <p:nvPr/>
        </p:nvCxnSpPr>
        <p:spPr>
          <a:xfrm>
            <a:off x="0" y="1052736"/>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23850" y="1268413"/>
            <a:ext cx="8424863" cy="792162"/>
          </a:xfrm>
        </p:spPr>
        <p:txBody>
          <a:bodyPr/>
          <a:lstStyle/>
          <a:p>
            <a:r>
              <a:rPr lang="en-US" smtClean="0"/>
              <a:t>Click to edit Master 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38F323-03CD-4FC3-8621-87B38A7E6C0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79AFBD-594C-486B-9ADC-944B1414A64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buSzPct val="100000"/>
              <a:defRPr sz="2400"/>
            </a:lvl2pPr>
            <a:lvl3pPr>
              <a:buFont typeface="Wingdings" pitchFamily="2" charset="2"/>
              <a:buChar char="§"/>
              <a:defRPr sz="2400">
                <a:latin typeface="Arial" pitchFamily="34" charset="0"/>
                <a:cs typeface="Arial" pitchFamily="34" charset="0"/>
              </a:defRPr>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AEBBA3-A39F-4CAF-BC84-3EE90E5EEF7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EFCFBA-50A6-4552-BE93-7384490AB2D0}"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D1ABA0-92B1-44B9-B206-5198C0ECE11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C4E507-1FA9-46DF-BF9F-41A582E5C22D}" type="slidenum">
              <a:rPr lang="en-US" smtClean="0"/>
              <a:pPr/>
              <a:t>‹#›</a:t>
            </a:fld>
            <a:endParaRPr lang="en-US"/>
          </a:p>
        </p:txBody>
      </p:sp>
      <p:pic>
        <p:nvPicPr>
          <p:cNvPr id="9" name="Picture 8" descr="CMA_CMYK_AW.jpg"/>
          <p:cNvPicPr>
            <a:picLocks noChangeAspect="1"/>
          </p:cNvPicPr>
          <p:nvPr userDrawn="1"/>
        </p:nvPicPr>
        <p:blipFill>
          <a:blip r:embed="rId2" cstate="print"/>
          <a:stretch>
            <a:fillRect/>
          </a:stretch>
        </p:blipFill>
        <p:spPr>
          <a:xfrm>
            <a:off x="7164288" y="44624"/>
            <a:ext cx="1800200" cy="930612"/>
          </a:xfrm>
          <a:prstGeom prst="rect">
            <a:avLst/>
          </a:prstGeom>
        </p:spPr>
      </p:pic>
      <p:cxnSp>
        <p:nvCxnSpPr>
          <p:cNvPr id="10" name="Straight Connector 9"/>
          <p:cNvCxnSpPr/>
          <p:nvPr userDrawn="1"/>
        </p:nvCxnSpPr>
        <p:spPr>
          <a:xfrm>
            <a:off x="0" y="1052736"/>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1EE2A7-E064-485A-9230-BC7ED5354A8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3850" y="2060575"/>
            <a:ext cx="4135438"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11688" y="2060575"/>
            <a:ext cx="4137025"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72148D-84DD-488F-8ACA-9B4AA438A4A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1812" y="14208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buSzPct val="100000"/>
              <a:defRPr sz="2400"/>
            </a:lvl2pPr>
            <a:lvl3pPr>
              <a:buFont typeface="Wingdings" pitchFamily="2" charset="2"/>
              <a:buChar char="§"/>
              <a:defRPr sz="2400">
                <a:latin typeface="Arial" pitchFamily="34" charset="0"/>
                <a:cs typeface="Arial" pitchFamily="34" charset="0"/>
              </a:defRPr>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572000" y="14208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buSzPct val="100000"/>
              <a:defRPr sz="2400"/>
            </a:lvl2pPr>
            <a:lvl3pPr>
              <a:buFont typeface="Wingdings" pitchFamily="2" charset="2"/>
              <a:buChar char="§"/>
              <a:defRPr sz="24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F97FEB3-4081-441D-89C0-BF511C7F615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D917B27-2544-4974-A661-7232627E981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EDEA28F-1CCC-463E-B471-C27271CBA55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1268413"/>
            <a:ext cx="5111750" cy="4857750"/>
          </a:xfrm>
        </p:spPr>
        <p:txBody>
          <a:bodyPr/>
          <a:lstStyle>
            <a:lvl1pPr>
              <a:defRPr sz="3200"/>
            </a:lvl1pPr>
            <a:lvl2pPr>
              <a:buSzPct val="100000"/>
              <a:defRPr sz="2400"/>
            </a:lvl2pPr>
            <a:lvl3pPr>
              <a:buFont typeface="Wingdings" pitchFamily="2" charset="2"/>
              <a:buChar char="§"/>
              <a:defRPr sz="2400">
                <a:latin typeface="Arial" pitchFamily="34" charset="0"/>
                <a:cs typeface="Arial" pitchFamily="34" charset="0"/>
              </a:defRPr>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14D6C3-A1EB-43E2-974C-67F515D19E2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0C3BF6-6F0E-4D01-A171-AC7B1EB7D9F1}"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4" name="Rectangle 10"/>
          <p:cNvSpPr>
            <a:spLocks noGrp="1" noChangeArrowheads="1"/>
          </p:cNvSpPr>
          <p:nvPr>
            <p:ph type="title"/>
          </p:nvPr>
        </p:nvSpPr>
        <p:spPr bwMode="auto">
          <a:xfrm>
            <a:off x="323850" y="917575"/>
            <a:ext cx="842486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5" name="Rectangle 11"/>
          <p:cNvSpPr>
            <a:spLocks noGrp="1" noChangeArrowheads="1"/>
          </p:cNvSpPr>
          <p:nvPr>
            <p:ph type="body" idx="1"/>
          </p:nvPr>
        </p:nvSpPr>
        <p:spPr bwMode="auto">
          <a:xfrm>
            <a:off x="323850" y="2060575"/>
            <a:ext cx="8424863" cy="4065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040" name="Rectangle 1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C6D48A6-E9BF-4D93-B037-D602465166D5}" type="slidenum">
              <a:rPr lang="en-US" smtClean="0"/>
              <a:pPr/>
              <a:t>‹#›</a:t>
            </a:fld>
            <a:endParaRPr lang="en-US"/>
          </a:p>
        </p:txBody>
      </p:sp>
      <p:pic>
        <p:nvPicPr>
          <p:cNvPr id="13" name="Picture 12" descr="CMA_CMYK_AW.jpg"/>
          <p:cNvPicPr>
            <a:picLocks noChangeAspect="1"/>
          </p:cNvPicPr>
          <p:nvPr userDrawn="1"/>
        </p:nvPicPr>
        <p:blipFill>
          <a:blip r:embed="rId16" cstate="print"/>
          <a:stretch>
            <a:fillRect/>
          </a:stretch>
        </p:blipFill>
        <p:spPr>
          <a:xfrm>
            <a:off x="7164288" y="44624"/>
            <a:ext cx="1800200" cy="930612"/>
          </a:xfrm>
          <a:prstGeom prst="rect">
            <a:avLst/>
          </a:prstGeom>
        </p:spPr>
      </p:pic>
      <p:cxnSp>
        <p:nvCxnSpPr>
          <p:cNvPr id="14" name="Straight Connector 13"/>
          <p:cNvCxnSpPr/>
          <p:nvPr userDrawn="1"/>
        </p:nvCxnSpPr>
        <p:spPr>
          <a:xfrm>
            <a:off x="0" y="1052736"/>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659" r:id="rId12"/>
    <p:sldLayoutId id="2147483664" r:id="rId13"/>
    <p:sldLayoutId id="2147483665"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p:titleStyle>
    <p:bodyStyle>
      <a:lvl1pPr marL="358775" indent="-358775" algn="l" rtl="0" eaLnBrk="1" fontAlgn="base" hangingPunct="1">
        <a:spcBef>
          <a:spcPct val="20000"/>
        </a:spcBef>
        <a:spcAft>
          <a:spcPct val="20000"/>
        </a:spcAft>
        <a:buClr>
          <a:schemeClr val="bg2"/>
        </a:buClr>
        <a:buSzPct val="115000"/>
        <a:buFont typeface="Univers" pitchFamily="34" charset="0"/>
        <a:buChar char="●"/>
        <a:defRPr sz="2800" b="1">
          <a:solidFill>
            <a:schemeClr val="tx1"/>
          </a:solidFill>
          <a:latin typeface="Arial" pitchFamily="34" charset="0"/>
          <a:ea typeface="+mn-ea"/>
          <a:cs typeface="Arial" pitchFamily="34" charset="0"/>
        </a:defRPr>
      </a:lvl1pPr>
      <a:lvl2pPr marL="892175" indent="-354013" algn="l" rtl="0" eaLnBrk="1" fontAlgn="base" hangingPunct="1">
        <a:spcBef>
          <a:spcPct val="20000"/>
        </a:spcBef>
        <a:spcAft>
          <a:spcPct val="20000"/>
        </a:spcAft>
        <a:buSzPct val="200000"/>
        <a:buFont typeface="Univers" pitchFamily="34" charset="0"/>
        <a:buChar char="-"/>
        <a:defRPr sz="2400">
          <a:solidFill>
            <a:schemeClr val="tx1"/>
          </a:solidFill>
          <a:latin typeface="Arial" pitchFamily="34" charset="0"/>
          <a:cs typeface="Arial" pitchFamily="34" charset="0"/>
        </a:defRPr>
      </a:lvl2pPr>
      <a:lvl3pPr marL="1438275" indent="-366713" algn="l" rtl="0" eaLnBrk="1" fontAlgn="base" hangingPunct="1">
        <a:spcBef>
          <a:spcPct val="20000"/>
        </a:spcBef>
        <a:spcAft>
          <a:spcPct val="20000"/>
        </a:spcAft>
        <a:buChar char="•"/>
        <a:defRPr sz="2000">
          <a:solidFill>
            <a:schemeClr val="tx1"/>
          </a:solidFill>
          <a:latin typeface="+mn-lt"/>
        </a:defRPr>
      </a:lvl3pPr>
      <a:lvl4pPr marL="2071688" indent="-228600" algn="l" rtl="0" eaLnBrk="1" fontAlgn="base" hangingPunct="1">
        <a:spcBef>
          <a:spcPct val="20000"/>
        </a:spcBef>
        <a:spcAft>
          <a:spcPct val="0"/>
        </a:spcAft>
        <a:buChar char="–"/>
        <a:defRPr sz="2000">
          <a:solidFill>
            <a:schemeClr val="tx1"/>
          </a:solidFill>
          <a:latin typeface="Arial" charset="0"/>
        </a:defRPr>
      </a:lvl4pPr>
      <a:lvl5pPr marL="2479675" indent="-228600" algn="l" rtl="0" eaLnBrk="1" fontAlgn="base" hangingPunct="1">
        <a:spcBef>
          <a:spcPct val="20000"/>
        </a:spcBef>
        <a:spcAft>
          <a:spcPct val="0"/>
        </a:spcAft>
        <a:buChar char="»"/>
        <a:defRPr sz="2000">
          <a:solidFill>
            <a:schemeClr val="tx1"/>
          </a:solidFill>
          <a:latin typeface="Arial" charset="0"/>
        </a:defRPr>
      </a:lvl5pPr>
      <a:lvl6pPr marL="2936875" indent="-228600" algn="l" rtl="0" eaLnBrk="1" fontAlgn="base" hangingPunct="1">
        <a:spcBef>
          <a:spcPct val="20000"/>
        </a:spcBef>
        <a:spcAft>
          <a:spcPct val="0"/>
        </a:spcAft>
        <a:buChar char="»"/>
        <a:defRPr sz="2000">
          <a:solidFill>
            <a:schemeClr val="tx1"/>
          </a:solidFill>
          <a:latin typeface="Arial" charset="0"/>
        </a:defRPr>
      </a:lvl6pPr>
      <a:lvl7pPr marL="3394075" indent="-228600" algn="l" rtl="0" eaLnBrk="1" fontAlgn="base" hangingPunct="1">
        <a:spcBef>
          <a:spcPct val="20000"/>
        </a:spcBef>
        <a:spcAft>
          <a:spcPct val="0"/>
        </a:spcAft>
        <a:buChar char="»"/>
        <a:defRPr sz="2000">
          <a:solidFill>
            <a:schemeClr val="tx1"/>
          </a:solidFill>
          <a:latin typeface="Arial" charset="0"/>
        </a:defRPr>
      </a:lvl7pPr>
      <a:lvl8pPr marL="3851275" indent="-228600" algn="l" rtl="0" eaLnBrk="1" fontAlgn="base" hangingPunct="1">
        <a:spcBef>
          <a:spcPct val="20000"/>
        </a:spcBef>
        <a:spcAft>
          <a:spcPct val="0"/>
        </a:spcAft>
        <a:buChar char="»"/>
        <a:defRPr sz="2000">
          <a:solidFill>
            <a:schemeClr val="tx1"/>
          </a:solidFill>
          <a:latin typeface="Arial" charset="0"/>
        </a:defRPr>
      </a:lvl8pPr>
      <a:lvl9pPr marL="4308475"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494998"/>
            <a:ext cx="7197725" cy="1470025"/>
          </a:xfrm>
        </p:spPr>
        <p:txBody>
          <a:bodyPr/>
          <a:lstStyle/>
          <a:p>
            <a:r>
              <a:rPr lang="en-GB" dirty="0" smtClean="0"/>
              <a:t>Searching </a:t>
            </a:r>
            <a:r>
              <a:rPr lang="en-GB" dirty="0"/>
              <a:t>and switching in retail </a:t>
            </a:r>
            <a:r>
              <a:rPr lang="en-GB" dirty="0" smtClean="0"/>
              <a:t>banking</a:t>
            </a:r>
            <a:endParaRPr lang="en-GB" b="0" dirty="0"/>
          </a:p>
        </p:txBody>
      </p:sp>
      <p:sp>
        <p:nvSpPr>
          <p:cNvPr id="3" name="Subtitle 2"/>
          <p:cNvSpPr>
            <a:spLocks noGrp="1"/>
          </p:cNvSpPr>
          <p:nvPr>
            <p:ph type="subTitle" idx="1"/>
          </p:nvPr>
        </p:nvSpPr>
        <p:spPr>
          <a:xfrm>
            <a:off x="973135" y="3258434"/>
            <a:ext cx="7197725" cy="2305050"/>
          </a:xfrm>
        </p:spPr>
        <p:txBody>
          <a:bodyPr/>
          <a:lstStyle/>
          <a:p>
            <a:r>
              <a:rPr lang="it-IT" sz="1800" b="0" dirty="0"/>
              <a:t>Stefano Callari, Alexander Moore, Laura </a:t>
            </a:r>
            <a:r>
              <a:rPr lang="it-IT" sz="1800" b="0" dirty="0" smtClean="0"/>
              <a:t>Rovegno </a:t>
            </a:r>
            <a:endParaRPr lang="it-IT" sz="1800" b="0" dirty="0"/>
          </a:p>
          <a:p>
            <a:r>
              <a:rPr lang="en-GB" sz="1800" b="0" i="1" dirty="0"/>
              <a:t>Competition and Markets Authority</a:t>
            </a:r>
            <a:r>
              <a:rPr lang="en-GB" sz="1800" b="0" i="1" baseline="30000" dirty="0"/>
              <a:t>†</a:t>
            </a:r>
            <a:r>
              <a:rPr lang="en-GB" sz="1800" b="0" i="1" dirty="0"/>
              <a:t> </a:t>
            </a:r>
            <a:endParaRPr lang="en-GB" sz="1800" b="0" dirty="0"/>
          </a:p>
          <a:p>
            <a:endParaRPr lang="en-GB" sz="1800" b="0" dirty="0" smtClean="0"/>
          </a:p>
          <a:p>
            <a:r>
              <a:rPr lang="en-GB" sz="1800" b="0" dirty="0" smtClean="0"/>
              <a:t>Pasquale </a:t>
            </a:r>
            <a:r>
              <a:rPr lang="en-GB" sz="1800" b="0" dirty="0" err="1"/>
              <a:t>Schiraldi</a:t>
            </a:r>
            <a:r>
              <a:rPr lang="en-GB" sz="1800" b="0" dirty="0"/>
              <a:t> </a:t>
            </a:r>
          </a:p>
          <a:p>
            <a:r>
              <a:rPr lang="en-GB" sz="1800" b="0" i="1" dirty="0"/>
              <a:t>London School of Economics</a:t>
            </a:r>
            <a:endParaRPr lang="en-GB" sz="1800" b="0" dirty="0"/>
          </a:p>
        </p:txBody>
      </p:sp>
      <p:sp>
        <p:nvSpPr>
          <p:cNvPr id="4" name="Slide Number Placeholder 3"/>
          <p:cNvSpPr>
            <a:spLocks noGrp="1"/>
          </p:cNvSpPr>
          <p:nvPr>
            <p:ph type="sldNum" sz="quarter" idx="4"/>
          </p:nvPr>
        </p:nvSpPr>
        <p:spPr/>
        <p:txBody>
          <a:bodyPr/>
          <a:lstStyle/>
          <a:p>
            <a:fld id="{A2AEC43B-10E0-415E-A332-B63CB4F7D755}" type="slidenum">
              <a:rPr lang="en-US" smtClean="0">
                <a:solidFill>
                  <a:srgbClr val="0068AE"/>
                </a:solidFill>
              </a:rPr>
              <a:pPr/>
              <a:t>1</a:t>
            </a:fld>
            <a:endParaRPr lang="en-US" dirty="0">
              <a:solidFill>
                <a:srgbClr val="0068AE"/>
              </a:solidFill>
            </a:endParaRPr>
          </a:p>
        </p:txBody>
      </p:sp>
      <p:sp>
        <p:nvSpPr>
          <p:cNvPr id="5" name="Rectangle 4"/>
          <p:cNvSpPr/>
          <p:nvPr/>
        </p:nvSpPr>
        <p:spPr>
          <a:xfrm>
            <a:off x="373221" y="5563484"/>
            <a:ext cx="8397551" cy="830997"/>
          </a:xfrm>
          <a:prstGeom prst="rect">
            <a:avLst/>
          </a:prstGeom>
        </p:spPr>
        <p:txBody>
          <a:bodyPr wrap="square">
            <a:spAutoFit/>
          </a:bodyPr>
          <a:lstStyle/>
          <a:p>
            <a:endParaRPr lang="en-GB" sz="1200" dirty="0">
              <a:solidFill>
                <a:srgbClr val="000000"/>
              </a:solidFill>
              <a:latin typeface="Arial" panose="020B0604020202020204" pitchFamily="34" charset="0"/>
              <a:cs typeface="Arial" panose="020B0604020202020204" pitchFamily="34" charset="0"/>
            </a:endParaRPr>
          </a:p>
          <a:p>
            <a:r>
              <a:rPr lang="en-GB" sz="1200" i="1" baseline="30000" dirty="0">
                <a:latin typeface="Arial" panose="020B0604020202020204" pitchFamily="34" charset="0"/>
                <a:cs typeface="Arial" panose="020B0604020202020204" pitchFamily="34" charset="0"/>
              </a:rPr>
              <a:t>†</a:t>
            </a:r>
            <a:r>
              <a:rPr lang="en-GB" sz="1200" i="1" dirty="0">
                <a:latin typeface="Arial" panose="020B0604020202020204" pitchFamily="34" charset="0"/>
                <a:cs typeface="Arial" panose="020B0604020202020204" pitchFamily="34" charset="0"/>
              </a:rPr>
              <a:t> </a:t>
            </a:r>
            <a:r>
              <a:rPr lang="en-GB" sz="1200" dirty="0">
                <a:latin typeface="Arial" pitchFamily="34" charset="0"/>
                <a:cs typeface="Arial" pitchFamily="34" charset="0"/>
              </a:rPr>
              <a:t>Although the authors worked on certain aspects of the retail banking market investigation at the UK Competition and Markets Authority (CMA), the views and opinions expressed in this paper are the sole responsibility of the authors and do not necessarily reflect those of the CMA or the inquiry group. </a:t>
            </a:r>
          </a:p>
        </p:txBody>
      </p:sp>
    </p:spTree>
    <p:extLst>
      <p:ext uri="{BB962C8B-B14F-4D97-AF65-F5344CB8AC3E}">
        <p14:creationId xmlns:p14="http://schemas.microsoft.com/office/powerpoint/2010/main" val="1212683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dirty="0" smtClean="0"/>
              <a:t>Marginal Effects</a:t>
            </a:r>
            <a:endParaRPr lang="en-GB" dirty="0"/>
          </a:p>
        </p:txBody>
      </p:sp>
      <mc:AlternateContent xmlns:mc="http://schemas.openxmlformats.org/markup-compatibility/2006">
        <mc:Choice xmlns:a14="http://schemas.microsoft.com/office/drawing/2010/main" Requires="a14">
          <p:sp>
            <p:nvSpPr>
              <p:cNvPr id="11" name="Content Placeholder 10"/>
              <p:cNvSpPr>
                <a:spLocks noGrp="1"/>
              </p:cNvSpPr>
              <p:nvPr>
                <p:ph idx="1"/>
              </p:nvPr>
            </p:nvSpPr>
            <p:spPr/>
            <p:txBody>
              <a:bodyPr/>
              <a:lstStyle/>
              <a:p>
                <a:r>
                  <a:rPr lang="en-GB" sz="1800" dirty="0" smtClean="0"/>
                  <a:t>Given that the model is non-linear, we need to compute marginal effects. Which required to estimate the following four joint probabilities:</a:t>
                </a:r>
              </a:p>
              <a:p>
                <a:pPr marL="0" indent="0">
                  <a:buNone/>
                </a:pPr>
                <a:endParaRPr lang="en-GB" sz="1800" dirty="0"/>
              </a:p>
              <a:p>
                <a:pPr marL="0" indent="0">
                  <a:lnSpc>
                    <a:spcPct val="150000"/>
                  </a:lnSpc>
                  <a:buNone/>
                </a:pPr>
                <a14:m>
                  <m:oMathPara xmlns:m="http://schemas.openxmlformats.org/officeDocument/2006/math">
                    <m:oMathParaPr>
                      <m:jc m:val="centerGroup"/>
                    </m:oMathParaPr>
                    <m:oMath xmlns:m="http://schemas.openxmlformats.org/officeDocument/2006/math">
                      <m:func>
                        <m:funcPr>
                          <m:ctrlPr>
                            <a:rPr lang="en-GB" sz="1800" b="0" i="1" dirty="0" smtClean="0">
                              <a:latin typeface="Cambria Math" panose="02040503050406030204" pitchFamily="18" charset="0"/>
                            </a:rPr>
                          </m:ctrlPr>
                        </m:funcPr>
                        <m:fName>
                          <m:r>
                            <a:rPr lang="en-GB" sz="1800" b="0" i="1" dirty="0" smtClean="0">
                              <a:latin typeface="Cambria Math" panose="02040503050406030204" pitchFamily="18" charset="0"/>
                            </a:rPr>
                            <m:t>  </m:t>
                          </m:r>
                          <m:r>
                            <a:rPr lang="en-GB" sz="1800" b="0" i="1" dirty="0" smtClean="0">
                              <a:latin typeface="Cambria Math" panose="02040503050406030204" pitchFamily="18" charset="0"/>
                            </a:rPr>
                            <m:t>𝑃𝑟</m:t>
                          </m:r>
                        </m:fName>
                        <m:e>
                          <m:d>
                            <m:dPr>
                              <m:ctrlPr>
                                <a:rPr lang="en-GB" sz="1800" b="0" i="1" dirty="0">
                                  <a:latin typeface="Cambria Math" panose="02040503050406030204" pitchFamily="18" charset="0"/>
                                </a:rPr>
                              </m:ctrlPr>
                            </m:dPr>
                            <m:e>
                              <m:sSub>
                                <m:sSubPr>
                                  <m:ctrlPr>
                                    <a:rPr lang="en-GB" sz="1800" b="0" i="1" dirty="0" smtClean="0">
                                      <a:latin typeface="Cambria Math" panose="02040503050406030204" pitchFamily="18" charset="0"/>
                                    </a:rPr>
                                  </m:ctrlPr>
                                </m:sSubPr>
                                <m:e>
                                  <m:r>
                                    <a:rPr lang="en-GB" sz="1800" b="0" i="1" dirty="0">
                                      <a:latin typeface="Cambria Math" panose="02040503050406030204" pitchFamily="18" charset="0"/>
                                    </a:rPr>
                                    <m:t>𝑆𝑤𝑖𝑡</m:t>
                                  </m:r>
                                  <m:r>
                                    <a:rPr lang="en-GB" sz="1800" b="0" i="1" dirty="0">
                                      <a:latin typeface="Cambria Math" panose="02040503050406030204" pitchFamily="18" charset="0"/>
                                    </a:rPr>
                                    <m:t>𝑐h</m:t>
                                  </m:r>
                                </m:e>
                                <m:sub>
                                  <m:r>
                                    <a:rPr lang="en-GB" sz="1800" b="0" i="1" dirty="0" smtClean="0">
                                      <a:latin typeface="Cambria Math" panose="02040503050406030204" pitchFamily="18" charset="0"/>
                                    </a:rPr>
                                    <m:t>𝑖</m:t>
                                  </m:r>
                                </m:sub>
                              </m:sSub>
                              <m:r>
                                <a:rPr lang="en-GB" sz="1800" b="0" i="1" dirty="0">
                                  <a:latin typeface="Cambria Math" panose="02040503050406030204" pitchFamily="18" charset="0"/>
                                </a:rPr>
                                <m:t>=1,</m:t>
                              </m:r>
                              <m:sSub>
                                <m:sSubPr>
                                  <m:ctrlPr>
                                    <a:rPr lang="en-GB" sz="1800" b="0" i="1" dirty="0">
                                      <a:latin typeface="Cambria Math" panose="02040503050406030204" pitchFamily="18" charset="0"/>
                                    </a:rPr>
                                  </m:ctrlPr>
                                </m:sSubPr>
                                <m:e>
                                  <m:r>
                                    <a:rPr lang="en-GB" sz="1800" b="0" i="1" dirty="0">
                                      <a:latin typeface="Cambria Math" panose="02040503050406030204" pitchFamily="18" charset="0"/>
                                    </a:rPr>
                                    <m:t>𝑆𝑒𝑎𝑟𝑐</m:t>
                                  </m:r>
                                  <m:r>
                                    <a:rPr lang="en-GB" sz="1800" b="0" i="1" dirty="0">
                                      <a:latin typeface="Cambria Math" panose="02040503050406030204" pitchFamily="18" charset="0"/>
                                    </a:rPr>
                                    <m:t>h</m:t>
                                  </m:r>
                                </m:e>
                                <m:sub>
                                  <m:r>
                                    <a:rPr lang="en-GB" sz="1800" b="0" i="1" dirty="0">
                                      <a:latin typeface="Cambria Math" panose="02040503050406030204" pitchFamily="18" charset="0"/>
                                    </a:rPr>
                                    <m:t>𝑖</m:t>
                                  </m:r>
                                </m:sub>
                              </m:sSub>
                              <m:r>
                                <a:rPr lang="en-GB" sz="1800" b="0" i="1" dirty="0">
                                  <a:latin typeface="Cambria Math" panose="02040503050406030204" pitchFamily="18" charset="0"/>
                                </a:rPr>
                                <m:t>=1</m:t>
                              </m:r>
                            </m:e>
                          </m:d>
                        </m:e>
                      </m:func>
                      <m:r>
                        <a:rPr lang="en-GB" sz="1800" b="0" i="1" dirty="0">
                          <a:latin typeface="Cambria Math" panose="02040503050406030204" pitchFamily="18" charset="0"/>
                        </a:rPr>
                        <m:t>=</m:t>
                      </m:r>
                      <m:sSub>
                        <m:sSubPr>
                          <m:ctrlPr>
                            <a:rPr lang="en-GB" sz="1800" b="0" i="1" dirty="0" smtClean="0">
                              <a:latin typeface="Cambria Math" panose="02040503050406030204" pitchFamily="18" charset="0"/>
                            </a:rPr>
                          </m:ctrlPr>
                        </m:sSubPr>
                        <m:e>
                          <m:r>
                            <a:rPr lang="el-GR" sz="1800" b="0" i="1" dirty="0">
                              <a:latin typeface="Cambria Math" panose="02040503050406030204" pitchFamily="18" charset="0"/>
                            </a:rPr>
                            <m:t>𝛷</m:t>
                          </m:r>
                        </m:e>
                        <m:sub>
                          <m:r>
                            <a:rPr lang="en-GB" sz="1800" b="0" i="1" dirty="0" smtClean="0">
                              <a:latin typeface="Cambria Math" panose="02040503050406030204" pitchFamily="18" charset="0"/>
                            </a:rPr>
                            <m:t>2</m:t>
                          </m:r>
                        </m:sub>
                      </m:sSub>
                      <m:r>
                        <a:rPr lang="el-GR" sz="1800" b="0" i="1" dirty="0" smtClean="0">
                          <a:latin typeface="Cambria Math" panose="02040503050406030204" pitchFamily="18" charset="0"/>
                        </a:rPr>
                        <m:t> </m:t>
                      </m:r>
                      <m:d>
                        <m:dPr>
                          <m:ctrlPr>
                            <a:rPr lang="el-GR" sz="1800" b="0" i="1" dirty="0">
                              <a:latin typeface="Cambria Math" panose="02040503050406030204" pitchFamily="18" charset="0"/>
                            </a:rPr>
                          </m:ctrlPr>
                        </m:dPr>
                        <m:e>
                          <m:sSup>
                            <m:sSupPr>
                              <m:ctrlPr>
                                <a:rPr lang="el-GR" sz="1800" b="0" i="1" dirty="0">
                                  <a:latin typeface="Cambria Math" panose="02040503050406030204" pitchFamily="18" charset="0"/>
                                </a:rPr>
                              </m:ctrlPr>
                            </m:sSupPr>
                            <m:e>
                              <m:r>
                                <a:rPr lang="el-GR" sz="1800" b="0" i="1" dirty="0">
                                  <a:latin typeface="Cambria Math" panose="02040503050406030204" pitchFamily="18" charset="0"/>
                                </a:rPr>
                                <m:t>𝛽</m:t>
                              </m:r>
                            </m:e>
                            <m:sup>
                              <m:r>
                                <a:rPr lang="el-GR" sz="1800" b="0" i="1" dirty="0">
                                  <a:latin typeface="Cambria Math" panose="02040503050406030204" pitchFamily="18" charset="0"/>
                                </a:rPr>
                                <m:t>′</m:t>
                              </m:r>
                            </m:sup>
                          </m:sSup>
                          <m:sSub>
                            <m:sSubPr>
                              <m:ctrlPr>
                                <a:rPr lang="en-GB" sz="1800" i="1" dirty="0">
                                  <a:latin typeface="Cambria Math" panose="02040503050406030204" pitchFamily="18" charset="0"/>
                                </a:rPr>
                              </m:ctrlPr>
                            </m:sSubPr>
                            <m:e>
                              <m:r>
                                <a:rPr lang="en-GB" sz="1800" i="1" dirty="0">
                                  <a:latin typeface="Cambria Math" panose="02040503050406030204" pitchFamily="18" charset="0"/>
                                </a:rPr>
                                <m:t>𝑿</m:t>
                              </m:r>
                            </m:e>
                            <m:sub>
                              <m:r>
                                <a:rPr lang="en-GB" sz="1800" i="1" dirty="0">
                                  <a:latin typeface="Cambria Math" panose="02040503050406030204" pitchFamily="18" charset="0"/>
                                </a:rPr>
                                <m:t>𝟏</m:t>
                              </m:r>
                              <m:r>
                                <a:rPr lang="en-GB" sz="1800" i="1" dirty="0">
                                  <a:latin typeface="Cambria Math" panose="02040503050406030204" pitchFamily="18" charset="0"/>
                                </a:rPr>
                                <m:t>𝒊</m:t>
                              </m:r>
                            </m:sub>
                          </m:sSub>
                          <m:r>
                            <a:rPr lang="el-GR" sz="1800" b="0" i="1" dirty="0">
                              <a:latin typeface="Cambria Math" panose="02040503050406030204" pitchFamily="18" charset="0"/>
                            </a:rPr>
                            <m:t>+</m:t>
                          </m:r>
                          <m:r>
                            <a:rPr lang="el-GR" sz="1800" b="0" i="1" dirty="0">
                              <a:latin typeface="Cambria Math" panose="02040503050406030204" pitchFamily="18" charset="0"/>
                            </a:rPr>
                            <m:t>𝛾</m:t>
                          </m:r>
                          <m:r>
                            <a:rPr lang="el-GR" sz="1800" b="0" i="1" dirty="0">
                              <a:latin typeface="Cambria Math" panose="02040503050406030204" pitchFamily="18" charset="0"/>
                            </a:rPr>
                            <m:t>,</m:t>
                          </m:r>
                          <m:sSup>
                            <m:sSupPr>
                              <m:ctrlPr>
                                <a:rPr lang="el-GR" sz="1800" b="0" i="1" dirty="0">
                                  <a:latin typeface="Cambria Math" panose="02040503050406030204" pitchFamily="18" charset="0"/>
                                </a:rPr>
                              </m:ctrlPr>
                            </m:sSupPr>
                            <m:e>
                              <m:r>
                                <a:rPr lang="el-GR" sz="1800" b="0" i="1" dirty="0" smtClean="0">
                                  <a:latin typeface="Cambria Math" panose="02040503050406030204" pitchFamily="18" charset="0"/>
                                  <a:ea typeface="Cambria Math" panose="02040503050406030204" pitchFamily="18" charset="0"/>
                                </a:rPr>
                                <m:t>𝛼</m:t>
                              </m:r>
                            </m:e>
                            <m:sup>
                              <m:r>
                                <a:rPr lang="el-GR" sz="1800" b="0" i="1" dirty="0">
                                  <a:latin typeface="Cambria Math" panose="02040503050406030204" pitchFamily="18" charset="0"/>
                                </a:rPr>
                                <m:t>′</m:t>
                              </m:r>
                            </m:sup>
                          </m:sSup>
                          <m:sSub>
                            <m:sSubPr>
                              <m:ctrlPr>
                                <a:rPr lang="en-GB" sz="1800" i="1" dirty="0">
                                  <a:latin typeface="Cambria Math" panose="02040503050406030204" pitchFamily="18" charset="0"/>
                                </a:rPr>
                              </m:ctrlPr>
                            </m:sSubPr>
                            <m:e>
                              <m:r>
                                <a:rPr lang="en-GB" sz="1800" i="1" dirty="0">
                                  <a:latin typeface="Cambria Math" panose="02040503050406030204" pitchFamily="18" charset="0"/>
                                </a:rPr>
                                <m:t>𝑿</m:t>
                              </m:r>
                            </m:e>
                            <m:sub>
                              <m:r>
                                <a:rPr lang="en-GB" sz="1800" b="1" i="1" dirty="0" smtClean="0">
                                  <a:latin typeface="Cambria Math" panose="02040503050406030204" pitchFamily="18" charset="0"/>
                                </a:rPr>
                                <m:t>𝟐</m:t>
                              </m:r>
                              <m:r>
                                <a:rPr lang="en-GB" sz="1800" i="1" dirty="0">
                                  <a:latin typeface="Cambria Math" panose="02040503050406030204" pitchFamily="18" charset="0"/>
                                </a:rPr>
                                <m:t>𝒊</m:t>
                              </m:r>
                            </m:sub>
                          </m:sSub>
                          <m:r>
                            <a:rPr lang="el-GR" sz="1800" b="0" i="1" dirty="0">
                              <a:latin typeface="Cambria Math" panose="02040503050406030204" pitchFamily="18" charset="0"/>
                            </a:rPr>
                            <m:t>,</m:t>
                          </m:r>
                          <m:r>
                            <a:rPr lang="el-GR" sz="1800" b="0" i="1" dirty="0">
                              <a:latin typeface="Cambria Math" panose="02040503050406030204" pitchFamily="18" charset="0"/>
                            </a:rPr>
                            <m:t>𝜌</m:t>
                          </m:r>
                        </m:e>
                      </m:d>
                    </m:oMath>
                  </m:oMathPara>
                </a14:m>
                <a:endParaRPr lang="en-GB" sz="1800" b="0" i="1" dirty="0" smtClean="0">
                  <a:latin typeface="Cambria Math" panose="02040503050406030204" pitchFamily="18" charset="0"/>
                </a:endParaRPr>
              </a:p>
              <a:p>
                <a:pPr marL="0" indent="0">
                  <a:lnSpc>
                    <a:spcPct val="150000"/>
                  </a:lnSpc>
                  <a:buNone/>
                </a:pPr>
                <a14:m>
                  <m:oMathPara xmlns:m="http://schemas.openxmlformats.org/officeDocument/2006/math">
                    <m:oMathParaPr>
                      <m:jc m:val="centerGroup"/>
                    </m:oMathParaPr>
                    <m:oMath xmlns:m="http://schemas.openxmlformats.org/officeDocument/2006/math">
                      <m:func>
                        <m:funcPr>
                          <m:ctrlPr>
                            <a:rPr lang="en-GB" sz="1800" b="0" i="1" dirty="0" err="1">
                              <a:latin typeface="Cambria Math" panose="02040503050406030204" pitchFamily="18" charset="0"/>
                            </a:rPr>
                          </m:ctrlPr>
                        </m:funcPr>
                        <m:fName>
                          <m:r>
                            <a:rPr lang="en-GB" sz="1800" b="0" i="1" dirty="0" smtClean="0">
                              <a:latin typeface="Cambria Math" panose="02040503050406030204" pitchFamily="18" charset="0"/>
                            </a:rPr>
                            <m:t>         </m:t>
                          </m:r>
                          <m:r>
                            <a:rPr lang="en-GB" sz="1800" b="0" i="1" dirty="0" smtClean="0">
                              <a:latin typeface="Cambria Math" panose="02040503050406030204" pitchFamily="18" charset="0"/>
                            </a:rPr>
                            <m:t>𝑃𝑟</m:t>
                          </m:r>
                        </m:fName>
                        <m:e>
                          <m:d>
                            <m:dPr>
                              <m:ctrlPr>
                                <a:rPr lang="en-GB" sz="1800" b="0" i="1" dirty="0">
                                  <a:latin typeface="Cambria Math" panose="02040503050406030204" pitchFamily="18" charset="0"/>
                                </a:rPr>
                              </m:ctrlPr>
                            </m:dPr>
                            <m:e>
                              <m:sSub>
                                <m:sSubPr>
                                  <m:ctrlPr>
                                    <a:rPr lang="en-GB" sz="1800" b="0" i="1" dirty="0">
                                      <a:latin typeface="Cambria Math" panose="02040503050406030204" pitchFamily="18" charset="0"/>
                                    </a:rPr>
                                  </m:ctrlPr>
                                </m:sSubPr>
                                <m:e>
                                  <m:r>
                                    <a:rPr lang="en-GB" sz="1800" b="0" i="1" dirty="0" smtClean="0">
                                      <a:latin typeface="Cambria Math" panose="02040503050406030204" pitchFamily="18" charset="0"/>
                                    </a:rPr>
                                    <m:t>𝑆𝑒𝑎𝑟𝑐</m:t>
                                  </m:r>
                                  <m:r>
                                    <a:rPr lang="en-GB" sz="1800" b="0" i="1" dirty="0">
                                      <a:latin typeface="Cambria Math" panose="02040503050406030204" pitchFamily="18" charset="0"/>
                                    </a:rPr>
                                    <m:t>h</m:t>
                                  </m:r>
                                </m:e>
                                <m:sub>
                                  <m:r>
                                    <a:rPr lang="en-GB" sz="1800" b="0" i="1" dirty="0">
                                      <a:latin typeface="Cambria Math" panose="02040503050406030204" pitchFamily="18" charset="0"/>
                                    </a:rPr>
                                    <m:t>𝑖</m:t>
                                  </m:r>
                                </m:sub>
                              </m:sSub>
                              <m:r>
                                <a:rPr lang="en-GB" sz="1800" b="0" i="1" dirty="0">
                                  <a:latin typeface="Cambria Math" panose="02040503050406030204" pitchFamily="18" charset="0"/>
                                </a:rPr>
                                <m:t>=1,</m:t>
                              </m:r>
                              <m:sSub>
                                <m:sSubPr>
                                  <m:ctrlPr>
                                    <a:rPr lang="en-GB" sz="1800" b="0" i="1" dirty="0">
                                      <a:latin typeface="Cambria Math" panose="02040503050406030204" pitchFamily="18" charset="0"/>
                                    </a:rPr>
                                  </m:ctrlPr>
                                </m:sSubPr>
                                <m:e>
                                  <m:r>
                                    <a:rPr lang="en-GB" sz="1800" b="0" i="1" dirty="0" smtClean="0">
                                      <a:latin typeface="Cambria Math" panose="02040503050406030204" pitchFamily="18" charset="0"/>
                                    </a:rPr>
                                    <m:t>𝑆𝑤𝑖𝑡𝑐</m:t>
                                  </m:r>
                                  <m:r>
                                    <a:rPr lang="en-GB" sz="1800" b="0" i="1" dirty="0">
                                      <a:latin typeface="Cambria Math" panose="02040503050406030204" pitchFamily="18" charset="0"/>
                                    </a:rPr>
                                    <m:t>h</m:t>
                                  </m:r>
                                </m:e>
                                <m:sub>
                                  <m:r>
                                    <a:rPr lang="en-GB" sz="1800" b="0" i="1" dirty="0">
                                      <a:latin typeface="Cambria Math" panose="02040503050406030204" pitchFamily="18" charset="0"/>
                                    </a:rPr>
                                    <m:t>𝑖</m:t>
                                  </m:r>
                                </m:sub>
                              </m:sSub>
                              <m:r>
                                <a:rPr lang="en-GB" sz="1800" b="0" i="1" dirty="0">
                                  <a:latin typeface="Cambria Math" panose="02040503050406030204" pitchFamily="18" charset="0"/>
                                </a:rPr>
                                <m:t>=0</m:t>
                              </m:r>
                            </m:e>
                          </m:d>
                        </m:e>
                      </m:func>
                      <m:sSub>
                        <m:sSubPr>
                          <m:ctrlPr>
                            <a:rPr lang="en-GB" sz="1800" b="0" i="1" dirty="0">
                              <a:latin typeface="Cambria Math" panose="02040503050406030204" pitchFamily="18" charset="0"/>
                            </a:rPr>
                          </m:ctrlPr>
                        </m:sSubPr>
                        <m:e>
                          <m:r>
                            <a:rPr lang="en-GB" sz="1800" b="0" i="1" dirty="0" smtClean="0">
                              <a:latin typeface="Cambria Math" panose="02040503050406030204" pitchFamily="18" charset="0"/>
                            </a:rPr>
                            <m:t>=</m:t>
                          </m:r>
                          <m:r>
                            <a:rPr lang="el-GR" sz="1800" b="0" i="1" dirty="0">
                              <a:latin typeface="Cambria Math" panose="02040503050406030204" pitchFamily="18" charset="0"/>
                            </a:rPr>
                            <m:t>𝛷</m:t>
                          </m:r>
                        </m:e>
                        <m:sub>
                          <m:r>
                            <a:rPr lang="en-GB" sz="1800" b="0" i="1" dirty="0">
                              <a:latin typeface="Cambria Math" panose="02040503050406030204" pitchFamily="18" charset="0"/>
                            </a:rPr>
                            <m:t>2</m:t>
                          </m:r>
                        </m:sub>
                      </m:sSub>
                      <m:d>
                        <m:dPr>
                          <m:ctrlPr>
                            <a:rPr lang="el-GR" sz="1800" b="0" i="1" dirty="0">
                              <a:latin typeface="Cambria Math" panose="02040503050406030204" pitchFamily="18" charset="0"/>
                            </a:rPr>
                          </m:ctrlPr>
                        </m:dPr>
                        <m:e>
                          <m:r>
                            <a:rPr lang="en-GB" sz="1800" b="0" i="1" dirty="0" smtClean="0">
                              <a:latin typeface="Cambria Math" panose="02040503050406030204" pitchFamily="18" charset="0"/>
                            </a:rPr>
                            <m:t>−</m:t>
                          </m:r>
                          <m:sSup>
                            <m:sSupPr>
                              <m:ctrlPr>
                                <a:rPr lang="el-GR" sz="1800" b="0" i="1" dirty="0">
                                  <a:latin typeface="Cambria Math" panose="02040503050406030204" pitchFamily="18" charset="0"/>
                                </a:rPr>
                              </m:ctrlPr>
                            </m:sSupPr>
                            <m:e>
                              <m:r>
                                <a:rPr lang="el-GR" sz="1800" b="0" i="1" dirty="0">
                                  <a:latin typeface="Cambria Math" panose="02040503050406030204" pitchFamily="18" charset="0"/>
                                </a:rPr>
                                <m:t>𝛽</m:t>
                              </m:r>
                            </m:e>
                            <m:sup>
                              <m:r>
                                <a:rPr lang="el-GR" sz="1800" b="0" i="1" dirty="0">
                                  <a:latin typeface="Cambria Math" panose="02040503050406030204" pitchFamily="18" charset="0"/>
                                </a:rPr>
                                <m:t>′</m:t>
                              </m:r>
                            </m:sup>
                          </m:sSup>
                          <m:sSub>
                            <m:sSubPr>
                              <m:ctrlPr>
                                <a:rPr lang="en-GB" sz="1800" i="1" dirty="0">
                                  <a:latin typeface="Cambria Math" panose="02040503050406030204" pitchFamily="18" charset="0"/>
                                </a:rPr>
                              </m:ctrlPr>
                            </m:sSubPr>
                            <m:e>
                              <m:r>
                                <a:rPr lang="en-GB" sz="1800" i="1" dirty="0">
                                  <a:latin typeface="Cambria Math" panose="02040503050406030204" pitchFamily="18" charset="0"/>
                                </a:rPr>
                                <m:t>𝑿</m:t>
                              </m:r>
                            </m:e>
                            <m:sub>
                              <m:r>
                                <a:rPr lang="en-GB" sz="1800" i="1" dirty="0">
                                  <a:latin typeface="Cambria Math" panose="02040503050406030204" pitchFamily="18" charset="0"/>
                                </a:rPr>
                                <m:t>𝟏</m:t>
                              </m:r>
                              <m:r>
                                <a:rPr lang="en-GB" sz="1800" i="1" dirty="0">
                                  <a:latin typeface="Cambria Math" panose="02040503050406030204" pitchFamily="18" charset="0"/>
                                </a:rPr>
                                <m:t>𝒊</m:t>
                              </m:r>
                            </m:sub>
                          </m:sSub>
                          <m:r>
                            <a:rPr lang="el-GR" sz="1800" b="0" i="1" dirty="0">
                              <a:latin typeface="Cambria Math" panose="02040503050406030204" pitchFamily="18" charset="0"/>
                            </a:rPr>
                            <m:t>−</m:t>
                          </m:r>
                          <m:r>
                            <a:rPr lang="el-GR" sz="1800" b="0" i="1" dirty="0">
                              <a:latin typeface="Cambria Math" panose="02040503050406030204" pitchFamily="18" charset="0"/>
                            </a:rPr>
                            <m:t>𝛾</m:t>
                          </m:r>
                          <m:r>
                            <a:rPr lang="el-GR" sz="1800" b="0" i="1" dirty="0">
                              <a:latin typeface="Cambria Math" panose="02040503050406030204" pitchFamily="18" charset="0"/>
                            </a:rPr>
                            <m:t>,</m:t>
                          </m:r>
                          <m:sSup>
                            <m:sSupPr>
                              <m:ctrlPr>
                                <a:rPr lang="el-GR" sz="1800" b="0" i="1" dirty="0">
                                  <a:latin typeface="Cambria Math" panose="02040503050406030204" pitchFamily="18" charset="0"/>
                                </a:rPr>
                              </m:ctrlPr>
                            </m:sSupPr>
                            <m:e>
                              <m:r>
                                <a:rPr lang="el-GR" sz="1800" b="0" i="1" dirty="0">
                                  <a:latin typeface="Cambria Math" panose="02040503050406030204" pitchFamily="18" charset="0"/>
                                  <a:ea typeface="Cambria Math" panose="02040503050406030204" pitchFamily="18" charset="0"/>
                                </a:rPr>
                                <m:t>𝛼</m:t>
                              </m:r>
                            </m:e>
                            <m:sup>
                              <m:r>
                                <a:rPr lang="el-GR" sz="1800" b="0" i="1" dirty="0">
                                  <a:latin typeface="Cambria Math" panose="02040503050406030204" pitchFamily="18" charset="0"/>
                                </a:rPr>
                                <m:t>′</m:t>
                              </m:r>
                            </m:sup>
                          </m:sSup>
                          <m:sSub>
                            <m:sSubPr>
                              <m:ctrlPr>
                                <a:rPr lang="en-GB" sz="1800" i="1" dirty="0">
                                  <a:latin typeface="Cambria Math" panose="02040503050406030204" pitchFamily="18" charset="0"/>
                                </a:rPr>
                              </m:ctrlPr>
                            </m:sSubPr>
                            <m:e>
                              <m:r>
                                <a:rPr lang="en-GB" sz="1800" i="1" dirty="0">
                                  <a:latin typeface="Cambria Math" panose="02040503050406030204" pitchFamily="18" charset="0"/>
                                </a:rPr>
                                <m:t>𝑿</m:t>
                              </m:r>
                            </m:e>
                            <m:sub>
                              <m:r>
                                <a:rPr lang="en-GB" sz="1800" i="1" dirty="0">
                                  <a:latin typeface="Cambria Math" panose="02040503050406030204" pitchFamily="18" charset="0"/>
                                </a:rPr>
                                <m:t>𝟐</m:t>
                              </m:r>
                              <m:r>
                                <a:rPr lang="en-GB" sz="1800" i="1" dirty="0">
                                  <a:latin typeface="Cambria Math" panose="02040503050406030204" pitchFamily="18" charset="0"/>
                                </a:rPr>
                                <m:t>𝒊</m:t>
                              </m:r>
                            </m:sub>
                          </m:sSub>
                          <m:r>
                            <a:rPr lang="el-GR" sz="1800" b="0" i="1" dirty="0">
                              <a:latin typeface="Cambria Math" panose="02040503050406030204" pitchFamily="18" charset="0"/>
                            </a:rPr>
                            <m:t>,−</m:t>
                          </m:r>
                          <m:r>
                            <a:rPr lang="el-GR" sz="1800" b="0" i="1" dirty="0">
                              <a:latin typeface="Cambria Math" panose="02040503050406030204" pitchFamily="18" charset="0"/>
                            </a:rPr>
                            <m:t>𝜌</m:t>
                          </m:r>
                          <m:r>
                            <a:rPr lang="el-GR" sz="1800" b="0" i="1" dirty="0">
                              <a:latin typeface="Cambria Math" panose="02040503050406030204" pitchFamily="18" charset="0"/>
                            </a:rPr>
                            <m:t> </m:t>
                          </m:r>
                        </m:e>
                      </m:d>
                    </m:oMath>
                  </m:oMathPara>
                </a14:m>
                <a:endParaRPr lang="en-GB" sz="1800" b="0" i="1" dirty="0" smtClean="0">
                  <a:latin typeface="Cambria Math" panose="02040503050406030204" pitchFamily="18" charset="0"/>
                </a:endParaRPr>
              </a:p>
              <a:p>
                <a:pPr marL="0" indent="0">
                  <a:lnSpc>
                    <a:spcPct val="150000"/>
                  </a:lnSpc>
                  <a:buNone/>
                </a:pPr>
                <a14:m>
                  <m:oMathPara xmlns:m="http://schemas.openxmlformats.org/officeDocument/2006/math">
                    <m:oMathParaPr>
                      <m:jc m:val="centerGroup"/>
                    </m:oMathParaPr>
                    <m:oMath xmlns:m="http://schemas.openxmlformats.org/officeDocument/2006/math">
                      <m:func>
                        <m:funcPr>
                          <m:ctrlPr>
                            <a:rPr lang="en-GB" sz="1800" b="0" i="1" dirty="0" smtClean="0">
                              <a:latin typeface="Cambria Math" panose="02040503050406030204" pitchFamily="18" charset="0"/>
                            </a:rPr>
                          </m:ctrlPr>
                        </m:funcPr>
                        <m:fName>
                          <m:r>
                            <a:rPr lang="en-GB" sz="1800" b="0" i="1" dirty="0" smtClean="0">
                              <a:latin typeface="Cambria Math" panose="02040503050406030204" pitchFamily="18" charset="0"/>
                            </a:rPr>
                            <m:t>𝑃𝑟</m:t>
                          </m:r>
                        </m:fName>
                        <m:e>
                          <m:d>
                            <m:dPr>
                              <m:ctrlPr>
                                <a:rPr lang="en-GB" sz="1800" b="0" i="1" dirty="0">
                                  <a:latin typeface="Cambria Math" panose="02040503050406030204" pitchFamily="18" charset="0"/>
                                </a:rPr>
                              </m:ctrlPr>
                            </m:dPr>
                            <m:e>
                              <m:sSub>
                                <m:sSubPr>
                                  <m:ctrlPr>
                                    <a:rPr lang="en-GB" sz="1800" b="0" i="1" dirty="0">
                                      <a:latin typeface="Cambria Math" panose="02040503050406030204" pitchFamily="18" charset="0"/>
                                    </a:rPr>
                                  </m:ctrlPr>
                                </m:sSubPr>
                                <m:e>
                                  <m:r>
                                    <a:rPr lang="en-GB" sz="1800" b="0" i="1" dirty="0" smtClean="0">
                                      <a:latin typeface="Cambria Math" panose="02040503050406030204" pitchFamily="18" charset="0"/>
                                    </a:rPr>
                                    <m:t>𝑆𝑒𝑎𝑟𝑐</m:t>
                                  </m:r>
                                  <m:r>
                                    <a:rPr lang="en-GB" sz="1800" b="0" i="1" dirty="0">
                                      <a:latin typeface="Cambria Math" panose="02040503050406030204" pitchFamily="18" charset="0"/>
                                    </a:rPr>
                                    <m:t>h</m:t>
                                  </m:r>
                                </m:e>
                                <m:sub>
                                  <m:r>
                                    <a:rPr lang="en-GB" sz="1800" b="0" i="1" dirty="0">
                                      <a:latin typeface="Cambria Math" panose="02040503050406030204" pitchFamily="18" charset="0"/>
                                    </a:rPr>
                                    <m:t>𝑖</m:t>
                                  </m:r>
                                </m:sub>
                              </m:sSub>
                              <m:r>
                                <a:rPr lang="en-GB" sz="1800" b="0" i="1" dirty="0">
                                  <a:latin typeface="Cambria Math" panose="02040503050406030204" pitchFamily="18" charset="0"/>
                                </a:rPr>
                                <m:t>=0,</m:t>
                              </m:r>
                              <m:sSub>
                                <m:sSubPr>
                                  <m:ctrlPr>
                                    <a:rPr lang="en-GB" sz="1800" b="0" i="1" dirty="0">
                                      <a:latin typeface="Cambria Math" panose="02040503050406030204" pitchFamily="18" charset="0"/>
                                    </a:rPr>
                                  </m:ctrlPr>
                                </m:sSubPr>
                                <m:e>
                                  <m:r>
                                    <a:rPr lang="en-GB" sz="1800" b="0" i="1" dirty="0" smtClean="0">
                                      <a:latin typeface="Cambria Math" panose="02040503050406030204" pitchFamily="18" charset="0"/>
                                    </a:rPr>
                                    <m:t>𝑆𝑤𝑖𝑡𝑐</m:t>
                                  </m:r>
                                  <m:r>
                                    <a:rPr lang="en-GB" sz="1800" b="0" i="1" dirty="0">
                                      <a:latin typeface="Cambria Math" panose="02040503050406030204" pitchFamily="18" charset="0"/>
                                    </a:rPr>
                                    <m:t>h</m:t>
                                  </m:r>
                                </m:e>
                                <m:sub>
                                  <m:r>
                                    <a:rPr lang="en-GB" sz="1800" b="0" i="1" dirty="0">
                                      <a:latin typeface="Cambria Math" panose="02040503050406030204" pitchFamily="18" charset="0"/>
                                    </a:rPr>
                                    <m:t>𝑖</m:t>
                                  </m:r>
                                </m:sub>
                              </m:sSub>
                              <m:r>
                                <a:rPr lang="en-GB" sz="1800" b="0" i="1" dirty="0">
                                  <a:latin typeface="Cambria Math" panose="02040503050406030204" pitchFamily="18" charset="0"/>
                                </a:rPr>
                                <m:t>=1</m:t>
                              </m:r>
                            </m:e>
                          </m:d>
                        </m:e>
                      </m:func>
                      <m:r>
                        <a:rPr lang="en-GB" sz="1800" b="0" i="1" dirty="0">
                          <a:latin typeface="Cambria Math" panose="02040503050406030204" pitchFamily="18" charset="0"/>
                        </a:rPr>
                        <m:t>=</m:t>
                      </m:r>
                      <m:sSub>
                        <m:sSubPr>
                          <m:ctrlPr>
                            <a:rPr lang="en-GB" sz="1800" b="0" i="1" dirty="0">
                              <a:latin typeface="Cambria Math" panose="02040503050406030204" pitchFamily="18" charset="0"/>
                            </a:rPr>
                          </m:ctrlPr>
                        </m:sSubPr>
                        <m:e>
                          <m:r>
                            <a:rPr lang="el-GR" sz="1800" b="0" i="1" dirty="0">
                              <a:latin typeface="Cambria Math" panose="02040503050406030204" pitchFamily="18" charset="0"/>
                            </a:rPr>
                            <m:t>𝛷</m:t>
                          </m:r>
                        </m:e>
                        <m:sub>
                          <m:r>
                            <a:rPr lang="en-GB" sz="1800" b="0" i="1" dirty="0">
                              <a:latin typeface="Cambria Math" panose="02040503050406030204" pitchFamily="18" charset="0"/>
                            </a:rPr>
                            <m:t>2</m:t>
                          </m:r>
                        </m:sub>
                      </m:sSub>
                      <m:d>
                        <m:dPr>
                          <m:ctrlPr>
                            <a:rPr lang="el-GR" sz="1800" b="0" i="1" dirty="0">
                              <a:latin typeface="Cambria Math" panose="02040503050406030204" pitchFamily="18" charset="0"/>
                            </a:rPr>
                          </m:ctrlPr>
                        </m:dPr>
                        <m:e>
                          <m:sSup>
                            <m:sSupPr>
                              <m:ctrlPr>
                                <a:rPr lang="el-GR" sz="1800" b="0" i="1" dirty="0">
                                  <a:latin typeface="Cambria Math" panose="02040503050406030204" pitchFamily="18" charset="0"/>
                                </a:rPr>
                              </m:ctrlPr>
                            </m:sSupPr>
                            <m:e>
                              <m:r>
                                <a:rPr lang="el-GR" sz="1800" b="0" i="1" dirty="0">
                                  <a:latin typeface="Cambria Math" panose="02040503050406030204" pitchFamily="18" charset="0"/>
                                </a:rPr>
                                <m:t>𝛽</m:t>
                              </m:r>
                            </m:e>
                            <m:sup>
                              <m:r>
                                <a:rPr lang="el-GR" sz="1800" b="0" i="1" dirty="0">
                                  <a:latin typeface="Cambria Math" panose="02040503050406030204" pitchFamily="18" charset="0"/>
                                </a:rPr>
                                <m:t>′</m:t>
                              </m:r>
                            </m:sup>
                          </m:sSup>
                          <m:sSub>
                            <m:sSubPr>
                              <m:ctrlPr>
                                <a:rPr lang="en-GB" sz="1800" i="1" dirty="0">
                                  <a:latin typeface="Cambria Math" panose="02040503050406030204" pitchFamily="18" charset="0"/>
                                </a:rPr>
                              </m:ctrlPr>
                            </m:sSubPr>
                            <m:e>
                              <m:r>
                                <a:rPr lang="en-GB" sz="1800" i="1" dirty="0">
                                  <a:latin typeface="Cambria Math" panose="02040503050406030204" pitchFamily="18" charset="0"/>
                                </a:rPr>
                                <m:t>𝑿</m:t>
                              </m:r>
                            </m:e>
                            <m:sub>
                              <m:r>
                                <a:rPr lang="en-GB" sz="1800" i="1" dirty="0">
                                  <a:latin typeface="Cambria Math" panose="02040503050406030204" pitchFamily="18" charset="0"/>
                                </a:rPr>
                                <m:t>𝟏</m:t>
                              </m:r>
                              <m:r>
                                <a:rPr lang="en-GB" sz="1800" i="1" dirty="0">
                                  <a:latin typeface="Cambria Math" panose="02040503050406030204" pitchFamily="18" charset="0"/>
                                </a:rPr>
                                <m:t>𝒊</m:t>
                              </m:r>
                            </m:sub>
                          </m:sSub>
                          <m:r>
                            <a:rPr lang="el-GR" sz="1800" b="0" i="1" dirty="0">
                              <a:latin typeface="Cambria Math" panose="02040503050406030204" pitchFamily="18" charset="0"/>
                            </a:rPr>
                            <m:t>,</m:t>
                          </m:r>
                          <m:r>
                            <a:rPr lang="en-GB" sz="1800" b="0" i="1" dirty="0" smtClean="0">
                              <a:latin typeface="Cambria Math" panose="02040503050406030204" pitchFamily="18" charset="0"/>
                            </a:rPr>
                            <m:t>−</m:t>
                          </m:r>
                          <m:sSup>
                            <m:sSupPr>
                              <m:ctrlPr>
                                <a:rPr lang="el-GR" sz="1800" b="0" i="1" dirty="0">
                                  <a:latin typeface="Cambria Math" panose="02040503050406030204" pitchFamily="18" charset="0"/>
                                </a:rPr>
                              </m:ctrlPr>
                            </m:sSupPr>
                            <m:e>
                              <m:r>
                                <a:rPr lang="el-GR" sz="1800" b="0" i="1" dirty="0">
                                  <a:latin typeface="Cambria Math" panose="02040503050406030204" pitchFamily="18" charset="0"/>
                                  <a:ea typeface="Cambria Math" panose="02040503050406030204" pitchFamily="18" charset="0"/>
                                </a:rPr>
                                <m:t>𝛼</m:t>
                              </m:r>
                            </m:e>
                            <m:sup>
                              <m:r>
                                <a:rPr lang="el-GR" sz="1800" b="0" i="1" dirty="0">
                                  <a:latin typeface="Cambria Math" panose="02040503050406030204" pitchFamily="18" charset="0"/>
                                </a:rPr>
                                <m:t>′</m:t>
                              </m:r>
                            </m:sup>
                          </m:sSup>
                          <m:sSub>
                            <m:sSubPr>
                              <m:ctrlPr>
                                <a:rPr lang="en-GB" sz="1800" i="1" dirty="0">
                                  <a:latin typeface="Cambria Math" panose="02040503050406030204" pitchFamily="18" charset="0"/>
                                </a:rPr>
                              </m:ctrlPr>
                            </m:sSubPr>
                            <m:e>
                              <m:r>
                                <a:rPr lang="en-GB" sz="1800" i="1" dirty="0">
                                  <a:latin typeface="Cambria Math" panose="02040503050406030204" pitchFamily="18" charset="0"/>
                                </a:rPr>
                                <m:t>𝑿</m:t>
                              </m:r>
                            </m:e>
                            <m:sub>
                              <m:r>
                                <a:rPr lang="en-GB" sz="1800" i="1" dirty="0">
                                  <a:latin typeface="Cambria Math" panose="02040503050406030204" pitchFamily="18" charset="0"/>
                                </a:rPr>
                                <m:t>𝟐</m:t>
                              </m:r>
                              <m:r>
                                <a:rPr lang="en-GB" sz="1800" i="1" dirty="0">
                                  <a:latin typeface="Cambria Math" panose="02040503050406030204" pitchFamily="18" charset="0"/>
                                </a:rPr>
                                <m:t>𝒊</m:t>
                              </m:r>
                            </m:sub>
                          </m:sSub>
                          <m:r>
                            <a:rPr lang="el-GR" sz="1800" b="0" i="1" dirty="0">
                              <a:latin typeface="Cambria Math" panose="02040503050406030204" pitchFamily="18" charset="0"/>
                            </a:rPr>
                            <m:t>,−</m:t>
                          </m:r>
                          <m:r>
                            <a:rPr lang="el-GR" sz="1800" b="0" i="1" dirty="0">
                              <a:latin typeface="Cambria Math" panose="02040503050406030204" pitchFamily="18" charset="0"/>
                            </a:rPr>
                            <m:t>𝜌</m:t>
                          </m:r>
                          <m:r>
                            <a:rPr lang="el-GR" sz="1800" b="0" i="1" dirty="0">
                              <a:latin typeface="Cambria Math" panose="02040503050406030204" pitchFamily="18" charset="0"/>
                            </a:rPr>
                            <m:t> </m:t>
                          </m:r>
                        </m:e>
                      </m:d>
                    </m:oMath>
                  </m:oMathPara>
                </a14:m>
                <a:endParaRPr lang="en-GB" sz="1800" b="0" i="1" dirty="0" smtClean="0">
                  <a:latin typeface="Cambria Math" panose="02040503050406030204" pitchFamily="18" charset="0"/>
                </a:endParaRPr>
              </a:p>
              <a:p>
                <a:pPr marL="0" indent="0" algn="ctr">
                  <a:lnSpc>
                    <a:spcPct val="150000"/>
                  </a:lnSpc>
                  <a:buNone/>
                </a:pPr>
                <a14:m>
                  <m:oMath xmlns:m="http://schemas.openxmlformats.org/officeDocument/2006/math">
                    <m:r>
                      <a:rPr lang="en-GB" sz="1800" b="0" i="1" dirty="0" smtClean="0">
                        <a:latin typeface="Cambria Math" panose="02040503050406030204" pitchFamily="18" charset="0"/>
                      </a:rPr>
                      <m:t>                   </m:t>
                    </m:r>
                    <m:r>
                      <a:rPr lang="en-GB" sz="1800" b="0" i="1" dirty="0">
                        <a:latin typeface="Cambria Math" panose="02040503050406030204" pitchFamily="18" charset="0"/>
                      </a:rPr>
                      <m:t>𝑃𝑟</m:t>
                    </m:r>
                    <m:r>
                      <a:rPr lang="en-GB" sz="1800" b="0" i="1" dirty="0" err="1">
                        <a:latin typeface="Cambria Math" panose="02040503050406030204" pitchFamily="18" charset="0"/>
                      </a:rPr>
                      <m:t>⁡</m:t>
                    </m:r>
                    <m:r>
                      <a:rPr lang="en-GB" sz="1800" b="0" i="1" dirty="0">
                        <a:latin typeface="Cambria Math" panose="02040503050406030204" pitchFamily="18" charset="0"/>
                      </a:rPr>
                      <m:t>(</m:t>
                    </m:r>
                    <m:sSub>
                      <m:sSubPr>
                        <m:ctrlPr>
                          <a:rPr lang="en-GB" sz="1800" b="0" i="1" dirty="0">
                            <a:latin typeface="Cambria Math" panose="02040503050406030204" pitchFamily="18" charset="0"/>
                          </a:rPr>
                        </m:ctrlPr>
                      </m:sSubPr>
                      <m:e>
                        <m:r>
                          <a:rPr lang="en-GB" sz="1800" b="0" i="1" dirty="0">
                            <a:latin typeface="Cambria Math" panose="02040503050406030204" pitchFamily="18" charset="0"/>
                          </a:rPr>
                          <m:t>𝑆𝑤𝑖𝑡𝑐</m:t>
                        </m:r>
                        <m:r>
                          <a:rPr lang="en-GB" sz="1800" b="0" i="1" dirty="0">
                            <a:latin typeface="Cambria Math" panose="02040503050406030204" pitchFamily="18" charset="0"/>
                          </a:rPr>
                          <m:t>h</m:t>
                        </m:r>
                      </m:e>
                      <m:sub>
                        <m:r>
                          <a:rPr lang="en-GB" sz="1800" b="0" i="1" dirty="0">
                            <a:latin typeface="Cambria Math" panose="02040503050406030204" pitchFamily="18" charset="0"/>
                          </a:rPr>
                          <m:t>𝑖</m:t>
                        </m:r>
                      </m:sub>
                    </m:sSub>
                    <m:r>
                      <a:rPr lang="en-GB" sz="1800" b="0" i="1" dirty="0">
                        <a:latin typeface="Cambria Math" panose="02040503050406030204" pitchFamily="18" charset="0"/>
                      </a:rPr>
                      <m:t>=0,</m:t>
                    </m:r>
                    <m:sSub>
                      <m:sSubPr>
                        <m:ctrlPr>
                          <a:rPr lang="en-GB" sz="1800" b="0" i="1" dirty="0">
                            <a:latin typeface="Cambria Math" panose="02040503050406030204" pitchFamily="18" charset="0"/>
                          </a:rPr>
                        </m:ctrlPr>
                      </m:sSubPr>
                      <m:e>
                        <m:r>
                          <a:rPr lang="en-GB" sz="1800" b="0" i="1" dirty="0">
                            <a:latin typeface="Cambria Math" panose="02040503050406030204" pitchFamily="18" charset="0"/>
                          </a:rPr>
                          <m:t>𝑆𝑒𝑎𝑟𝑐</m:t>
                        </m:r>
                        <m:r>
                          <a:rPr lang="en-GB" sz="1800" b="0" i="1" dirty="0">
                            <a:latin typeface="Cambria Math" panose="02040503050406030204" pitchFamily="18" charset="0"/>
                          </a:rPr>
                          <m:t>h</m:t>
                        </m:r>
                      </m:e>
                      <m:sub>
                        <m:r>
                          <a:rPr lang="en-GB" sz="1800" b="0" i="1" dirty="0">
                            <a:latin typeface="Cambria Math" panose="02040503050406030204" pitchFamily="18" charset="0"/>
                          </a:rPr>
                          <m:t>𝑖</m:t>
                        </m:r>
                      </m:sub>
                    </m:sSub>
                    <m:r>
                      <a:rPr lang="en-GB" sz="1800" b="0" i="1" dirty="0">
                        <a:latin typeface="Cambria Math" panose="02040503050406030204" pitchFamily="18" charset="0"/>
                      </a:rPr>
                      <m:t>=0)=</m:t>
                    </m:r>
                    <m:sSub>
                      <m:sSubPr>
                        <m:ctrlPr>
                          <a:rPr lang="en-GB" sz="1800" b="0" i="1" dirty="0">
                            <a:latin typeface="Cambria Math" panose="02040503050406030204" pitchFamily="18" charset="0"/>
                          </a:rPr>
                        </m:ctrlPr>
                      </m:sSubPr>
                      <m:e>
                        <m:r>
                          <a:rPr lang="el-GR" sz="1800" b="0" i="1" dirty="0">
                            <a:latin typeface="Cambria Math" panose="02040503050406030204" pitchFamily="18" charset="0"/>
                          </a:rPr>
                          <m:t>𝛷</m:t>
                        </m:r>
                      </m:e>
                      <m:sub>
                        <m:r>
                          <a:rPr lang="en-GB" sz="1800" b="0" i="1" dirty="0">
                            <a:latin typeface="Cambria Math" panose="02040503050406030204" pitchFamily="18" charset="0"/>
                          </a:rPr>
                          <m:t>2</m:t>
                        </m:r>
                      </m:sub>
                    </m:sSub>
                    <m:r>
                      <a:rPr lang="el-GR" sz="1800" b="0" i="1" dirty="0">
                        <a:latin typeface="Cambria Math" panose="02040503050406030204" pitchFamily="18" charset="0"/>
                      </a:rPr>
                      <m:t>(−</m:t>
                    </m:r>
                    <m:r>
                      <a:rPr lang="el-GR" sz="1800" b="0" i="1" dirty="0">
                        <a:latin typeface="Cambria Math" panose="02040503050406030204" pitchFamily="18" charset="0"/>
                      </a:rPr>
                      <m:t>𝛽</m:t>
                    </m:r>
                    <m:r>
                      <a:rPr lang="el-GR" sz="1800" b="0" i="1" dirty="0">
                        <a:latin typeface="Cambria Math" panose="02040503050406030204" pitchFamily="18" charset="0"/>
                      </a:rPr>
                      <m:t>′</m:t>
                    </m:r>
                    <m:sSub>
                      <m:sSubPr>
                        <m:ctrlPr>
                          <a:rPr lang="en-GB" sz="1800" i="1" dirty="0">
                            <a:latin typeface="Cambria Math" panose="02040503050406030204" pitchFamily="18" charset="0"/>
                          </a:rPr>
                        </m:ctrlPr>
                      </m:sSubPr>
                      <m:e>
                        <m:r>
                          <a:rPr lang="en-GB" sz="1800" i="1" dirty="0">
                            <a:latin typeface="Cambria Math" panose="02040503050406030204" pitchFamily="18" charset="0"/>
                          </a:rPr>
                          <m:t>𝑿</m:t>
                        </m:r>
                      </m:e>
                      <m:sub>
                        <m:r>
                          <a:rPr lang="en-GB" sz="1800" i="1" dirty="0">
                            <a:latin typeface="Cambria Math" panose="02040503050406030204" pitchFamily="18" charset="0"/>
                          </a:rPr>
                          <m:t>𝟏</m:t>
                        </m:r>
                        <m:r>
                          <a:rPr lang="en-GB" sz="1800" i="1" dirty="0">
                            <a:latin typeface="Cambria Math" panose="02040503050406030204" pitchFamily="18" charset="0"/>
                          </a:rPr>
                          <m:t>𝒊</m:t>
                        </m:r>
                      </m:sub>
                    </m:sSub>
                    <m:r>
                      <a:rPr lang="el-GR" sz="1800" b="0" i="1" dirty="0">
                        <a:latin typeface="Cambria Math" panose="02040503050406030204" pitchFamily="18" charset="0"/>
                      </a:rPr>
                      <m:t>,−</m:t>
                    </m:r>
                    <m:r>
                      <a:rPr lang="el-GR" sz="1800" b="0" i="1" dirty="0">
                        <a:latin typeface="Cambria Math" panose="02040503050406030204" pitchFamily="18" charset="0"/>
                        <a:ea typeface="Cambria Math" panose="02040503050406030204" pitchFamily="18" charset="0"/>
                      </a:rPr>
                      <m:t>𝛼</m:t>
                    </m:r>
                    <m:r>
                      <a:rPr lang="el-GR" sz="1800" b="0" i="1" dirty="0">
                        <a:latin typeface="Cambria Math" panose="02040503050406030204" pitchFamily="18" charset="0"/>
                      </a:rPr>
                      <m:t>′</m:t>
                    </m:r>
                    <m:sSub>
                      <m:sSubPr>
                        <m:ctrlPr>
                          <a:rPr lang="en-GB" sz="1800" i="1" dirty="0">
                            <a:latin typeface="Cambria Math" panose="02040503050406030204" pitchFamily="18" charset="0"/>
                          </a:rPr>
                        </m:ctrlPr>
                      </m:sSubPr>
                      <m:e>
                        <m:r>
                          <a:rPr lang="en-GB" sz="1800" i="1" dirty="0">
                            <a:latin typeface="Cambria Math" panose="02040503050406030204" pitchFamily="18" charset="0"/>
                          </a:rPr>
                          <m:t>𝑿</m:t>
                        </m:r>
                      </m:e>
                      <m:sub>
                        <m:r>
                          <a:rPr lang="en-GB" sz="1800" i="1" dirty="0">
                            <a:latin typeface="Cambria Math" panose="02040503050406030204" pitchFamily="18" charset="0"/>
                          </a:rPr>
                          <m:t>𝟐</m:t>
                        </m:r>
                        <m:r>
                          <a:rPr lang="en-GB" sz="1800" i="1" dirty="0">
                            <a:latin typeface="Cambria Math" panose="02040503050406030204" pitchFamily="18" charset="0"/>
                          </a:rPr>
                          <m:t>𝒊</m:t>
                        </m:r>
                      </m:sub>
                    </m:sSub>
                    <m:r>
                      <a:rPr lang="el-GR" sz="1800" b="0" i="1" dirty="0">
                        <a:latin typeface="Cambria Math" panose="02040503050406030204" pitchFamily="18" charset="0"/>
                      </a:rPr>
                      <m:t>,</m:t>
                    </m:r>
                    <m:r>
                      <a:rPr lang="el-GR" sz="1800" b="0" i="1" dirty="0">
                        <a:latin typeface="Cambria Math" panose="02040503050406030204" pitchFamily="18" charset="0"/>
                      </a:rPr>
                      <m:t>𝜌</m:t>
                    </m:r>
                    <m:r>
                      <a:rPr lang="el-GR" sz="1800" b="0" i="1" dirty="0">
                        <a:latin typeface="Cambria Math" panose="02040503050406030204" pitchFamily="18" charset="0"/>
                      </a:rPr>
                      <m:t> ) </m:t>
                    </m:r>
                  </m:oMath>
                </a14:m>
                <a:r>
                  <a:rPr lang="el-GR" sz="1800" b="0" i="1" dirty="0">
                    <a:solidFill>
                      <a:srgbClr val="000000"/>
                    </a:solidFill>
                    <a:latin typeface="Cambria Math" panose="02040503050406030204" pitchFamily="18" charset="0"/>
                  </a:rPr>
                  <a:t>	</a:t>
                </a:r>
              </a:p>
              <a:p>
                <a:endParaRPr lang="en-GB" sz="1800" b="0" i="1" dirty="0" smtClean="0"/>
              </a:p>
              <a:p>
                <a:r>
                  <a:rPr lang="en-GB" sz="1800" dirty="0" smtClean="0"/>
                  <a:t>Standard </a:t>
                </a:r>
                <a:r>
                  <a:rPr lang="en-GB" sz="1800" dirty="0"/>
                  <a:t>errors </a:t>
                </a:r>
                <a:r>
                  <a:rPr lang="en-GB" sz="1800" dirty="0" smtClean="0"/>
                  <a:t>for marginal effects were computed </a:t>
                </a:r>
                <a:r>
                  <a:rPr lang="en-GB" sz="1800" dirty="0"/>
                  <a:t>using bootstrapping and accounting for the survey </a:t>
                </a:r>
                <a:r>
                  <a:rPr lang="en-GB" sz="1800" dirty="0" smtClean="0"/>
                  <a:t>structure</a:t>
                </a:r>
                <a:r>
                  <a:rPr lang="en-GB" sz="1800" dirty="0"/>
                  <a:t> </a:t>
                </a:r>
                <a:r>
                  <a:rPr lang="en-GB" sz="1800" dirty="0" smtClean="0"/>
                  <a:t>(Rao et al. 1992).</a:t>
                </a:r>
                <a:endParaRPr lang="en-GB" sz="1800" dirty="0"/>
              </a:p>
              <a:p>
                <a:endParaRPr lang="en-GB" sz="1800" dirty="0"/>
              </a:p>
            </p:txBody>
          </p:sp>
        </mc:Choice>
        <mc:Fallback>
          <p:sp>
            <p:nvSpPr>
              <p:cNvPr id="11" name="Content Placeholder 10"/>
              <p:cNvSpPr>
                <a:spLocks noGrp="1" noRot="1" noChangeAspect="1" noMove="1" noResize="1" noEditPoints="1" noAdjustHandles="1" noChangeArrowheads="1" noChangeShapeType="1" noTextEdit="1"/>
              </p:cNvSpPr>
              <p:nvPr>
                <p:ph idx="1"/>
              </p:nvPr>
            </p:nvSpPr>
            <p:spPr>
              <a:blipFill rotWithShape="0">
                <a:blip r:embed="rId2"/>
                <a:stretch>
                  <a:fillRect l="-651" t="-1199" r="-145" b="-450"/>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9D8A533-569E-4A16-BA21-350C88889103}" type="slidenum">
              <a:rPr lang="en-US" smtClean="0"/>
              <a:pPr/>
              <a:t>10</a:t>
            </a:fld>
            <a:endParaRPr lang="en-US" dirty="0"/>
          </a:p>
        </p:txBody>
      </p:sp>
    </p:spTree>
    <p:extLst>
      <p:ext uri="{BB962C8B-B14F-4D97-AF65-F5344CB8AC3E}">
        <p14:creationId xmlns:p14="http://schemas.microsoft.com/office/powerpoint/2010/main" val="917897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GB" sz="2400" dirty="0" smtClean="0"/>
              <a:t>Marginal Effects (Discrete variables)</a:t>
            </a:r>
            <a:endParaRPr lang="en-GB" sz="2400" dirty="0"/>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fld id="{B9D8A533-569E-4A16-BA21-350C88889103}" type="slidenum">
              <a:rPr lang="en-US" smtClean="0"/>
              <a:pPr/>
              <a:t>11</a:t>
            </a:fld>
            <a:endParaRPr lang="en-US" dirty="0"/>
          </a:p>
        </p:txBody>
      </p:sp>
      <p:pic>
        <p:nvPicPr>
          <p:cNvPr id="5" name="Picture 4"/>
          <p:cNvPicPr>
            <a:picLocks noChangeAspect="1"/>
          </p:cNvPicPr>
          <p:nvPr/>
        </p:nvPicPr>
        <p:blipFill>
          <a:blip r:embed="rId2"/>
          <a:stretch>
            <a:fillRect/>
          </a:stretch>
        </p:blipFill>
        <p:spPr>
          <a:xfrm>
            <a:off x="1128713" y="1913929"/>
            <a:ext cx="6886575" cy="3243263"/>
          </a:xfrm>
          <a:prstGeom prst="rect">
            <a:avLst/>
          </a:prstGeom>
        </p:spPr>
      </p:pic>
    </p:spTree>
    <p:extLst>
      <p:ext uri="{BB962C8B-B14F-4D97-AF65-F5344CB8AC3E}">
        <p14:creationId xmlns:p14="http://schemas.microsoft.com/office/powerpoint/2010/main" val="1327663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GB" sz="2400" dirty="0" smtClean="0"/>
              <a:t>Marginal </a:t>
            </a:r>
            <a:r>
              <a:rPr lang="en-GB" sz="2400" dirty="0"/>
              <a:t>Effects </a:t>
            </a:r>
            <a:r>
              <a:rPr lang="en-GB" sz="2400" dirty="0" smtClean="0"/>
              <a:t>(Continuous variables)</a:t>
            </a:r>
            <a:endParaRPr lang="en-GB" sz="2400" dirty="0"/>
          </a:p>
        </p:txBody>
      </p:sp>
      <p:sp>
        <p:nvSpPr>
          <p:cNvPr id="4" name="Slide Number Placeholder 3"/>
          <p:cNvSpPr>
            <a:spLocks noGrp="1"/>
          </p:cNvSpPr>
          <p:nvPr>
            <p:ph type="sldNum" sz="quarter" idx="12"/>
          </p:nvPr>
        </p:nvSpPr>
        <p:spPr/>
        <p:txBody>
          <a:bodyPr/>
          <a:lstStyle/>
          <a:p>
            <a:fld id="{B9D8A533-569E-4A16-BA21-350C88889103}" type="slidenum">
              <a:rPr lang="en-US" smtClean="0"/>
              <a:pPr/>
              <a:t>12</a:t>
            </a:fld>
            <a:endParaRPr lang="en-US" dirty="0"/>
          </a:p>
        </p:txBody>
      </p:sp>
      <p:pic>
        <p:nvPicPr>
          <p:cNvPr id="2" name="Picture 1"/>
          <p:cNvPicPr>
            <a:picLocks noChangeAspect="1"/>
          </p:cNvPicPr>
          <p:nvPr/>
        </p:nvPicPr>
        <p:blipFill>
          <a:blip r:embed="rId2"/>
          <a:stretch>
            <a:fillRect/>
          </a:stretch>
        </p:blipFill>
        <p:spPr>
          <a:xfrm>
            <a:off x="503635" y="1988224"/>
            <a:ext cx="8136731" cy="3168968"/>
          </a:xfrm>
          <a:prstGeom prst="rect">
            <a:avLst/>
          </a:prstGeom>
        </p:spPr>
      </p:pic>
    </p:spTree>
    <p:extLst>
      <p:ext uri="{BB962C8B-B14F-4D97-AF65-F5344CB8AC3E}">
        <p14:creationId xmlns:p14="http://schemas.microsoft.com/office/powerpoint/2010/main" val="3703775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97543291"/>
              </p:ext>
            </p:extLst>
          </p:nvPr>
        </p:nvGraphicFramePr>
        <p:xfrm>
          <a:off x="1872000" y="1118723"/>
          <a:ext cx="5400000" cy="5040000"/>
        </p:xfrm>
        <a:graphic>
          <a:graphicData uri="http://schemas.openxmlformats.org/drawingml/2006/table">
            <a:tbl>
              <a:tblPr firstRow="1" bandRow="1">
                <a:tableStyleId>{93296810-A885-4BE3-A3E7-6D5BEEA58F35}</a:tableStyleId>
              </a:tblPr>
              <a:tblGrid>
                <a:gridCol w="1350000"/>
                <a:gridCol w="1350000"/>
                <a:gridCol w="1350000"/>
                <a:gridCol w="1350000"/>
              </a:tblGrid>
              <a:tr h="360000">
                <a:tc>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kumimoji="0" lang="en-GB" sz="900" b="1"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Coefficients</a:t>
                      </a:r>
                      <a:endParaRPr lang="en-GB" sz="900" b="1" kern="1200" noProof="0" dirty="0" smtClean="0">
                        <a:solidFill>
                          <a:schemeClr val="tx1"/>
                        </a:solidFill>
                        <a:latin typeface="Arial" panose="020B0604020202020204" pitchFamily="34" charset="0"/>
                        <a:cs typeface="Arial" panose="020B0604020202020204" pitchFamily="34" charset="0"/>
                      </a:endParaRPr>
                    </a:p>
                  </a:txBody>
                  <a:tcPr marL="68580" marR="68580" marT="34290" marB="34290" anchor="ctr">
                    <a:lnB w="12700" cap="flat" cmpd="sng" algn="ctr">
                      <a:noFill/>
                      <a:prstDash val="solid"/>
                      <a:round/>
                      <a:headEnd type="none" w="med" len="med"/>
                      <a:tailEnd type="none" w="med" len="med"/>
                    </a:lnB>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kumimoji="0" lang="en-GB" sz="900" b="1"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Marginal effects</a:t>
                      </a:r>
                      <a:endParaRPr lang="en-GB" sz="900" b="1" kern="1200" noProof="0" dirty="0" smtClean="0">
                        <a:solidFill>
                          <a:schemeClr val="tx1"/>
                        </a:solidFill>
                        <a:latin typeface="Arial" panose="020B0604020202020204" pitchFamily="34" charset="0"/>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lnB w="12700" cap="flat" cmpd="sng" algn="ctr">
                      <a:noFill/>
                      <a:prstDash val="solid"/>
                      <a:round/>
                      <a:headEnd type="none" w="med" len="med"/>
                      <a:tailEnd type="none" w="med" len="med"/>
                    </a:lnB>
                  </a:tcPr>
                </a:tc>
              </a:tr>
              <a:tr h="360000">
                <a:tc rowSpan="3">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Arial" panose="020B0604020202020204" pitchFamily="34" charset="0"/>
                          <a:cs typeface="Arial" panose="020B0604020202020204" pitchFamily="34" charset="0"/>
                        </a:rPr>
                        <a:t>Customer demographics</a:t>
                      </a:r>
                    </a:p>
                  </a:txBody>
                  <a:tcPr marL="68580" marR="68580" marT="34290" marB="34290">
                    <a:lnB w="12700" cap="flat" cmpd="sng" algn="ctr">
                      <a:solidFill>
                        <a:schemeClr val="tx1"/>
                      </a:solidFill>
                      <a:prstDash val="solid"/>
                      <a:round/>
                      <a:headEnd type="none" w="med" len="med"/>
                      <a:tailEnd type="none" w="med" len="med"/>
                    </a:lnB>
                  </a:tcPr>
                </a:tc>
                <a:tc>
                  <a:txBody>
                    <a:bodyPr/>
                    <a:lstStyle/>
                    <a:p>
                      <a:pPr algn="l"/>
                      <a:r>
                        <a:rPr lang="en-GB" sz="900" b="1" kern="1200" dirty="0" smtClean="0">
                          <a:solidFill>
                            <a:schemeClr val="tx1"/>
                          </a:solidFill>
                          <a:latin typeface="Arial" panose="020B0604020202020204" pitchFamily="34" charset="0"/>
                          <a:cs typeface="Arial" panose="020B0604020202020204" pitchFamily="34" charset="0"/>
                        </a:rPr>
                        <a:t>Income below 24,000£</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-0.157**</a:t>
                      </a:r>
                    </a:p>
                    <a:p>
                      <a:pPr algn="ctr"/>
                      <a:r>
                        <a:rPr lang="en-GB" sz="900" b="1" kern="1200" dirty="0" smtClean="0">
                          <a:solidFill>
                            <a:schemeClr val="tx1"/>
                          </a:solidFill>
                          <a:latin typeface="Arial" panose="020B0604020202020204" pitchFamily="34" charset="0"/>
                          <a:cs typeface="Arial" panose="020B0604020202020204" pitchFamily="34" charset="0"/>
                        </a:rPr>
                        <a:t>(0.0732)</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noFill/>
                      <a:prstDash val="solid"/>
                      <a:round/>
                      <a:headEnd type="none" w="med" len="med"/>
                      <a:tailEnd type="none" w="med" len="med"/>
                    </a:lnT>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-0.041**</a:t>
                      </a:r>
                    </a:p>
                    <a:p>
                      <a:pPr algn="ctr"/>
                      <a:r>
                        <a:rPr lang="en-GB" sz="900" b="1" kern="1200" dirty="0" smtClean="0">
                          <a:solidFill>
                            <a:schemeClr val="tx1"/>
                          </a:solidFill>
                          <a:latin typeface="Arial" panose="020B0604020202020204" pitchFamily="34" charset="0"/>
                          <a:cs typeface="Arial" panose="020B0604020202020204" pitchFamily="34" charset="0"/>
                        </a:rPr>
                        <a:t>(0.194)</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60000">
                <a:tc vMerge="1">
                  <a:txBody>
                    <a:bodyPr/>
                    <a:lstStyle/>
                    <a:p>
                      <a:pPr algn="l"/>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l"/>
                      <a:r>
                        <a:rPr lang="en-GB" sz="900" b="1" kern="1200" dirty="0" smtClean="0">
                          <a:solidFill>
                            <a:schemeClr val="tx1"/>
                          </a:solidFill>
                          <a:latin typeface="Arial" panose="020B0604020202020204" pitchFamily="34" charset="0"/>
                          <a:cs typeface="Arial" panose="020B0604020202020204" pitchFamily="34" charset="0"/>
                        </a:rPr>
                        <a:t>Degree</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0.114*</a:t>
                      </a:r>
                    </a:p>
                    <a:p>
                      <a:pPr algn="ctr"/>
                      <a:r>
                        <a:rPr lang="en-GB" sz="900" b="1" kern="1200" dirty="0" smtClean="0">
                          <a:solidFill>
                            <a:schemeClr val="tx1"/>
                          </a:solidFill>
                          <a:latin typeface="Arial" panose="020B0604020202020204" pitchFamily="34" charset="0"/>
                          <a:cs typeface="Arial" panose="020B0604020202020204" pitchFamily="34" charset="0"/>
                        </a:rPr>
                        <a:t>(0.066)</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0.030*</a:t>
                      </a:r>
                    </a:p>
                    <a:p>
                      <a:pPr algn="ctr"/>
                      <a:r>
                        <a:rPr lang="en-GB" sz="900" b="1" kern="1200" dirty="0" smtClean="0">
                          <a:solidFill>
                            <a:schemeClr val="tx1"/>
                          </a:solidFill>
                          <a:latin typeface="Arial" panose="020B0604020202020204" pitchFamily="34" charset="0"/>
                          <a:cs typeface="Arial" panose="020B0604020202020204" pitchFamily="34" charset="0"/>
                        </a:rPr>
                        <a:t>(0.017)</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tcPr>
                </a:tc>
              </a:tr>
              <a:tr h="360000">
                <a:tc vMerge="1">
                  <a:txBody>
                    <a:bodyPr/>
                    <a:lstStyle/>
                    <a:p>
                      <a:pPr algn="l"/>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l"/>
                      <a:r>
                        <a:rPr lang="en-GB" sz="900" b="1" kern="1200" dirty="0" smtClean="0">
                          <a:solidFill>
                            <a:schemeClr val="tx1"/>
                          </a:solidFill>
                          <a:latin typeface="Arial" panose="020B0604020202020204" pitchFamily="34" charset="0"/>
                          <a:cs typeface="Arial" panose="020B0604020202020204" pitchFamily="34" charset="0"/>
                        </a:rPr>
                        <a:t>Financial literacy	</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ea typeface="+mn-ea"/>
                          <a:cs typeface="Arial" panose="020B0604020202020204" pitchFamily="34" charset="0"/>
                        </a:rPr>
                        <a:t>0.192*** </a:t>
                      </a:r>
                    </a:p>
                    <a:p>
                      <a:pPr algn="ctr"/>
                      <a:r>
                        <a:rPr lang="en-GB" sz="900" b="1" kern="1200" dirty="0" smtClean="0">
                          <a:solidFill>
                            <a:schemeClr val="tx1"/>
                          </a:solidFill>
                          <a:latin typeface="Arial" panose="020B0604020202020204" pitchFamily="34" charset="0"/>
                          <a:ea typeface="+mn-ea"/>
                          <a:cs typeface="Arial" panose="020B0604020202020204" pitchFamily="34" charset="0"/>
                        </a:rPr>
                        <a:t>(0.067) </a:t>
                      </a: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ea typeface="+mn-ea"/>
                          <a:cs typeface="Arial" panose="020B0604020202020204" pitchFamily="34" charset="0"/>
                        </a:rPr>
                        <a:t>0.050*** </a:t>
                      </a:r>
                    </a:p>
                    <a:p>
                      <a:pPr algn="ctr"/>
                      <a:r>
                        <a:rPr lang="en-GB" sz="900" b="1" kern="1200" dirty="0" smtClean="0">
                          <a:solidFill>
                            <a:schemeClr val="tx1"/>
                          </a:solidFill>
                          <a:latin typeface="Arial" panose="020B0604020202020204" pitchFamily="34" charset="0"/>
                          <a:ea typeface="+mn-ea"/>
                          <a:cs typeface="Arial" panose="020B0604020202020204" pitchFamily="34" charset="0"/>
                        </a:rPr>
                        <a:t>(0.016) </a:t>
                      </a:r>
                    </a:p>
                  </a:txBody>
                  <a:tcPr marL="68580" marR="68580" marT="34290" marB="34290"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60000">
                <a:tc rowSpan="3">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Arial" panose="020B0604020202020204" pitchFamily="34" charset="0"/>
                          <a:cs typeface="Arial" panose="020B0604020202020204" pitchFamily="34" charset="0"/>
                        </a:rPr>
                        <a:t>Use of internet</a:t>
                      </a: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Internet confidence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tcPr>
                </a:tc>
                <a:tc>
                  <a:txBody>
                    <a:bodyPr/>
                    <a:lstStyle/>
                    <a:p>
                      <a:pPr marL="0" marR="0" lvl="0" indent="0" algn="ctr" defTabSz="914433" rtl="0" eaLnBrk="1" fontAlgn="auto" latinLnBrk="0" hangingPunct="1">
                        <a:lnSpc>
                          <a:spcPct val="107000"/>
                        </a:lnSpc>
                        <a:spcBef>
                          <a:spcPts val="0"/>
                        </a:spcBef>
                        <a:spcAft>
                          <a:spcPts val="0"/>
                        </a:spcAft>
                        <a:buClrTx/>
                        <a:buSzTx/>
                        <a:buFontTx/>
                        <a:buNone/>
                        <a:tabLst/>
                        <a:defRPr/>
                      </a:pPr>
                      <a:r>
                        <a:rPr lang="en-US" sz="900" b="1" kern="1200" dirty="0" smtClean="0">
                          <a:solidFill>
                            <a:schemeClr val="tx1"/>
                          </a:solidFill>
                          <a:latin typeface="Arial" panose="020B0604020202020204" pitchFamily="34" charset="0"/>
                          <a:ea typeface="+mn-ea"/>
                          <a:cs typeface="Arial" panose="020B0604020202020204" pitchFamily="34" charset="0"/>
                        </a:rPr>
                        <a:t>0.560***</a:t>
                      </a:r>
                    </a:p>
                    <a:p>
                      <a:pPr marL="0" marR="0" lvl="0" indent="0" algn="ctr" defTabSz="914433" rtl="0" eaLnBrk="1" fontAlgn="auto" latinLnBrk="0" hangingPunct="1">
                        <a:lnSpc>
                          <a:spcPct val="107000"/>
                        </a:lnSpc>
                        <a:spcBef>
                          <a:spcPts val="0"/>
                        </a:spcBef>
                        <a:spcAft>
                          <a:spcPts val="0"/>
                        </a:spcAft>
                        <a:buClrTx/>
                        <a:buSzTx/>
                        <a:buFontTx/>
                        <a:buNone/>
                        <a:tabLst/>
                        <a:defRPr/>
                      </a:pPr>
                      <a:r>
                        <a:rPr lang="en-US" sz="900" b="1" kern="1200" dirty="0" smtClean="0">
                          <a:solidFill>
                            <a:schemeClr val="tx1"/>
                          </a:solidFill>
                          <a:latin typeface="Arial" panose="020B0604020202020204" pitchFamily="34" charset="0"/>
                          <a:ea typeface="+mn-ea"/>
                          <a:cs typeface="Arial" panose="020B0604020202020204" pitchFamily="34" charset="0"/>
                        </a:rPr>
                        <a:t>(0.102)</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51435" marR="51435" marT="0" marB="0" anchor="ctr">
                    <a:lnT w="12700" cap="flat" cmpd="sng" algn="ctr">
                      <a:solidFill>
                        <a:schemeClr val="tx1"/>
                      </a:solidFill>
                      <a:prstDash val="solid"/>
                      <a:round/>
                      <a:headEnd type="none" w="med" len="med"/>
                      <a:tailEnd type="none" w="med" len="med"/>
                    </a:lnT>
                  </a:tcPr>
                </a:tc>
                <a:tc>
                  <a:txBody>
                    <a:bodyPr/>
                    <a:lstStyle/>
                    <a:p>
                      <a:pPr marL="0" marR="0" lvl="0" indent="0" algn="ctr" defTabSz="914433" rtl="0" eaLnBrk="1" fontAlgn="auto" latinLnBrk="0" hangingPunct="1">
                        <a:lnSpc>
                          <a:spcPct val="107000"/>
                        </a:lnSpc>
                        <a:spcBef>
                          <a:spcPts val="0"/>
                        </a:spcBef>
                        <a:spcAft>
                          <a:spcPts val="0"/>
                        </a:spcAft>
                        <a:buClrTx/>
                        <a:buSzTx/>
                        <a:buFontTx/>
                        <a:buNone/>
                        <a:tabLst/>
                        <a:defRPr/>
                      </a:pPr>
                      <a:r>
                        <a:rPr lang="en-US" sz="900" b="1" kern="1200" dirty="0" smtClean="0">
                          <a:solidFill>
                            <a:schemeClr val="tx1"/>
                          </a:solidFill>
                          <a:latin typeface="Arial" panose="020B0604020202020204" pitchFamily="34" charset="0"/>
                          <a:ea typeface="+mn-ea"/>
                          <a:cs typeface="Arial" panose="020B0604020202020204" pitchFamily="34" charset="0"/>
                        </a:rPr>
                        <a:t>0.126***</a:t>
                      </a:r>
                    </a:p>
                    <a:p>
                      <a:pPr marL="0" marR="0" lvl="0" indent="0" algn="ctr" defTabSz="914433" rtl="0" eaLnBrk="1" fontAlgn="auto" latinLnBrk="0" hangingPunct="1">
                        <a:lnSpc>
                          <a:spcPct val="107000"/>
                        </a:lnSpc>
                        <a:spcBef>
                          <a:spcPts val="0"/>
                        </a:spcBef>
                        <a:spcAft>
                          <a:spcPts val="0"/>
                        </a:spcAft>
                        <a:buClrTx/>
                        <a:buSzTx/>
                        <a:buFontTx/>
                        <a:buNone/>
                        <a:tabLst/>
                        <a:defRPr/>
                      </a:pPr>
                      <a:r>
                        <a:rPr lang="en-US" sz="900" b="1" kern="1200" dirty="0" smtClean="0">
                          <a:solidFill>
                            <a:schemeClr val="tx1"/>
                          </a:solidFill>
                          <a:latin typeface="Arial" panose="020B0604020202020204" pitchFamily="34" charset="0"/>
                          <a:ea typeface="+mn-ea"/>
                          <a:cs typeface="Arial" panose="020B0604020202020204" pitchFamily="34" charset="0"/>
                        </a:rPr>
                        <a:t>(0.003)</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51435" marR="51435" marT="0"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60000">
                <a:tc vMerge="1">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No internet banking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ctr">
                        <a:lnSpc>
                          <a:spcPct val="107000"/>
                        </a:lnSpc>
                        <a:spcAft>
                          <a:spcPts val="0"/>
                        </a:spcAft>
                      </a:pPr>
                      <a:r>
                        <a:rPr lang="en-GB" sz="900" b="1" dirty="0" smtClean="0">
                          <a:solidFill>
                            <a:schemeClr val="tx1"/>
                          </a:solidFill>
                          <a:effectLst/>
                          <a:latin typeface="Arial" panose="020B0604020202020204" pitchFamily="34" charset="0"/>
                          <a:cs typeface="Arial" panose="020B0604020202020204" pitchFamily="34" charset="0"/>
                        </a:rPr>
                        <a:t>-0.183**</a:t>
                      </a:r>
                    </a:p>
                    <a:p>
                      <a:pPr algn="ctr">
                        <a:lnSpc>
                          <a:spcPct val="107000"/>
                        </a:lnSpc>
                        <a:spcAft>
                          <a:spcPts val="0"/>
                        </a:spcAft>
                      </a:pPr>
                      <a:r>
                        <a:rPr lang="en-GB" sz="900" b="1" dirty="0" smtClean="0">
                          <a:solidFill>
                            <a:schemeClr val="tx1"/>
                          </a:solidFill>
                          <a:effectLst/>
                          <a:latin typeface="Arial" panose="020B0604020202020204" pitchFamily="34" charset="0"/>
                          <a:cs typeface="Arial" panose="020B0604020202020204" pitchFamily="34" charset="0"/>
                        </a:rPr>
                        <a:t>(0.080)</a:t>
                      </a:r>
                      <a:endParaRPr lang="en-GB" sz="9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nchor="ctr"/>
                </a:tc>
                <a:tc>
                  <a:txBody>
                    <a:bodyPr/>
                    <a:lstStyle/>
                    <a:p>
                      <a:pPr algn="ctr">
                        <a:lnSpc>
                          <a:spcPct val="107000"/>
                        </a:lnSpc>
                        <a:spcAft>
                          <a:spcPts val="0"/>
                        </a:spcAft>
                      </a:pPr>
                      <a:r>
                        <a:rPr lang="en-GB" sz="900" b="1" dirty="0" smtClean="0">
                          <a:solidFill>
                            <a:schemeClr val="tx1"/>
                          </a:solidFill>
                          <a:effectLst/>
                          <a:latin typeface="Arial" panose="020B0604020202020204" pitchFamily="34" charset="0"/>
                          <a:cs typeface="Arial" panose="020B0604020202020204" pitchFamily="34" charset="0"/>
                        </a:rPr>
                        <a:t>-0.047**</a:t>
                      </a:r>
                    </a:p>
                    <a:p>
                      <a:pPr algn="ctr">
                        <a:lnSpc>
                          <a:spcPct val="107000"/>
                        </a:lnSpc>
                        <a:spcAft>
                          <a:spcPts val="0"/>
                        </a:spcAft>
                      </a:pPr>
                      <a:r>
                        <a:rPr lang="en-GB" sz="900" b="1" dirty="0" smtClean="0">
                          <a:solidFill>
                            <a:schemeClr val="tx1"/>
                          </a:solidFill>
                          <a:effectLst/>
                          <a:latin typeface="Arial" panose="020B0604020202020204" pitchFamily="34" charset="0"/>
                          <a:cs typeface="Arial" panose="020B0604020202020204" pitchFamily="34" charset="0"/>
                        </a:rPr>
                        <a:t>(0.020)</a:t>
                      </a:r>
                      <a:endParaRPr lang="en-GB" sz="9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1435" marR="51435" marT="0" marB="0" anchor="ctr">
                    <a:lnR w="12700" cap="flat" cmpd="sng" algn="ctr">
                      <a:noFill/>
                      <a:prstDash val="solid"/>
                      <a:round/>
                      <a:headEnd type="none" w="med" len="med"/>
                      <a:tailEnd type="none" w="med" len="med"/>
                    </a:lnR>
                  </a:tcPr>
                </a:tc>
              </a:tr>
              <a:tr h="360000">
                <a:tc vMerge="1">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No bank mobile app</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ea typeface="+mn-ea"/>
                          <a:cs typeface="Arial" panose="020B0604020202020204" pitchFamily="34" charset="0"/>
                        </a:rPr>
                        <a:t>-</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ea typeface="+mn-ea"/>
                          <a:cs typeface="Arial" panose="020B0604020202020204" pitchFamily="34" charset="0"/>
                        </a:rPr>
                        <a:t>-</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60000">
                <a:tc rowSpan="3">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Arial" panose="020B0604020202020204" pitchFamily="34" charset="0"/>
                          <a:cs typeface="Arial" panose="020B0604020202020204" pitchFamily="34" charset="0"/>
                        </a:rPr>
                        <a:t>Monetary features</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Number of transactions</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-0.003**</a:t>
                      </a:r>
                    </a:p>
                    <a:p>
                      <a:pPr algn="ctr"/>
                      <a:r>
                        <a:rPr lang="en-GB" sz="900" b="1" kern="1200" dirty="0" smtClean="0">
                          <a:solidFill>
                            <a:schemeClr val="tx1"/>
                          </a:solidFill>
                          <a:latin typeface="Arial" panose="020B0604020202020204" pitchFamily="34" charset="0"/>
                          <a:cs typeface="Arial" panose="020B0604020202020204" pitchFamily="34" charset="0"/>
                        </a:rPr>
                        <a:t>(0.001)</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-0.001*</a:t>
                      </a:r>
                    </a:p>
                    <a:p>
                      <a:pPr algn="ctr"/>
                      <a:r>
                        <a:rPr lang="en-GB" sz="900" b="1" kern="1200" dirty="0" smtClean="0">
                          <a:solidFill>
                            <a:schemeClr val="tx1"/>
                          </a:solidFill>
                          <a:latin typeface="Arial" panose="020B0604020202020204" pitchFamily="34" charset="0"/>
                          <a:cs typeface="Arial" panose="020B0604020202020204" pitchFamily="34" charset="0"/>
                        </a:rPr>
                        <a:t>(0.000)</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60000">
                <a:tc vMerge="1">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Overdraft user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-0.038</a:t>
                      </a:r>
                    </a:p>
                    <a:p>
                      <a:pPr algn="ctr"/>
                      <a:r>
                        <a:rPr lang="en-GB" sz="900" b="1" kern="1200" dirty="0" smtClean="0">
                          <a:solidFill>
                            <a:schemeClr val="tx1"/>
                          </a:solidFill>
                          <a:latin typeface="Arial" panose="020B0604020202020204" pitchFamily="34" charset="0"/>
                          <a:cs typeface="Arial" panose="020B0604020202020204" pitchFamily="34" charset="0"/>
                        </a:rPr>
                        <a:t>(0.073)</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-0.010</a:t>
                      </a:r>
                    </a:p>
                    <a:p>
                      <a:pPr algn="ctr"/>
                      <a:r>
                        <a:rPr lang="en-GB" sz="900" b="1" kern="1200" dirty="0" smtClean="0">
                          <a:solidFill>
                            <a:schemeClr val="tx1"/>
                          </a:solidFill>
                          <a:latin typeface="Arial" panose="020B0604020202020204" pitchFamily="34" charset="0"/>
                          <a:cs typeface="Arial" panose="020B0604020202020204" pitchFamily="34" charset="0"/>
                        </a:rPr>
                        <a:t>(0.019)</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tcPr>
                </a:tc>
              </a:tr>
              <a:tr h="360000">
                <a:tc vMerge="1">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High credit balance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0.195**</a:t>
                      </a:r>
                    </a:p>
                    <a:p>
                      <a:pPr algn="ctr"/>
                      <a:r>
                        <a:rPr lang="en-GB" sz="900" b="1" kern="1200" dirty="0" smtClean="0">
                          <a:solidFill>
                            <a:schemeClr val="tx1"/>
                          </a:solidFill>
                          <a:latin typeface="Arial" panose="020B0604020202020204" pitchFamily="34" charset="0"/>
                          <a:cs typeface="Arial" panose="020B0604020202020204" pitchFamily="34" charset="0"/>
                        </a:rPr>
                        <a:t>(0.078)</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0.053*</a:t>
                      </a:r>
                    </a:p>
                    <a:p>
                      <a:pPr algn="ctr"/>
                      <a:r>
                        <a:rPr lang="en-GB" sz="900" b="1" kern="1200" dirty="0" smtClean="0">
                          <a:solidFill>
                            <a:schemeClr val="tx1"/>
                          </a:solidFill>
                          <a:latin typeface="Arial" panose="020B0604020202020204" pitchFamily="34" charset="0"/>
                          <a:cs typeface="Arial" panose="020B0604020202020204" pitchFamily="34" charset="0"/>
                        </a:rPr>
                        <a:t>(0.022)</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60000">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Arial" panose="020B0604020202020204" pitchFamily="34" charset="0"/>
                          <a:cs typeface="Arial" panose="020B0604020202020204" pitchFamily="34" charset="0"/>
                        </a:rPr>
                        <a:t>Bank of origin</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Large bank</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-0.133** </a:t>
                      </a:r>
                    </a:p>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(0.066)</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-0.036* </a:t>
                      </a:r>
                    </a:p>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(0.019)</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0">
                <a:tc rowSpan="2">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Trigger factors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Local branch closed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0.304***</a:t>
                      </a:r>
                    </a:p>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(0.112)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0.088**</a:t>
                      </a:r>
                    </a:p>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(0.036)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60000">
                <a:tc vMerge="1">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Changed work status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0.189** </a:t>
                      </a:r>
                    </a:p>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(0.084)</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0.052** </a:t>
                      </a:r>
                    </a:p>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(0.026)</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60000">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Observations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Arial" panose="020B0604020202020204" pitchFamily="34" charset="0"/>
                          <a:cs typeface="Arial" panose="020B0604020202020204" pitchFamily="34" charset="0"/>
                        </a:rPr>
                        <a:t>3,502</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2"/>
          </p:nvPr>
        </p:nvSpPr>
        <p:spPr/>
        <p:txBody>
          <a:bodyPr/>
          <a:lstStyle/>
          <a:p>
            <a:fld id="{B9D8A533-569E-4A16-BA21-350C88889103}" type="slidenum">
              <a:rPr lang="en-US" smtClean="0">
                <a:solidFill>
                  <a:srgbClr val="0068AE"/>
                </a:solidFill>
              </a:rPr>
              <a:pPr/>
              <a:t>13</a:t>
            </a:fld>
            <a:endParaRPr lang="en-US" dirty="0">
              <a:solidFill>
                <a:srgbClr val="0068AE"/>
              </a:solidFill>
            </a:endParaRPr>
          </a:p>
        </p:txBody>
      </p:sp>
      <p:sp>
        <p:nvSpPr>
          <p:cNvPr id="6" name="Rectangle 5"/>
          <p:cNvSpPr/>
          <p:nvPr/>
        </p:nvSpPr>
        <p:spPr>
          <a:xfrm>
            <a:off x="1872000" y="6198255"/>
            <a:ext cx="5940000" cy="523220"/>
          </a:xfrm>
          <a:prstGeom prst="rect">
            <a:avLst/>
          </a:prstGeom>
        </p:spPr>
        <p:txBody>
          <a:bodyPr wrap="square">
            <a:spAutoFit/>
          </a:bodyPr>
          <a:lstStyle/>
          <a:p>
            <a:r>
              <a:rPr lang="en-GB" sz="700" b="1" dirty="0">
                <a:latin typeface="Arial" panose="020B0604020202020204" pitchFamily="34" charset="0"/>
                <a:cs typeface="Arial" panose="020B0604020202020204" pitchFamily="34" charset="0"/>
              </a:rPr>
              <a:t>Notes: </a:t>
            </a:r>
          </a:p>
          <a:p>
            <a:r>
              <a:rPr lang="en-GB" sz="700" b="1" dirty="0">
                <a:latin typeface="Arial" panose="020B0604020202020204" pitchFamily="34" charset="0"/>
                <a:cs typeface="Arial" panose="020B0604020202020204" pitchFamily="34" charset="0"/>
              </a:rPr>
              <a:t>We also controlled for age groups and gender.</a:t>
            </a:r>
          </a:p>
          <a:p>
            <a:r>
              <a:rPr lang="en-GB" sz="700" dirty="0">
                <a:latin typeface="Arial" panose="020B0604020202020204" pitchFamily="34" charset="0"/>
                <a:cs typeface="Arial" panose="020B0604020202020204" pitchFamily="34" charset="0"/>
              </a:rPr>
              <a:t>*** p&lt;0.01, ** p&lt;0.05, * p&lt;0.1. </a:t>
            </a:r>
            <a:r>
              <a:rPr lang="en-GB" sz="700" dirty="0" smtClean="0">
                <a:latin typeface="Arial" panose="020B0604020202020204" pitchFamily="34" charset="0"/>
                <a:cs typeface="Arial" panose="020B0604020202020204" pitchFamily="34" charset="0"/>
              </a:rPr>
              <a:t>Standard </a:t>
            </a:r>
            <a:r>
              <a:rPr lang="en-GB" sz="700" dirty="0">
                <a:latin typeface="Arial" panose="020B0604020202020204" pitchFamily="34" charset="0"/>
                <a:cs typeface="Arial" panose="020B0604020202020204" pitchFamily="34" charset="0"/>
              </a:rPr>
              <a:t>errors in parentheses. 	</a:t>
            </a:r>
          </a:p>
          <a:p>
            <a:endParaRPr lang="en-GB" sz="700" b="1" dirty="0">
              <a:solidFill>
                <a:schemeClr val="dk1"/>
              </a:solidFill>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297215" y="260648"/>
            <a:ext cx="8424863" cy="594122"/>
          </a:xfrm>
        </p:spPr>
        <p:txBody>
          <a:bodyPr/>
          <a:lstStyle/>
          <a:p>
            <a:r>
              <a:rPr lang="en-GB" dirty="0" smtClean="0"/>
              <a:t>Results (Searching)</a:t>
            </a:r>
            <a:endParaRPr lang="en-GB" dirty="0"/>
          </a:p>
        </p:txBody>
      </p:sp>
    </p:spTree>
    <p:extLst>
      <p:ext uri="{BB962C8B-B14F-4D97-AF65-F5344CB8AC3E}">
        <p14:creationId xmlns:p14="http://schemas.microsoft.com/office/powerpoint/2010/main" val="204988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44709258"/>
              </p:ext>
            </p:extLst>
          </p:nvPr>
        </p:nvGraphicFramePr>
        <p:xfrm>
          <a:off x="1116000" y="1118723"/>
          <a:ext cx="6912000" cy="5400000"/>
        </p:xfrm>
        <a:graphic>
          <a:graphicData uri="http://schemas.openxmlformats.org/drawingml/2006/table">
            <a:tbl>
              <a:tblPr firstRow="1" bandRow="1">
                <a:tableStyleId>{93296810-A885-4BE3-A3E7-6D5BEEA58F35}</a:tableStyleId>
              </a:tblPr>
              <a:tblGrid>
                <a:gridCol w="1476000"/>
                <a:gridCol w="1476000"/>
                <a:gridCol w="1080000"/>
                <a:gridCol w="1080000"/>
                <a:gridCol w="900000"/>
                <a:gridCol w="900000"/>
              </a:tblGrid>
              <a:tr h="360000">
                <a:tc>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kumimoji="0" lang="en-GB" sz="900" b="1"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Coefficients</a:t>
                      </a:r>
                      <a:endParaRPr lang="en-GB" sz="900" b="1" kern="1200" noProof="0" dirty="0" smtClean="0">
                        <a:solidFill>
                          <a:schemeClr val="tx1"/>
                        </a:solidFill>
                        <a:latin typeface="Arial" panose="020B0604020202020204" pitchFamily="34" charset="0"/>
                        <a:cs typeface="Arial" panose="020B0604020202020204" pitchFamily="34" charset="0"/>
                      </a:endParaRPr>
                    </a:p>
                  </a:txBody>
                  <a:tcPr marL="68580" marR="68580" marT="34290" marB="34290" anchor="ctr">
                    <a:lnB w="12700" cap="flat" cmpd="sng" algn="ctr">
                      <a:noFill/>
                      <a:prstDash val="solid"/>
                      <a:round/>
                      <a:headEnd type="none" w="med" len="med"/>
                      <a:tailEnd type="none" w="med" len="med"/>
                    </a:lnB>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kumimoji="0" lang="en-GB" sz="900" b="1"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Marginal effects</a:t>
                      </a:r>
                      <a:endParaRPr lang="en-GB" sz="900" b="1" kern="1200" noProof="0" dirty="0" smtClean="0">
                        <a:solidFill>
                          <a:schemeClr val="tx1"/>
                        </a:solidFill>
                        <a:latin typeface="Arial" panose="020B0604020202020204" pitchFamily="34" charset="0"/>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ea typeface="+mn-ea"/>
                          <a:cs typeface="Arial" panose="020B0604020202020204" pitchFamily="34" charset="0"/>
                        </a:rPr>
                        <a:t>Direct</a:t>
                      </a:r>
                      <a:r>
                        <a:rPr lang="en-GB" sz="900" b="1" kern="1200" baseline="0" dirty="0" smtClean="0">
                          <a:solidFill>
                            <a:schemeClr val="tx1"/>
                          </a:solidFill>
                          <a:latin typeface="Arial" panose="020B0604020202020204" pitchFamily="34" charset="0"/>
                          <a:ea typeface="+mn-ea"/>
                          <a:cs typeface="Arial" panose="020B0604020202020204" pitchFamily="34" charset="0"/>
                        </a:rPr>
                        <a:t> effect</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ea typeface="+mn-ea"/>
                          <a:cs typeface="Arial" panose="020B0604020202020204" pitchFamily="34" charset="0"/>
                        </a:rPr>
                        <a:t>Indirect</a:t>
                      </a:r>
                      <a:r>
                        <a:rPr lang="en-GB" sz="900" b="1" kern="1200" baseline="0" dirty="0" smtClean="0">
                          <a:solidFill>
                            <a:schemeClr val="tx1"/>
                          </a:solidFill>
                          <a:latin typeface="Arial" panose="020B0604020202020204" pitchFamily="34" charset="0"/>
                          <a:ea typeface="+mn-ea"/>
                          <a:cs typeface="Arial" panose="020B0604020202020204" pitchFamily="34" charset="0"/>
                        </a:rPr>
                        <a:t> effect</a:t>
                      </a:r>
                    </a:p>
                  </a:txBody>
                  <a:tcPr marL="68580" marR="68580" marT="34290" marB="34290" anchor="ctr">
                    <a:lnB w="12700" cap="flat" cmpd="sng" algn="ctr">
                      <a:noFill/>
                      <a:prstDash val="solid"/>
                      <a:round/>
                      <a:headEnd type="none" w="med" len="med"/>
                      <a:tailEnd type="none" w="med" len="med"/>
                    </a:lnB>
                  </a:tcPr>
                </a:tc>
              </a:tr>
              <a:tr h="360000">
                <a:tc>
                  <a:txBody>
                    <a:bodyPr/>
                    <a:lstStyle/>
                    <a:p>
                      <a:pPr algn="l"/>
                      <a:r>
                        <a:rPr lang="en-GB" sz="900" b="1" kern="1200" dirty="0" smtClean="0">
                          <a:solidFill>
                            <a:schemeClr val="tx1"/>
                          </a:solidFill>
                          <a:latin typeface="Arial" panose="020B0604020202020204" pitchFamily="34" charset="0"/>
                          <a:cs typeface="Arial" panose="020B0604020202020204" pitchFamily="34" charset="0"/>
                        </a:rPr>
                        <a:t>Searching</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l"/>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0.154***</a:t>
                      </a:r>
                    </a:p>
                    <a:p>
                      <a:pPr algn="ctr"/>
                      <a:r>
                        <a:rPr lang="en-GB" sz="900" b="1" kern="1200" dirty="0" smtClean="0">
                          <a:solidFill>
                            <a:schemeClr val="tx1"/>
                          </a:solidFill>
                          <a:latin typeface="Arial" panose="020B0604020202020204" pitchFamily="34" charset="0"/>
                          <a:cs typeface="Arial" panose="020B0604020202020204" pitchFamily="34" charset="0"/>
                        </a:rPr>
                        <a:t>(0.526)</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0.116***</a:t>
                      </a:r>
                    </a:p>
                    <a:p>
                      <a:pPr algn="ctr"/>
                      <a:r>
                        <a:rPr lang="en-GB" sz="900" b="1" kern="1200" dirty="0" smtClean="0">
                          <a:solidFill>
                            <a:schemeClr val="tx1"/>
                          </a:solidFill>
                          <a:latin typeface="Arial" panose="020B0604020202020204" pitchFamily="34" charset="0"/>
                          <a:cs typeface="Arial" panose="020B0604020202020204" pitchFamily="34" charset="0"/>
                        </a:rPr>
                        <a:t>(0.014)</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0">
                <a:tc rowSpan="3">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Arial" panose="020B0604020202020204" pitchFamily="34" charset="0"/>
                          <a:cs typeface="Arial" panose="020B0604020202020204" pitchFamily="34" charset="0"/>
                        </a:rPr>
                        <a:t>Customer demographics</a:t>
                      </a:r>
                    </a:p>
                    <a:p>
                      <a:pPr algn="l"/>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900" b="1" kern="1200" dirty="0" smtClean="0">
                          <a:solidFill>
                            <a:schemeClr val="tx1"/>
                          </a:solidFill>
                          <a:latin typeface="Arial" panose="020B0604020202020204" pitchFamily="34" charset="0"/>
                          <a:cs typeface="Arial" panose="020B0604020202020204" pitchFamily="34" charset="0"/>
                        </a:rPr>
                        <a:t>Income below 24,000£</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-0.095</a:t>
                      </a:r>
                    </a:p>
                    <a:p>
                      <a:pPr algn="ctr"/>
                      <a:r>
                        <a:rPr lang="en-GB" sz="900" b="1" kern="1200" dirty="0" smtClean="0">
                          <a:solidFill>
                            <a:schemeClr val="tx1"/>
                          </a:solidFill>
                          <a:latin typeface="Arial" panose="020B0604020202020204" pitchFamily="34" charset="0"/>
                          <a:cs typeface="Arial" panose="020B0604020202020204" pitchFamily="34" charset="0"/>
                        </a:rPr>
                        <a:t>(0.104)</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-0.013*</a:t>
                      </a:r>
                    </a:p>
                    <a:p>
                      <a:pPr algn="ctr"/>
                      <a:r>
                        <a:rPr lang="en-GB" sz="900" b="1" kern="1200" dirty="0" smtClean="0">
                          <a:solidFill>
                            <a:schemeClr val="tx1"/>
                          </a:solidFill>
                          <a:latin typeface="Arial" panose="020B0604020202020204" pitchFamily="34" charset="0"/>
                          <a:cs typeface="Arial" panose="020B0604020202020204" pitchFamily="34" charset="0"/>
                        </a:rPr>
                        <a:t>(0.006)</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ctr"/>
                      <a:r>
                        <a:rPr lang="en-GB" sz="900" b="1" i="0" u="none" strike="noStrike" dirty="0">
                          <a:solidFill>
                            <a:srgbClr val="0068AE"/>
                          </a:solidFill>
                          <a:effectLst/>
                          <a:latin typeface="Arial" panose="020B0604020202020204" pitchFamily="34" charset="0"/>
                        </a:rPr>
                        <a:t>-0.006</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rtl="0" fontAlgn="ctr"/>
                      <a:r>
                        <a:rPr lang="en-GB" sz="900" b="1" i="0" u="none" strike="noStrike" dirty="0">
                          <a:solidFill>
                            <a:srgbClr val="0068AE"/>
                          </a:solidFill>
                          <a:effectLst/>
                          <a:latin typeface="Arial" panose="020B0604020202020204" pitchFamily="34" charset="0"/>
                        </a:rPr>
                        <a:t>-0.007</a:t>
                      </a:r>
                    </a:p>
                  </a:txBody>
                  <a:tcPr marL="9525" marR="9525" marT="9525" marB="0" anchor="ctr">
                    <a:lnT w="12700" cap="flat" cmpd="sng" algn="ctr">
                      <a:solidFill>
                        <a:schemeClr val="tx1"/>
                      </a:solidFill>
                      <a:prstDash val="solid"/>
                      <a:round/>
                      <a:headEnd type="none" w="med" len="med"/>
                      <a:tailEnd type="none" w="med" len="med"/>
                    </a:lnT>
                  </a:tcPr>
                </a:tc>
              </a:tr>
              <a:tr h="360000">
                <a:tc vMerge="1">
                  <a:txBody>
                    <a:bodyPr/>
                    <a:lstStyle/>
                    <a:p>
                      <a:pPr algn="l"/>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l"/>
                      <a:r>
                        <a:rPr lang="en-GB" sz="900" b="1" kern="1200" dirty="0" smtClean="0">
                          <a:solidFill>
                            <a:schemeClr val="tx1"/>
                          </a:solidFill>
                          <a:latin typeface="Arial" panose="020B0604020202020204" pitchFamily="34" charset="0"/>
                          <a:cs typeface="Arial" panose="020B0604020202020204" pitchFamily="34" charset="0"/>
                        </a:rPr>
                        <a:t>Degree</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-0.167* </a:t>
                      </a:r>
                    </a:p>
                    <a:p>
                      <a:pPr algn="ctr"/>
                      <a:r>
                        <a:rPr lang="en-GB" sz="900" b="1" kern="1200" dirty="0" smtClean="0">
                          <a:solidFill>
                            <a:schemeClr val="tx1"/>
                          </a:solidFill>
                          <a:latin typeface="Arial" panose="020B0604020202020204" pitchFamily="34" charset="0"/>
                          <a:cs typeface="Arial" panose="020B0604020202020204" pitchFamily="34" charset="0"/>
                        </a:rPr>
                        <a:t>(0.091) </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-0.006 </a:t>
                      </a:r>
                    </a:p>
                    <a:p>
                      <a:pPr algn="ctr"/>
                      <a:r>
                        <a:rPr lang="en-GB" sz="900" b="1" kern="1200" dirty="0" smtClean="0">
                          <a:solidFill>
                            <a:schemeClr val="tx1"/>
                          </a:solidFill>
                          <a:latin typeface="Arial" panose="020B0604020202020204" pitchFamily="34" charset="0"/>
                          <a:cs typeface="Arial" panose="020B0604020202020204" pitchFamily="34" charset="0"/>
                        </a:rPr>
                        <a:t>(0.006) </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tcPr>
                </a:tc>
                <a:tc>
                  <a:txBody>
                    <a:bodyPr/>
                    <a:lstStyle/>
                    <a:p>
                      <a:pPr algn="ctr" rtl="0" fontAlgn="ctr"/>
                      <a:r>
                        <a:rPr lang="en-GB" sz="900" b="1" i="0" u="none" strike="noStrike" dirty="0">
                          <a:solidFill>
                            <a:srgbClr val="0068AE"/>
                          </a:solidFill>
                          <a:effectLst/>
                          <a:latin typeface="Arial" panose="020B0604020202020204" pitchFamily="34" charset="0"/>
                        </a:rPr>
                        <a:t>-0.011</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rtl="0" fontAlgn="ctr"/>
                      <a:r>
                        <a:rPr lang="en-GB" sz="900" b="1" i="0" u="none" strike="noStrike" dirty="0">
                          <a:solidFill>
                            <a:srgbClr val="0068AE"/>
                          </a:solidFill>
                          <a:effectLst/>
                          <a:latin typeface="Arial" panose="020B0604020202020204" pitchFamily="34" charset="0"/>
                        </a:rPr>
                        <a:t>0.005</a:t>
                      </a:r>
                    </a:p>
                  </a:txBody>
                  <a:tcPr marL="9525" marR="9525" marT="9525" marB="0" anchor="ctr"/>
                </a:tc>
              </a:tr>
              <a:tr h="360000">
                <a:tc vMerge="1">
                  <a:txBody>
                    <a:bodyPr/>
                    <a:lstStyle/>
                    <a:p>
                      <a:pPr algn="l"/>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l"/>
                      <a:r>
                        <a:rPr lang="en-GB" sz="900" b="1" kern="1200" dirty="0" smtClean="0">
                          <a:solidFill>
                            <a:schemeClr val="tx1"/>
                          </a:solidFill>
                          <a:latin typeface="Arial" panose="020B0604020202020204" pitchFamily="34" charset="0"/>
                          <a:cs typeface="Arial" panose="020B0604020202020204" pitchFamily="34" charset="0"/>
                        </a:rPr>
                        <a:t>Financial literacy	</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-0.021 </a:t>
                      </a:r>
                    </a:p>
                    <a:p>
                      <a:pPr algn="ctr"/>
                      <a:r>
                        <a:rPr lang="en-GB" sz="900" b="1" kern="1200" dirty="0" smtClean="0">
                          <a:solidFill>
                            <a:schemeClr val="tx1"/>
                          </a:solidFill>
                          <a:latin typeface="Arial" panose="020B0604020202020204" pitchFamily="34" charset="0"/>
                          <a:cs typeface="Arial" panose="020B0604020202020204" pitchFamily="34" charset="0"/>
                        </a:rPr>
                        <a:t>(0.096) </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0.006 </a:t>
                      </a:r>
                    </a:p>
                    <a:p>
                      <a:pPr algn="ctr"/>
                      <a:r>
                        <a:rPr lang="en-GB" sz="900" b="1" kern="1200" dirty="0" smtClean="0">
                          <a:solidFill>
                            <a:schemeClr val="tx1"/>
                          </a:solidFill>
                          <a:latin typeface="Arial" panose="020B0604020202020204" pitchFamily="34" charset="0"/>
                          <a:cs typeface="Arial" panose="020B0604020202020204" pitchFamily="34" charset="0"/>
                        </a:rPr>
                        <a:t>(0.002) </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en-GB" sz="900" b="1" i="0" u="none" strike="noStrike" dirty="0">
                          <a:solidFill>
                            <a:srgbClr val="0068AE"/>
                          </a:solidFill>
                          <a:effectLst/>
                          <a:latin typeface="Arial" panose="020B0604020202020204" pitchFamily="34" charset="0"/>
                        </a:rPr>
                        <a:t>-0.001</a:t>
                      </a: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r>
                        <a:rPr lang="en-GB" sz="900" b="1" i="0" u="none" strike="noStrike" dirty="0">
                          <a:solidFill>
                            <a:srgbClr val="0068AE"/>
                          </a:solidFill>
                          <a:effectLst/>
                          <a:latin typeface="Arial" panose="020B0604020202020204" pitchFamily="34" charset="0"/>
                        </a:rPr>
                        <a:t>0.008</a:t>
                      </a:r>
                    </a:p>
                  </a:txBody>
                  <a:tcPr marL="9525" marR="9525" marT="9525" marB="0" anchor="ctr">
                    <a:lnB w="12700" cap="flat" cmpd="sng" algn="ctr">
                      <a:solidFill>
                        <a:schemeClr val="tx1"/>
                      </a:solidFill>
                      <a:prstDash val="solid"/>
                      <a:round/>
                      <a:headEnd type="none" w="med" len="med"/>
                      <a:tailEnd type="none" w="med" len="med"/>
                    </a:lnB>
                  </a:tcPr>
                </a:tc>
              </a:tr>
              <a:tr h="360000">
                <a:tc rowSpan="3">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Arial" panose="020B0604020202020204" pitchFamily="34" charset="0"/>
                          <a:cs typeface="Arial" panose="020B0604020202020204" pitchFamily="34" charset="0"/>
                        </a:rPr>
                        <a:t>Use of internet</a:t>
                      </a:r>
                    </a:p>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Internet confidence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-0.164</a:t>
                      </a:r>
                    </a:p>
                    <a:p>
                      <a:pPr algn="ctr"/>
                      <a:r>
                        <a:rPr lang="en-GB" sz="900" b="1" kern="1200" dirty="0" smtClean="0">
                          <a:solidFill>
                            <a:schemeClr val="tx1"/>
                          </a:solidFill>
                          <a:latin typeface="Arial" panose="020B0604020202020204" pitchFamily="34" charset="0"/>
                          <a:cs typeface="Arial" panose="020B0604020202020204" pitchFamily="34" charset="0"/>
                        </a:rPr>
                        <a:t>(0.139)</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0.010*</a:t>
                      </a:r>
                    </a:p>
                    <a:p>
                      <a:pPr algn="ctr"/>
                      <a:r>
                        <a:rPr lang="en-GB" sz="900" b="1" kern="1200" dirty="0" smtClean="0">
                          <a:solidFill>
                            <a:schemeClr val="tx1"/>
                          </a:solidFill>
                          <a:latin typeface="Arial" panose="020B0604020202020204" pitchFamily="34" charset="0"/>
                          <a:cs typeface="Arial" panose="020B0604020202020204" pitchFamily="34" charset="0"/>
                        </a:rPr>
                        <a:t>(0.005)</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ctr"/>
                      <a:r>
                        <a:rPr lang="en-GB" sz="900" b="1" i="0" u="none" strike="noStrike" dirty="0">
                          <a:solidFill>
                            <a:srgbClr val="0068AE"/>
                          </a:solidFill>
                          <a:effectLst/>
                          <a:latin typeface="Arial" panose="020B0604020202020204" pitchFamily="34" charset="0"/>
                        </a:rPr>
                        <a:t>-0.013</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rtl="0" fontAlgn="ctr"/>
                      <a:r>
                        <a:rPr lang="en-GB" sz="900" b="1" i="0" u="none" strike="noStrike" dirty="0">
                          <a:solidFill>
                            <a:srgbClr val="0068AE"/>
                          </a:solidFill>
                          <a:effectLst/>
                          <a:latin typeface="Arial" panose="020B0604020202020204" pitchFamily="34" charset="0"/>
                        </a:rPr>
                        <a:t>0.022</a:t>
                      </a:r>
                    </a:p>
                  </a:txBody>
                  <a:tcPr marL="9525" marR="9525" marT="9525" marB="0" anchor="ctr">
                    <a:lnT w="12700" cap="flat" cmpd="sng" algn="ctr">
                      <a:solidFill>
                        <a:schemeClr val="tx1"/>
                      </a:solidFill>
                      <a:prstDash val="solid"/>
                      <a:round/>
                      <a:headEnd type="none" w="med" len="med"/>
                      <a:tailEnd type="none" w="med" len="med"/>
                    </a:lnT>
                  </a:tcPr>
                </a:tc>
              </a:tr>
              <a:tr h="360000">
                <a:tc vMerge="1">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No internet banking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ctr"/>
                      <a:r>
                        <a:rPr lang="en-GB" sz="900" b="1" kern="1200" dirty="0" smtClean="0">
                          <a:solidFill>
                            <a:schemeClr val="tx1"/>
                          </a:solidFill>
                          <a:latin typeface="Arial" panose="020B0604020202020204" pitchFamily="34" charset="0"/>
                          <a:ea typeface="+mn-ea"/>
                          <a:cs typeface="Arial" panose="020B0604020202020204" pitchFamily="34" charset="0"/>
                        </a:rPr>
                        <a:t>-</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-0.007</a:t>
                      </a:r>
                    </a:p>
                    <a:p>
                      <a:pPr algn="ctr"/>
                      <a:r>
                        <a:rPr lang="en-GB" sz="900" b="1" kern="1200" dirty="0" smtClean="0">
                          <a:solidFill>
                            <a:schemeClr val="tx1"/>
                          </a:solidFill>
                          <a:latin typeface="Arial" panose="020B0604020202020204" pitchFamily="34" charset="0"/>
                          <a:cs typeface="Arial" panose="020B0604020202020204" pitchFamily="34" charset="0"/>
                        </a:rPr>
                        <a:t>(0.004)</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tcPr>
                </a:tc>
                <a:tc>
                  <a:txBody>
                    <a:bodyPr/>
                    <a:lstStyle/>
                    <a:p>
                      <a:pPr algn="ctr" rtl="0" fontAlgn="ctr"/>
                      <a:r>
                        <a:rPr lang="en-GB" sz="900" b="1" i="0" u="none" strike="noStrike" dirty="0" smtClean="0">
                          <a:solidFill>
                            <a:srgbClr val="0068AE"/>
                          </a:solidFill>
                          <a:effectLst/>
                          <a:latin typeface="Arial" panose="020B0604020202020204" pitchFamily="34" charset="0"/>
                        </a:rPr>
                        <a:t>-</a:t>
                      </a:r>
                      <a:endParaRPr lang="en-GB" sz="900" b="1" i="0" u="none" strike="noStrike" dirty="0">
                        <a:solidFill>
                          <a:srgbClr val="0068AE"/>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rtl="0" fontAlgn="ctr"/>
                      <a:r>
                        <a:rPr lang="en-GB" sz="900" b="1" i="0" u="none" strike="noStrike" dirty="0">
                          <a:solidFill>
                            <a:srgbClr val="0068AE"/>
                          </a:solidFill>
                          <a:effectLst/>
                          <a:latin typeface="Arial" panose="020B0604020202020204" pitchFamily="34" charset="0"/>
                        </a:rPr>
                        <a:t>-0.007</a:t>
                      </a:r>
                    </a:p>
                  </a:txBody>
                  <a:tcPr marL="9525" marR="9525" marT="9525" marB="0" anchor="ctr"/>
                </a:tc>
              </a:tr>
              <a:tr h="360000">
                <a:tc vMerge="1">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No bank mobile app</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-0.210**</a:t>
                      </a:r>
                    </a:p>
                    <a:p>
                      <a:pPr algn="ctr"/>
                      <a:r>
                        <a:rPr lang="en-GB" sz="900" b="1" kern="1200" dirty="0" smtClean="0">
                          <a:solidFill>
                            <a:schemeClr val="tx1"/>
                          </a:solidFill>
                          <a:latin typeface="Arial" panose="020B0604020202020204" pitchFamily="34" charset="0"/>
                          <a:cs typeface="Arial" panose="020B0604020202020204" pitchFamily="34" charset="0"/>
                        </a:rPr>
                        <a:t>(0.096)</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-0.014**</a:t>
                      </a:r>
                    </a:p>
                    <a:p>
                      <a:pPr algn="ctr"/>
                      <a:r>
                        <a:rPr lang="en-GB" sz="900" b="1" kern="1200" dirty="0" smtClean="0">
                          <a:solidFill>
                            <a:schemeClr val="tx1"/>
                          </a:solidFill>
                          <a:latin typeface="Arial" panose="020B0604020202020204" pitchFamily="34" charset="0"/>
                          <a:cs typeface="Arial" panose="020B0604020202020204" pitchFamily="34" charset="0"/>
                        </a:rPr>
                        <a:t>(0.007)</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en-GB" sz="900" b="1" i="0" u="none" strike="noStrike" dirty="0">
                          <a:solidFill>
                            <a:srgbClr val="0068AE"/>
                          </a:solidFill>
                          <a:effectLst/>
                          <a:latin typeface="Arial" panose="020B0604020202020204" pitchFamily="34" charset="0"/>
                        </a:rPr>
                        <a:t>-0.014</a:t>
                      </a: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r>
                        <a:rPr lang="en-GB" sz="900" b="1" i="0" u="none" strike="noStrike" dirty="0" smtClean="0">
                          <a:solidFill>
                            <a:srgbClr val="0068AE"/>
                          </a:solidFill>
                          <a:effectLst/>
                          <a:latin typeface="Arial" panose="020B0604020202020204" pitchFamily="34" charset="0"/>
                        </a:rPr>
                        <a:t>-</a:t>
                      </a:r>
                      <a:endParaRPr lang="en-GB" sz="900" b="1" i="0" u="none" strike="noStrike" dirty="0">
                        <a:solidFill>
                          <a:srgbClr val="0068AE"/>
                        </a:solidFill>
                        <a:effectLst/>
                        <a:latin typeface="Arial" panose="020B0604020202020204" pitchFamily="34" charset="0"/>
                      </a:endParaRPr>
                    </a:p>
                  </a:txBody>
                  <a:tcPr marL="9525" marR="9525" marT="9525" marB="0" anchor="ctr">
                    <a:lnB w="12700" cap="flat" cmpd="sng" algn="ctr">
                      <a:solidFill>
                        <a:schemeClr val="tx1"/>
                      </a:solidFill>
                      <a:prstDash val="solid"/>
                      <a:round/>
                      <a:headEnd type="none" w="med" len="med"/>
                      <a:tailEnd type="none" w="med" len="med"/>
                    </a:lnB>
                  </a:tcPr>
                </a:tc>
              </a:tr>
              <a:tr h="360000">
                <a:tc rowSpan="3">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Arial" panose="020B0604020202020204" pitchFamily="34" charset="0"/>
                          <a:cs typeface="Arial" panose="020B0604020202020204" pitchFamily="34" charset="0"/>
                        </a:rPr>
                        <a:t>Monetary features</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Number of transactions</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-0.004**</a:t>
                      </a:r>
                    </a:p>
                    <a:p>
                      <a:pPr algn="ctr"/>
                      <a:r>
                        <a:rPr lang="en-GB" sz="900" b="1" kern="1200" dirty="0" smtClean="0">
                          <a:solidFill>
                            <a:schemeClr val="tx1"/>
                          </a:solidFill>
                          <a:latin typeface="Arial" panose="020B0604020202020204" pitchFamily="34" charset="0"/>
                          <a:cs typeface="Arial" panose="020B0604020202020204" pitchFamily="34" charset="0"/>
                        </a:rPr>
                        <a:t>(0.002)</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-0.000**</a:t>
                      </a:r>
                    </a:p>
                    <a:p>
                      <a:pPr algn="ctr"/>
                      <a:r>
                        <a:rPr lang="en-GB" sz="900" b="1" kern="1200" dirty="0" smtClean="0">
                          <a:solidFill>
                            <a:schemeClr val="tx1"/>
                          </a:solidFill>
                          <a:latin typeface="Arial" panose="020B0604020202020204" pitchFamily="34" charset="0"/>
                          <a:cs typeface="Arial" panose="020B0604020202020204" pitchFamily="34" charset="0"/>
                        </a:rPr>
                        <a:t>(0.000)</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ctr"/>
                      <a:r>
                        <a:rPr lang="en-GB" sz="900" b="1" i="0" u="none" strike="noStrike" dirty="0">
                          <a:solidFill>
                            <a:srgbClr val="0068AE"/>
                          </a:solidFill>
                          <a:effectLst/>
                          <a:latin typeface="Arial" panose="020B0604020202020204" pitchFamily="34" charset="0"/>
                        </a:rPr>
                        <a:t>-</a:t>
                      </a:r>
                      <a:r>
                        <a:rPr lang="en-GB" sz="900" b="1" i="0" u="none" strike="noStrike" dirty="0" smtClean="0">
                          <a:solidFill>
                            <a:srgbClr val="0068AE"/>
                          </a:solidFill>
                          <a:effectLst/>
                          <a:latin typeface="Arial" panose="020B0604020202020204" pitchFamily="34" charset="0"/>
                        </a:rPr>
                        <a:t>0.000</a:t>
                      </a:r>
                      <a:endParaRPr lang="en-GB" sz="900" b="1" i="0" u="none" strike="noStrike" dirty="0">
                        <a:solidFill>
                          <a:srgbClr val="0068AE"/>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rtl="0" fontAlgn="ctr"/>
                      <a:r>
                        <a:rPr lang="en-GB" sz="900" b="1" i="0" u="none" strike="noStrike" dirty="0">
                          <a:solidFill>
                            <a:srgbClr val="0068AE"/>
                          </a:solidFill>
                          <a:effectLst/>
                          <a:latin typeface="Arial" panose="020B0604020202020204" pitchFamily="34" charset="0"/>
                        </a:rPr>
                        <a:t>-</a:t>
                      </a:r>
                      <a:r>
                        <a:rPr lang="en-GB" sz="900" b="1" i="0" u="none" strike="noStrike" dirty="0" smtClean="0">
                          <a:solidFill>
                            <a:srgbClr val="0068AE"/>
                          </a:solidFill>
                          <a:effectLst/>
                          <a:latin typeface="Arial" panose="020B0604020202020204" pitchFamily="34" charset="0"/>
                        </a:rPr>
                        <a:t>0.000</a:t>
                      </a:r>
                      <a:endParaRPr lang="en-GB" sz="900" b="1" i="0" u="none" strike="noStrike" dirty="0">
                        <a:solidFill>
                          <a:srgbClr val="0068AE"/>
                        </a:solidFill>
                        <a:effectLst/>
                        <a:latin typeface="Arial" panose="020B0604020202020204" pitchFamily="34" charset="0"/>
                      </a:endParaRPr>
                    </a:p>
                  </a:txBody>
                  <a:tcPr marL="9525" marR="9525" marT="9525" marB="0" anchor="ctr">
                    <a:lnT w="12700" cap="flat" cmpd="sng" algn="ctr">
                      <a:solidFill>
                        <a:schemeClr val="tx1"/>
                      </a:solidFill>
                      <a:prstDash val="solid"/>
                      <a:round/>
                      <a:headEnd type="none" w="med" len="med"/>
                      <a:tailEnd type="none" w="med" len="med"/>
                    </a:lnT>
                  </a:tcPr>
                </a:tc>
              </a:tr>
              <a:tr h="360000">
                <a:tc vMerge="1">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Overdraft user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-0.208**</a:t>
                      </a:r>
                    </a:p>
                    <a:p>
                      <a:pPr algn="ctr"/>
                      <a:r>
                        <a:rPr lang="en-GB" sz="900" b="1" kern="1200" dirty="0" smtClean="0">
                          <a:solidFill>
                            <a:schemeClr val="tx1"/>
                          </a:solidFill>
                          <a:latin typeface="Arial" panose="020B0604020202020204" pitchFamily="34" charset="0"/>
                          <a:cs typeface="Arial" panose="020B0604020202020204" pitchFamily="34" charset="0"/>
                        </a:rPr>
                        <a:t>(0.102)</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-0.014**</a:t>
                      </a:r>
                    </a:p>
                    <a:p>
                      <a:pPr algn="ctr"/>
                      <a:r>
                        <a:rPr lang="en-GB" sz="900" b="1" kern="1200" dirty="0" smtClean="0">
                          <a:solidFill>
                            <a:schemeClr val="tx1"/>
                          </a:solidFill>
                          <a:latin typeface="Arial" panose="020B0604020202020204" pitchFamily="34" charset="0"/>
                          <a:cs typeface="Arial" panose="020B0604020202020204" pitchFamily="34" charset="0"/>
                        </a:rPr>
                        <a:t>(0.005)</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tcPr>
                </a:tc>
                <a:tc>
                  <a:txBody>
                    <a:bodyPr/>
                    <a:lstStyle/>
                    <a:p>
                      <a:pPr algn="ctr" rtl="0" fontAlgn="ctr"/>
                      <a:r>
                        <a:rPr lang="en-GB" sz="900" b="1" i="0" u="none" strike="noStrike" dirty="0">
                          <a:solidFill>
                            <a:srgbClr val="0068AE"/>
                          </a:solidFill>
                          <a:effectLst/>
                          <a:latin typeface="Arial" panose="020B0604020202020204" pitchFamily="34" charset="0"/>
                        </a:rPr>
                        <a:t>-0.012</a:t>
                      </a: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ctr" rtl="0" fontAlgn="ctr"/>
                      <a:r>
                        <a:rPr lang="en-GB" sz="900" b="1" i="0" u="none" strike="noStrike" dirty="0">
                          <a:solidFill>
                            <a:srgbClr val="0068AE"/>
                          </a:solidFill>
                          <a:effectLst/>
                          <a:latin typeface="Arial" panose="020B0604020202020204" pitchFamily="34" charset="0"/>
                        </a:rPr>
                        <a:t>-0.002</a:t>
                      </a:r>
                    </a:p>
                  </a:txBody>
                  <a:tcPr marL="9525" marR="9525" marT="9525" marB="0" anchor="ctr"/>
                </a:tc>
              </a:tr>
              <a:tr h="360000">
                <a:tc vMerge="1">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High credit balance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0.117*</a:t>
                      </a:r>
                    </a:p>
                    <a:p>
                      <a:pPr algn="ctr"/>
                      <a:r>
                        <a:rPr lang="en-GB" sz="900" b="1" kern="1200" dirty="0" smtClean="0">
                          <a:solidFill>
                            <a:schemeClr val="tx1"/>
                          </a:solidFill>
                          <a:latin typeface="Arial" panose="020B0604020202020204" pitchFamily="34" charset="0"/>
                          <a:cs typeface="Arial" panose="020B0604020202020204" pitchFamily="34" charset="0"/>
                        </a:rPr>
                        <a:t>(0.110)</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algn="ctr"/>
                      <a:r>
                        <a:rPr lang="en-GB" sz="900" b="1" kern="1200" dirty="0" smtClean="0">
                          <a:solidFill>
                            <a:schemeClr val="tx1"/>
                          </a:solidFill>
                          <a:latin typeface="Arial" panose="020B0604020202020204" pitchFamily="34" charset="0"/>
                          <a:cs typeface="Arial" panose="020B0604020202020204" pitchFamily="34" charset="0"/>
                        </a:rPr>
                        <a:t>0.017*</a:t>
                      </a:r>
                    </a:p>
                    <a:p>
                      <a:pPr algn="ctr"/>
                      <a:r>
                        <a:rPr lang="en-GB" sz="900" b="1" kern="1200" dirty="0" smtClean="0">
                          <a:solidFill>
                            <a:schemeClr val="tx1"/>
                          </a:solidFill>
                          <a:latin typeface="Arial" panose="020B0604020202020204" pitchFamily="34" charset="0"/>
                          <a:cs typeface="Arial" panose="020B0604020202020204" pitchFamily="34" charset="0"/>
                        </a:rPr>
                        <a:t>(0.008)</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en-GB" sz="900" b="1" i="0" u="none" strike="noStrike" dirty="0">
                          <a:solidFill>
                            <a:srgbClr val="0068AE"/>
                          </a:solidFill>
                          <a:effectLst/>
                          <a:latin typeface="Arial" panose="020B0604020202020204" pitchFamily="34" charset="0"/>
                        </a:rPr>
                        <a:t>0.009</a:t>
                      </a: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r>
                        <a:rPr lang="en-GB" sz="900" b="1" i="0" u="none" strike="noStrike" dirty="0">
                          <a:solidFill>
                            <a:srgbClr val="0068AE"/>
                          </a:solidFill>
                          <a:effectLst/>
                          <a:latin typeface="Arial" panose="020B0604020202020204" pitchFamily="34" charset="0"/>
                        </a:rPr>
                        <a:t>0.008</a:t>
                      </a:r>
                    </a:p>
                  </a:txBody>
                  <a:tcPr marL="9525" marR="9525" marT="9525" marB="0" anchor="ctr">
                    <a:lnB w="12700" cap="flat" cmpd="sng" algn="ctr">
                      <a:solidFill>
                        <a:schemeClr val="tx1"/>
                      </a:solidFill>
                      <a:prstDash val="solid"/>
                      <a:round/>
                      <a:headEnd type="none" w="med" len="med"/>
                      <a:tailEnd type="none" w="med" len="med"/>
                    </a:lnB>
                  </a:tcPr>
                </a:tc>
              </a:tr>
              <a:tr h="360000">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Arial" panose="020B0604020202020204" pitchFamily="34" charset="0"/>
                          <a:cs typeface="Arial" panose="020B0604020202020204" pitchFamily="34" charset="0"/>
                        </a:rPr>
                        <a:t>Bank of origin</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Large bank</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-0.101 </a:t>
                      </a:r>
                    </a:p>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(0.101)</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b="1" u="none" strike="noStrike" kern="1200" baseline="0" dirty="0" smtClean="0">
                          <a:solidFill>
                            <a:schemeClr val="tx1"/>
                          </a:solidFill>
                          <a:latin typeface="Arial" panose="020B0604020202020204" pitchFamily="34" charset="0"/>
                          <a:cs typeface="Arial" panose="020B0604020202020204" pitchFamily="34" charset="0"/>
                        </a:rPr>
                        <a:t>-0.013*</a:t>
                      </a:r>
                    </a:p>
                    <a:p>
                      <a:pPr algn="ctr"/>
                      <a:r>
                        <a:rPr lang="en-GB" sz="900" b="1" u="none" strike="noStrike" kern="1200" baseline="0" dirty="0" smtClean="0">
                          <a:solidFill>
                            <a:schemeClr val="tx1"/>
                          </a:solidFill>
                          <a:latin typeface="Arial" panose="020B0604020202020204" pitchFamily="34" charset="0"/>
                          <a:cs typeface="Arial" panose="020B0604020202020204" pitchFamily="34" charset="0"/>
                        </a:rPr>
                        <a:t> (0.007)</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b="1" i="0" u="none" strike="noStrike" dirty="0">
                          <a:solidFill>
                            <a:srgbClr val="0068AE"/>
                          </a:solidFill>
                          <a:effectLst/>
                          <a:latin typeface="Arial" panose="020B0604020202020204" pitchFamily="34" charset="0"/>
                        </a:rPr>
                        <a:t>-0.007</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GB" sz="900" b="1" i="0" u="none" strike="noStrike" dirty="0">
                          <a:solidFill>
                            <a:srgbClr val="0068AE"/>
                          </a:solidFill>
                          <a:effectLst/>
                          <a:latin typeface="Arial" panose="020B0604020202020204" pitchFamily="34" charset="0"/>
                        </a:rPr>
                        <a:t>-0.006</a:t>
                      </a: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00">
                <a:tc rowSpan="2">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Trigger factors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Local branch closed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T w="12700" cap="flat" cmpd="sng" algn="ctr">
                      <a:solidFill>
                        <a:schemeClr val="tx1"/>
                      </a:solidFill>
                      <a:prstDash val="solid"/>
                      <a:round/>
                      <a:headEnd type="none" w="med" len="med"/>
                      <a:tailEnd type="none" w="med" len="med"/>
                    </a:lnT>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0.100</a:t>
                      </a:r>
                    </a:p>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(0.158)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0.022</a:t>
                      </a:r>
                    </a:p>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(0.015) </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rtl="0" fontAlgn="ctr"/>
                      <a:r>
                        <a:rPr lang="en-GB" sz="900" b="1" i="0" u="none" strike="noStrike" dirty="0">
                          <a:solidFill>
                            <a:srgbClr val="0068AE"/>
                          </a:solidFill>
                          <a:effectLst/>
                          <a:latin typeface="Arial" panose="020B0604020202020204" pitchFamily="34" charset="0"/>
                        </a:rPr>
                        <a:t>0.009</a:t>
                      </a: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rtl="0" fontAlgn="ctr"/>
                      <a:r>
                        <a:rPr lang="en-GB" sz="900" b="1" i="0" u="none" strike="noStrike" dirty="0">
                          <a:solidFill>
                            <a:srgbClr val="0068AE"/>
                          </a:solidFill>
                          <a:effectLst/>
                          <a:latin typeface="Arial" panose="020B0604020202020204" pitchFamily="34" charset="0"/>
                        </a:rPr>
                        <a:t>0.013</a:t>
                      </a:r>
                    </a:p>
                  </a:txBody>
                  <a:tcPr marL="9525" marR="9525" marT="9525" marB="0" anchor="ctr">
                    <a:lnT w="12700" cap="flat" cmpd="sng" algn="ctr">
                      <a:solidFill>
                        <a:schemeClr val="tx1"/>
                      </a:solidFill>
                      <a:prstDash val="solid"/>
                      <a:round/>
                      <a:headEnd type="none" w="med" len="med"/>
                      <a:tailEnd type="none" w="med" len="med"/>
                    </a:lnT>
                  </a:tcPr>
                </a:tc>
              </a:tr>
              <a:tr h="360000">
                <a:tc vMerge="1">
                  <a:txBody>
                    <a:bodyPr/>
                    <a:lstStyle/>
                    <a:p>
                      <a:pPr algn="l"/>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Changed work status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lnB w="12700" cap="flat" cmpd="sng" algn="ctr">
                      <a:solidFill>
                        <a:schemeClr val="tx1"/>
                      </a:solidFill>
                      <a:prstDash val="solid"/>
                      <a:round/>
                      <a:headEnd type="none" w="med" len="med"/>
                      <a:tailEnd type="none" w="med" len="med"/>
                    </a:lnB>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a:t>
                      </a: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B w="12700" cap="flat" cmpd="sng" algn="ctr">
                      <a:solidFill>
                        <a:schemeClr val="tx1"/>
                      </a:solidFill>
                      <a:prstDash val="solid"/>
                      <a:round/>
                      <a:headEnd type="none" w="med" len="med"/>
                      <a:tailEnd type="none" w="med" len="med"/>
                    </a:lnB>
                  </a:tcPr>
                </a:tc>
                <a:tc>
                  <a:txBody>
                    <a:bodyPr/>
                    <a:lstStyle/>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0.008*</a:t>
                      </a:r>
                    </a:p>
                    <a:p>
                      <a:pPr marL="0" marR="0" lvl="0" indent="0" algn="ctr"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 (0.005)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rtl="0" fontAlgn="ctr"/>
                      <a:r>
                        <a:rPr lang="en-GB" sz="900" b="1" i="0" u="none" strike="noStrike" dirty="0" smtClean="0">
                          <a:solidFill>
                            <a:srgbClr val="0068AE"/>
                          </a:solidFill>
                          <a:effectLst/>
                          <a:latin typeface="Arial" panose="020B0604020202020204" pitchFamily="34" charset="0"/>
                        </a:rPr>
                        <a:t>-</a:t>
                      </a:r>
                      <a:endParaRPr lang="en-GB" sz="900" b="1" i="0" u="none" strike="noStrike" dirty="0">
                        <a:solidFill>
                          <a:srgbClr val="0068AE"/>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rtl="0" fontAlgn="ctr"/>
                      <a:r>
                        <a:rPr lang="en-GB" sz="900" b="1" i="0" u="none" strike="noStrike" dirty="0">
                          <a:solidFill>
                            <a:srgbClr val="0068AE"/>
                          </a:solidFill>
                          <a:effectLst/>
                          <a:latin typeface="Arial" panose="020B0604020202020204" pitchFamily="34" charset="0"/>
                        </a:rPr>
                        <a:t>0.008</a:t>
                      </a:r>
                    </a:p>
                  </a:txBody>
                  <a:tcPr marL="9525" marR="9525" marT="9525" marB="0" anchor="ctr">
                    <a:lnB w="12700" cap="flat" cmpd="sng" algn="ctr">
                      <a:solidFill>
                        <a:schemeClr val="tx1"/>
                      </a:solidFill>
                      <a:prstDash val="solid"/>
                      <a:round/>
                      <a:headEnd type="none" w="med" len="med"/>
                      <a:tailEnd type="none" w="med" len="med"/>
                    </a:lnB>
                  </a:tcPr>
                </a:tc>
              </a:tr>
              <a:tr h="360000">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r>
                        <a:rPr lang="en-GB" sz="900" b="1" u="none" strike="noStrike" kern="1200" baseline="0" dirty="0" smtClean="0">
                          <a:solidFill>
                            <a:schemeClr val="tx1"/>
                          </a:solidFill>
                          <a:latin typeface="Arial" panose="020B0604020202020204" pitchFamily="34" charset="0"/>
                          <a:cs typeface="Arial" panose="020B0604020202020204" pitchFamily="34" charset="0"/>
                        </a:rPr>
                        <a:t>Observations	</a:t>
                      </a: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marL="0" marR="0" lvl="0" indent="0" algn="l" defTabSz="914433" rtl="0" eaLnBrk="1" fontAlgn="auto" latinLnBrk="0" hangingPunct="1">
                        <a:lnSpc>
                          <a:spcPct val="100000"/>
                        </a:lnSpc>
                        <a:spcBef>
                          <a:spcPts val="0"/>
                        </a:spcBef>
                        <a:spcAft>
                          <a:spcPts val="0"/>
                        </a:spcAft>
                        <a:buClrTx/>
                        <a:buSzTx/>
                        <a:buFontTx/>
                        <a:buNone/>
                        <a:tabLst/>
                        <a:defRPr/>
                      </a:pPr>
                      <a:endParaRPr lang="en-GB" sz="900" b="1" i="0" u="none" strike="noStrike" kern="1200" baseline="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smtClean="0">
                          <a:solidFill>
                            <a:schemeClr val="tx1"/>
                          </a:solidFill>
                          <a:latin typeface="Arial" panose="020B0604020202020204" pitchFamily="34" charset="0"/>
                          <a:cs typeface="Arial" panose="020B0604020202020204" pitchFamily="34" charset="0"/>
                        </a:rPr>
                        <a:t>3,502</a:t>
                      </a:r>
                      <a:endParaRPr lang="en-GB" sz="900" b="1" kern="1200" dirty="0" smtClean="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c>
                  <a:txBody>
                    <a:bodyPr/>
                    <a:lstStyle/>
                    <a:p>
                      <a:pPr algn="ct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lang="en-GB" sz="900" b="1"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nchor="ctr">
                    <a:lnT w="12700" cap="flat" cmpd="sng" algn="ctr">
                      <a:solidFill>
                        <a:schemeClr val="tx1"/>
                      </a:solidFill>
                      <a:prstDash val="solid"/>
                      <a:round/>
                      <a:headEnd type="none" w="med" len="med"/>
                      <a:tailEnd type="none" w="med" len="med"/>
                    </a:lnT>
                  </a:tcPr>
                </a:tc>
              </a:tr>
            </a:tbl>
          </a:graphicData>
        </a:graphic>
      </p:graphicFrame>
      <p:sp>
        <p:nvSpPr>
          <p:cNvPr id="4" name="Slide Number Placeholder 3"/>
          <p:cNvSpPr>
            <a:spLocks noGrp="1"/>
          </p:cNvSpPr>
          <p:nvPr>
            <p:ph type="sldNum" sz="quarter" idx="12"/>
          </p:nvPr>
        </p:nvSpPr>
        <p:spPr/>
        <p:txBody>
          <a:bodyPr/>
          <a:lstStyle/>
          <a:p>
            <a:fld id="{B9D8A533-569E-4A16-BA21-350C88889103}" type="slidenum">
              <a:rPr lang="en-US" smtClean="0">
                <a:solidFill>
                  <a:srgbClr val="0068AE"/>
                </a:solidFill>
              </a:rPr>
              <a:pPr/>
              <a:t>14</a:t>
            </a:fld>
            <a:endParaRPr lang="en-US" dirty="0">
              <a:solidFill>
                <a:srgbClr val="0068AE"/>
              </a:solidFill>
            </a:endParaRPr>
          </a:p>
        </p:txBody>
      </p:sp>
      <p:sp>
        <p:nvSpPr>
          <p:cNvPr id="6" name="Rectangle 5"/>
          <p:cNvSpPr/>
          <p:nvPr/>
        </p:nvSpPr>
        <p:spPr>
          <a:xfrm>
            <a:off x="1082075" y="6390693"/>
            <a:ext cx="5940000" cy="523220"/>
          </a:xfrm>
          <a:prstGeom prst="rect">
            <a:avLst/>
          </a:prstGeom>
        </p:spPr>
        <p:txBody>
          <a:bodyPr wrap="square">
            <a:spAutoFit/>
          </a:bodyPr>
          <a:lstStyle/>
          <a:p>
            <a:r>
              <a:rPr lang="en-GB" sz="700" b="1" dirty="0">
                <a:latin typeface="Arial" panose="020B0604020202020204" pitchFamily="34" charset="0"/>
                <a:cs typeface="Arial" panose="020B0604020202020204" pitchFamily="34" charset="0"/>
              </a:rPr>
              <a:t>Notes: </a:t>
            </a:r>
          </a:p>
          <a:p>
            <a:r>
              <a:rPr lang="en-GB" sz="700" b="1" dirty="0">
                <a:latin typeface="Arial" panose="020B0604020202020204" pitchFamily="34" charset="0"/>
                <a:cs typeface="Arial" panose="020B0604020202020204" pitchFamily="34" charset="0"/>
              </a:rPr>
              <a:t>We also controlled for age groups and gender.</a:t>
            </a:r>
          </a:p>
          <a:p>
            <a:r>
              <a:rPr lang="en-GB" sz="700" dirty="0">
                <a:latin typeface="Arial" panose="020B0604020202020204" pitchFamily="34" charset="0"/>
                <a:cs typeface="Arial" panose="020B0604020202020204" pitchFamily="34" charset="0"/>
              </a:rPr>
              <a:t>*** p&lt;0.01, ** p&lt;0.05, * p&lt;0.1. </a:t>
            </a:r>
            <a:r>
              <a:rPr lang="en-GB" sz="700" dirty="0" smtClean="0">
                <a:latin typeface="Arial" panose="020B0604020202020204" pitchFamily="34" charset="0"/>
                <a:cs typeface="Arial" panose="020B0604020202020204" pitchFamily="34" charset="0"/>
              </a:rPr>
              <a:t>Standard </a:t>
            </a:r>
            <a:r>
              <a:rPr lang="en-GB" sz="700" dirty="0">
                <a:latin typeface="Arial" panose="020B0604020202020204" pitchFamily="34" charset="0"/>
                <a:cs typeface="Arial" panose="020B0604020202020204" pitchFamily="34" charset="0"/>
              </a:rPr>
              <a:t>errors in </a:t>
            </a:r>
            <a:r>
              <a:rPr lang="en-GB" sz="700" dirty="0" smtClean="0">
                <a:latin typeface="Arial" panose="020B0604020202020204" pitchFamily="34" charset="0"/>
                <a:cs typeface="Arial" panose="020B0604020202020204" pitchFamily="34" charset="0"/>
              </a:rPr>
              <a:t>parentheses. </a:t>
            </a:r>
            <a:r>
              <a:rPr lang="en-GB" sz="700" dirty="0">
                <a:latin typeface="Arial" panose="020B0604020202020204" pitchFamily="34" charset="0"/>
                <a:cs typeface="Arial" panose="020B0604020202020204" pitchFamily="34" charset="0"/>
              </a:rPr>
              <a:t>	</a:t>
            </a:r>
          </a:p>
          <a:p>
            <a:endParaRPr lang="en-GB" sz="700" b="1" dirty="0">
              <a:solidFill>
                <a:schemeClr val="dk1"/>
              </a:solidFill>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297215" y="260648"/>
            <a:ext cx="8424863" cy="594122"/>
          </a:xfrm>
        </p:spPr>
        <p:txBody>
          <a:bodyPr/>
          <a:lstStyle/>
          <a:p>
            <a:r>
              <a:rPr lang="en-GB" dirty="0" smtClean="0"/>
              <a:t>Results (Switching)</a:t>
            </a:r>
            <a:endParaRPr lang="en-GB" dirty="0"/>
          </a:p>
        </p:txBody>
      </p:sp>
    </p:spTree>
    <p:extLst>
      <p:ext uri="{BB962C8B-B14F-4D97-AF65-F5344CB8AC3E}">
        <p14:creationId xmlns:p14="http://schemas.microsoft.com/office/powerpoint/2010/main" val="2006781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Main results (Searching)</a:t>
            </a:r>
            <a:endParaRPr lang="en-GB" dirty="0"/>
          </a:p>
        </p:txBody>
      </p:sp>
      <p:sp>
        <p:nvSpPr>
          <p:cNvPr id="3" name="Content Placeholder 2"/>
          <p:cNvSpPr>
            <a:spLocks noGrp="1"/>
          </p:cNvSpPr>
          <p:nvPr>
            <p:ph idx="1"/>
          </p:nvPr>
        </p:nvSpPr>
        <p:spPr/>
        <p:txBody>
          <a:bodyPr/>
          <a:lstStyle/>
          <a:p>
            <a:r>
              <a:rPr lang="en-GB" sz="1800" dirty="0" smtClean="0"/>
              <a:t>Overall, we find much stronger results regarding the drivers of searching than for switching</a:t>
            </a:r>
          </a:p>
          <a:p>
            <a:endParaRPr lang="en-GB" sz="1800" dirty="0" smtClean="0"/>
          </a:p>
          <a:p>
            <a:r>
              <a:rPr lang="en-GB" sz="1800" dirty="0" smtClean="0"/>
              <a:t>The main drivers of searching are:</a:t>
            </a:r>
          </a:p>
          <a:p>
            <a:pPr lvl="1"/>
            <a:r>
              <a:rPr lang="en-GB" sz="1600" dirty="0" smtClean="0"/>
              <a:t>Confidence in the use of internet, which </a:t>
            </a:r>
            <a:r>
              <a:rPr lang="en-GB" sz="1600" dirty="0"/>
              <a:t>is probably associated </a:t>
            </a:r>
            <a:r>
              <a:rPr lang="en-GB" sz="1600" dirty="0" smtClean="0"/>
              <a:t>with reduced searching and switching costs when shopping around online.</a:t>
            </a:r>
          </a:p>
          <a:p>
            <a:pPr lvl="1"/>
            <a:r>
              <a:rPr lang="en-GB" sz="1600" dirty="0" smtClean="0"/>
              <a:t>Education and financial literacy</a:t>
            </a:r>
          </a:p>
          <a:p>
            <a:pPr lvl="1"/>
            <a:r>
              <a:rPr lang="en-GB" sz="1600" dirty="0" smtClean="0"/>
              <a:t>Holding high credit balances, which is probably associated with having more to gain from pull factors such as higher interest rates or cashbacks.</a:t>
            </a:r>
          </a:p>
          <a:p>
            <a:pPr lvl="1"/>
            <a:r>
              <a:rPr lang="en-GB" sz="1600" dirty="0" smtClean="0"/>
              <a:t>The closure of a local branch</a:t>
            </a:r>
          </a:p>
        </p:txBody>
      </p:sp>
      <p:sp>
        <p:nvSpPr>
          <p:cNvPr id="4" name="Slide Number Placeholder 3"/>
          <p:cNvSpPr>
            <a:spLocks noGrp="1"/>
          </p:cNvSpPr>
          <p:nvPr>
            <p:ph type="sldNum" sz="quarter" idx="12"/>
          </p:nvPr>
        </p:nvSpPr>
        <p:spPr/>
        <p:txBody>
          <a:bodyPr/>
          <a:lstStyle/>
          <a:p>
            <a:fld id="{B9D8A533-569E-4A16-BA21-350C88889103}" type="slidenum">
              <a:rPr lang="en-US" smtClean="0"/>
              <a:pPr/>
              <a:t>15</a:t>
            </a:fld>
            <a:endParaRPr lang="en-US" dirty="0"/>
          </a:p>
        </p:txBody>
      </p:sp>
    </p:spTree>
    <p:extLst>
      <p:ext uri="{BB962C8B-B14F-4D97-AF65-F5344CB8AC3E}">
        <p14:creationId xmlns:p14="http://schemas.microsoft.com/office/powerpoint/2010/main" val="4192290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Main results (Switching)</a:t>
            </a:r>
            <a:endParaRPr lang="en-GB" dirty="0"/>
          </a:p>
        </p:txBody>
      </p:sp>
      <p:sp>
        <p:nvSpPr>
          <p:cNvPr id="3" name="Content Placeholder 2"/>
          <p:cNvSpPr>
            <a:spLocks noGrp="1"/>
          </p:cNvSpPr>
          <p:nvPr>
            <p:ph idx="1"/>
          </p:nvPr>
        </p:nvSpPr>
        <p:spPr/>
        <p:txBody>
          <a:bodyPr/>
          <a:lstStyle/>
          <a:p>
            <a:r>
              <a:rPr lang="en-GB" sz="2000" dirty="0" smtClean="0"/>
              <a:t>Searching appears the sole most important driver for switching</a:t>
            </a:r>
          </a:p>
          <a:p>
            <a:pPr lvl="1"/>
            <a:r>
              <a:rPr lang="en-GB" sz="1800" dirty="0" smtClean="0"/>
              <a:t>Searchers are 12 percentage points more likely to switch than non-searchers.</a:t>
            </a:r>
          </a:p>
          <a:p>
            <a:endParaRPr lang="en-GB" sz="2000" dirty="0" smtClean="0"/>
          </a:p>
          <a:p>
            <a:r>
              <a:rPr lang="en-GB" sz="2000" dirty="0" smtClean="0"/>
              <a:t>Conditional on searching, most drivers considered are not significant determinants of switching </a:t>
            </a:r>
          </a:p>
          <a:p>
            <a:endParaRPr lang="en-GB" sz="2000" dirty="0" smtClean="0"/>
          </a:p>
          <a:p>
            <a:r>
              <a:rPr lang="en-GB" sz="2000" dirty="0" smtClean="0"/>
              <a:t>Only exception: overdraft users, as they are less likely to switch conditional on searching</a:t>
            </a:r>
          </a:p>
          <a:p>
            <a:pPr lvl="1"/>
            <a:r>
              <a:rPr lang="en-GB" sz="1800" dirty="0" smtClean="0"/>
              <a:t>Although overdraft users could potentially realise higher monetary gains by switching accounts, this does not translate in higher level of engagement.</a:t>
            </a:r>
          </a:p>
          <a:p>
            <a:endParaRPr lang="en-GB" sz="2000" dirty="0" smtClean="0"/>
          </a:p>
          <a:p>
            <a:endParaRPr lang="en-GB" sz="2000" dirty="0" smtClean="0"/>
          </a:p>
          <a:p>
            <a:endParaRPr lang="en-GB" sz="2000" dirty="0"/>
          </a:p>
        </p:txBody>
      </p:sp>
      <p:sp>
        <p:nvSpPr>
          <p:cNvPr id="4" name="Slide Number Placeholder 3"/>
          <p:cNvSpPr>
            <a:spLocks noGrp="1"/>
          </p:cNvSpPr>
          <p:nvPr>
            <p:ph type="sldNum" sz="quarter" idx="12"/>
          </p:nvPr>
        </p:nvSpPr>
        <p:spPr/>
        <p:txBody>
          <a:bodyPr/>
          <a:lstStyle/>
          <a:p>
            <a:fld id="{B9D8A533-569E-4A16-BA21-350C88889103}" type="slidenum">
              <a:rPr lang="en-US" smtClean="0"/>
              <a:pPr/>
              <a:t>16</a:t>
            </a:fld>
            <a:endParaRPr lang="en-US" dirty="0"/>
          </a:p>
        </p:txBody>
      </p:sp>
    </p:spTree>
    <p:extLst>
      <p:ext uri="{BB962C8B-B14F-4D97-AF65-F5344CB8AC3E}">
        <p14:creationId xmlns:p14="http://schemas.microsoft.com/office/powerpoint/2010/main" val="536082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Introduction</a:t>
            </a:r>
            <a:endParaRPr lang="en-GB" dirty="0"/>
          </a:p>
        </p:txBody>
      </p:sp>
      <p:sp>
        <p:nvSpPr>
          <p:cNvPr id="5" name="Content Placeholder 4"/>
          <p:cNvSpPr>
            <a:spLocks noGrp="1"/>
          </p:cNvSpPr>
          <p:nvPr>
            <p:ph idx="1"/>
          </p:nvPr>
        </p:nvSpPr>
        <p:spPr/>
        <p:txBody>
          <a:bodyPr/>
          <a:lstStyle/>
          <a:p>
            <a:r>
              <a:rPr lang="en-GB" sz="1600" i="1" dirty="0" smtClean="0">
                <a:latin typeface="Arial" panose="020B0604020202020204" pitchFamily="34" charset="0"/>
                <a:cs typeface="Arial" panose="020B0604020202020204" pitchFamily="34" charset="0"/>
              </a:rPr>
              <a:t>What factors drive customers to search for or switch to a new current account? </a:t>
            </a:r>
          </a:p>
          <a:p>
            <a:endParaRPr lang="en-GB" sz="1600" dirty="0" smtClean="0"/>
          </a:p>
          <a:p>
            <a:r>
              <a:rPr lang="en-GB" sz="1600" b="0" dirty="0" smtClean="0"/>
              <a:t>The research was conducted as part of the CMA’s official market inquiry into the retail banking market.</a:t>
            </a:r>
          </a:p>
          <a:p>
            <a:endParaRPr lang="en-GB" sz="1600" b="0" dirty="0" smtClean="0"/>
          </a:p>
          <a:p>
            <a:r>
              <a:rPr lang="en-GB" sz="1600" b="0" dirty="0" smtClean="0"/>
              <a:t>The data we used are a combination of transactions data on retail banking customers and their responses to a detailed telephone survey. </a:t>
            </a:r>
          </a:p>
          <a:p>
            <a:endParaRPr lang="en-GB" sz="1600" b="0" dirty="0" smtClean="0"/>
          </a:p>
          <a:p>
            <a:r>
              <a:rPr lang="en-GB" sz="1600" b="0" dirty="0" smtClean="0"/>
              <a:t>We estimate a bivariate recursive probit model in which:</a:t>
            </a:r>
          </a:p>
          <a:p>
            <a:pPr lvl="1"/>
            <a:r>
              <a:rPr lang="en-GB" sz="1600" dirty="0" smtClean="0"/>
              <a:t>the decisions to search and to switch are modelled jointly; and </a:t>
            </a:r>
          </a:p>
          <a:p>
            <a:pPr lvl="1"/>
            <a:r>
              <a:rPr lang="en-GB" sz="1600" dirty="0" smtClean="0"/>
              <a:t>the decision to search directly influences the decision to switch. </a:t>
            </a:r>
            <a:endParaRPr lang="en-GB" sz="1600" dirty="0"/>
          </a:p>
        </p:txBody>
      </p:sp>
      <p:sp>
        <p:nvSpPr>
          <p:cNvPr id="4" name="Slide Number Placeholder 3"/>
          <p:cNvSpPr>
            <a:spLocks noGrp="1"/>
          </p:cNvSpPr>
          <p:nvPr>
            <p:ph type="sldNum" sz="quarter" idx="12"/>
          </p:nvPr>
        </p:nvSpPr>
        <p:spPr/>
        <p:txBody>
          <a:bodyPr/>
          <a:lstStyle/>
          <a:p>
            <a:fld id="{B9D8A533-569E-4A16-BA21-350C88889103}" type="slidenum">
              <a:rPr lang="en-US" smtClean="0"/>
              <a:pPr/>
              <a:t>2</a:t>
            </a:fld>
            <a:endParaRPr lang="en-US" dirty="0"/>
          </a:p>
        </p:txBody>
      </p:sp>
    </p:spTree>
    <p:extLst>
      <p:ext uri="{BB962C8B-B14F-4D97-AF65-F5344CB8AC3E}">
        <p14:creationId xmlns:p14="http://schemas.microsoft.com/office/powerpoint/2010/main" val="3546075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571" y="1160150"/>
            <a:ext cx="8424863" cy="594122"/>
          </a:xfrm>
        </p:spPr>
        <p:txBody>
          <a:bodyPr/>
          <a:lstStyle/>
          <a:p>
            <a:r>
              <a:rPr lang="en-GB" dirty="0" smtClean="0"/>
              <a:t>Motivation</a:t>
            </a:r>
            <a:endParaRPr lang="en-GB" dirty="0"/>
          </a:p>
        </p:txBody>
      </p:sp>
      <p:sp>
        <p:nvSpPr>
          <p:cNvPr id="3" name="Content Placeholder 2"/>
          <p:cNvSpPr>
            <a:spLocks noGrp="1"/>
          </p:cNvSpPr>
          <p:nvPr>
            <p:ph idx="1"/>
          </p:nvPr>
        </p:nvSpPr>
        <p:spPr>
          <a:xfrm>
            <a:off x="359572" y="1754272"/>
            <a:ext cx="8424863" cy="4627056"/>
          </a:xfrm>
        </p:spPr>
        <p:txBody>
          <a:bodyPr/>
          <a:lstStyle/>
          <a:p>
            <a:endParaRPr lang="en-GB" sz="1600" dirty="0" smtClean="0"/>
          </a:p>
          <a:p>
            <a:r>
              <a:rPr lang="en-GB" sz="1600" dirty="0" smtClean="0"/>
              <a:t>This </a:t>
            </a:r>
            <a:r>
              <a:rPr lang="en-GB" sz="1600" dirty="0"/>
              <a:t>analysis asks why people are (dis)engaged.</a:t>
            </a:r>
          </a:p>
          <a:p>
            <a:pPr lvl="2">
              <a:buFont typeface="Wingdings" pitchFamily="2" charset="2"/>
              <a:buChar char="Ø"/>
            </a:pPr>
            <a:r>
              <a:rPr lang="en-GB" sz="1600" dirty="0">
                <a:latin typeface="Arial" panose="020B0604020202020204" pitchFamily="34" charset="0"/>
                <a:cs typeface="Arial" panose="020B0604020202020204" pitchFamily="34" charset="0"/>
              </a:rPr>
              <a:t>What factors are associated with searching and switching? </a:t>
            </a:r>
          </a:p>
          <a:p>
            <a:pPr lvl="2">
              <a:buFont typeface="Wingdings" pitchFamily="2" charset="2"/>
              <a:buChar char="Ø"/>
            </a:pPr>
            <a:r>
              <a:rPr lang="en-GB" sz="1600" dirty="0">
                <a:latin typeface="Arial" panose="020B0604020202020204" pitchFamily="34" charset="0"/>
                <a:cs typeface="Arial" panose="020B0604020202020204" pitchFamily="34" charset="0"/>
              </a:rPr>
              <a:t>How do the two variables interact?  </a:t>
            </a:r>
            <a:endParaRPr lang="en-GB" sz="1600" dirty="0" smtClean="0">
              <a:latin typeface="Arial" panose="020B0604020202020204" pitchFamily="34" charset="0"/>
              <a:cs typeface="Arial" panose="020B0604020202020204" pitchFamily="34" charset="0"/>
            </a:endParaRPr>
          </a:p>
          <a:p>
            <a:pPr lvl="2">
              <a:buFont typeface="Wingdings" pitchFamily="2" charset="2"/>
              <a:buChar char="Ø"/>
            </a:pPr>
            <a:endParaRPr lang="en-GB" sz="1600" dirty="0" smtClean="0"/>
          </a:p>
          <a:p>
            <a:r>
              <a:rPr lang="en-GB" sz="1600" dirty="0" smtClean="0"/>
              <a:t>Low searching or switching rates might indicate low customer engagement </a:t>
            </a:r>
          </a:p>
          <a:p>
            <a:pPr lvl="2">
              <a:buFont typeface="Wingdings" panose="05000000000000000000" pitchFamily="2" charset="2"/>
              <a:buChar char="Ø"/>
            </a:pPr>
            <a:r>
              <a:rPr lang="en-GB" sz="1600" dirty="0" smtClean="0">
                <a:latin typeface="Arial" panose="020B0604020202020204" pitchFamily="34" charset="0"/>
                <a:cs typeface="Arial" panose="020B0604020202020204" pitchFamily="34" charset="0"/>
              </a:rPr>
              <a:t>The (threat) of switching is a “disciplining” mechanism</a:t>
            </a:r>
            <a:endParaRPr lang="en-GB" sz="1600" dirty="0" smtClean="0">
              <a:latin typeface="Arial" panose="020B0604020202020204" pitchFamily="34" charset="0"/>
              <a:cs typeface="Arial" panose="020B0604020202020204" pitchFamily="34" charset="0"/>
              <a:sym typeface="Wingdings" panose="05000000000000000000" pitchFamily="2" charset="2"/>
            </a:endParaRPr>
          </a:p>
          <a:p>
            <a:pPr lvl="2">
              <a:buFont typeface="Wingdings" panose="05000000000000000000" pitchFamily="2" charset="2"/>
              <a:buChar char="Ø"/>
            </a:pPr>
            <a:r>
              <a:rPr lang="en-GB" sz="1600" dirty="0" smtClean="0">
                <a:latin typeface="Arial" panose="020B0604020202020204" pitchFamily="34" charset="0"/>
                <a:cs typeface="Arial" panose="020B0604020202020204" pitchFamily="34" charset="0"/>
                <a:sym typeface="Wingdings" panose="05000000000000000000" pitchFamily="2" charset="2"/>
              </a:rPr>
              <a:t>With low threat, the incentive to compete is weakened</a:t>
            </a:r>
          </a:p>
          <a:p>
            <a:pPr lvl="2">
              <a:buFont typeface="Wingdings" panose="05000000000000000000" pitchFamily="2" charset="2"/>
              <a:buChar char="Ø"/>
            </a:pPr>
            <a:endParaRPr lang="en-GB" sz="1600" dirty="0" smtClean="0">
              <a:latin typeface="Arial" panose="020B0604020202020204" pitchFamily="34" charset="0"/>
              <a:cs typeface="Arial" panose="020B0604020202020204" pitchFamily="34" charset="0"/>
            </a:endParaRPr>
          </a:p>
          <a:p>
            <a:pPr lvl="0">
              <a:buClr>
                <a:srgbClr val="A0DAE8"/>
              </a:buClr>
            </a:pPr>
            <a:r>
              <a:rPr lang="en-GB" sz="1600" dirty="0" smtClean="0"/>
              <a:t>It is difficult for new entrants and smaller providers to expand organically. </a:t>
            </a:r>
          </a:p>
          <a:p>
            <a:pPr lvl="2">
              <a:buFont typeface="Wingdings" panose="05000000000000000000" pitchFamily="2" charset="2"/>
              <a:buChar char="Ø"/>
            </a:pPr>
            <a:r>
              <a:rPr lang="en-GB" sz="1600" dirty="0" smtClean="0">
                <a:latin typeface="Arial" panose="020B0604020202020204" pitchFamily="34" charset="0"/>
                <a:cs typeface="Arial" panose="020B0604020202020204" pitchFamily="34" charset="0"/>
              </a:rPr>
              <a:t>Competitive constraints are weakened</a:t>
            </a:r>
          </a:p>
          <a:p>
            <a:pPr lvl="2">
              <a:buFont typeface="Wingdings" panose="05000000000000000000" pitchFamily="2" charset="2"/>
              <a:buChar char="Ø"/>
            </a:pPr>
            <a:endParaRPr lang="en-GB" sz="1600" dirty="0" smtClean="0"/>
          </a:p>
          <a:p>
            <a:r>
              <a:rPr lang="en-GB" sz="1600" dirty="0" smtClean="0"/>
              <a:t>Increased </a:t>
            </a:r>
            <a:r>
              <a:rPr lang="en-GB" sz="1600" dirty="0"/>
              <a:t>regulatory focus on demand side </a:t>
            </a:r>
            <a:r>
              <a:rPr lang="en-GB" sz="1600" dirty="0" smtClean="0"/>
              <a:t>factors</a:t>
            </a:r>
          </a:p>
          <a:p>
            <a:pPr lvl="2">
              <a:buFont typeface="Wingdings" pitchFamily="2" charset="2"/>
              <a:buChar char="Ø"/>
            </a:pPr>
            <a:endParaRPr lang="en-GB"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9D8A533-569E-4A16-BA21-350C88889103}" type="slidenum">
              <a:rPr lang="en-US" smtClean="0">
                <a:solidFill>
                  <a:srgbClr val="0068AE"/>
                </a:solidFill>
              </a:rPr>
              <a:pPr/>
              <a:t>3</a:t>
            </a:fld>
            <a:endParaRPr lang="en-US" dirty="0">
              <a:solidFill>
                <a:srgbClr val="0068AE"/>
              </a:solidFill>
            </a:endParaRPr>
          </a:p>
        </p:txBody>
      </p:sp>
    </p:spTree>
    <p:extLst>
      <p:ext uri="{BB962C8B-B14F-4D97-AF65-F5344CB8AC3E}">
        <p14:creationId xmlns:p14="http://schemas.microsoft.com/office/powerpoint/2010/main" val="378406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a:t>
            </a:r>
            <a:endParaRPr lang="en-GB" dirty="0"/>
          </a:p>
        </p:txBody>
      </p:sp>
      <p:sp>
        <p:nvSpPr>
          <p:cNvPr id="3" name="Content Placeholder 2"/>
          <p:cNvSpPr>
            <a:spLocks noGrp="1"/>
          </p:cNvSpPr>
          <p:nvPr>
            <p:ph idx="1"/>
          </p:nvPr>
        </p:nvSpPr>
        <p:spPr>
          <a:xfrm>
            <a:off x="323850" y="1916832"/>
            <a:ext cx="8424863" cy="4209331"/>
          </a:xfrm>
        </p:spPr>
        <p:txBody>
          <a:bodyPr/>
          <a:lstStyle/>
          <a:p>
            <a:r>
              <a:rPr lang="en-GB" sz="1400" dirty="0" smtClean="0"/>
              <a:t>Customer-level monthly transaction data on 120,000 customers from all major UK banks in 2014. The data included information on:</a:t>
            </a:r>
          </a:p>
          <a:p>
            <a:pPr lvl="1">
              <a:lnSpc>
                <a:spcPct val="150000"/>
              </a:lnSpc>
            </a:pPr>
            <a:r>
              <a:rPr lang="en-GB" sz="1200" dirty="0" smtClean="0"/>
              <a:t>average credit and overdraft balance</a:t>
            </a:r>
          </a:p>
          <a:p>
            <a:pPr lvl="1">
              <a:lnSpc>
                <a:spcPct val="150000"/>
              </a:lnSpc>
            </a:pPr>
            <a:r>
              <a:rPr lang="en-GB" sz="1200" dirty="0" smtClean="0"/>
              <a:t>value of payments and transfers into the account </a:t>
            </a:r>
          </a:p>
          <a:p>
            <a:pPr lvl="1">
              <a:lnSpc>
                <a:spcPct val="150000"/>
              </a:lnSpc>
            </a:pPr>
            <a:r>
              <a:rPr lang="en-GB" sz="1200" dirty="0" smtClean="0"/>
              <a:t>number of days in credit and in arranged or unarranged overdraft</a:t>
            </a:r>
          </a:p>
          <a:p>
            <a:pPr lvl="1">
              <a:lnSpc>
                <a:spcPct val="150000"/>
              </a:lnSpc>
            </a:pPr>
            <a:r>
              <a:rPr lang="en-GB" sz="1200" dirty="0" smtClean="0"/>
              <a:t>number of mobile banking app and internet banking logins </a:t>
            </a:r>
          </a:p>
          <a:p>
            <a:pPr lvl="1">
              <a:lnSpc>
                <a:spcPct val="150000"/>
              </a:lnSpc>
            </a:pPr>
            <a:r>
              <a:rPr lang="en-GB" sz="1200" dirty="0" smtClean="0"/>
              <a:t>number of direct debits and standing orders</a:t>
            </a:r>
          </a:p>
          <a:p>
            <a:endParaRPr lang="en-GB" sz="1400" dirty="0" smtClean="0"/>
          </a:p>
          <a:p>
            <a:r>
              <a:rPr lang="en-GB" sz="1400" dirty="0" smtClean="0"/>
              <a:t>Telephone survey with 4,549 respondents, oversampling switchers due to their small number. The survey included information on:</a:t>
            </a:r>
          </a:p>
          <a:p>
            <a:pPr lvl="1">
              <a:lnSpc>
                <a:spcPct val="150000"/>
              </a:lnSpc>
            </a:pPr>
            <a:r>
              <a:rPr lang="en-GB" sz="1200" dirty="0" smtClean="0"/>
              <a:t>whether customers searched or switched for a new current account</a:t>
            </a:r>
          </a:p>
          <a:p>
            <a:pPr lvl="1">
              <a:lnSpc>
                <a:spcPct val="150000"/>
              </a:lnSpc>
            </a:pPr>
            <a:r>
              <a:rPr lang="en-GB" sz="1200" dirty="0" smtClean="0"/>
              <a:t>general customer demographics (age, gender, income, educational qualification, working status)	</a:t>
            </a:r>
          </a:p>
          <a:p>
            <a:pPr lvl="1">
              <a:lnSpc>
                <a:spcPct val="150000"/>
              </a:lnSpc>
            </a:pPr>
            <a:r>
              <a:rPr lang="en-GB" sz="1200" dirty="0" smtClean="0"/>
              <a:t>customers' financial literacy and confidence in using internet</a:t>
            </a:r>
          </a:p>
          <a:p>
            <a:pPr lvl="1">
              <a:lnSpc>
                <a:spcPct val="150000"/>
              </a:lnSpc>
            </a:pPr>
            <a:r>
              <a:rPr lang="en-GB" sz="1200" dirty="0" smtClean="0"/>
              <a:t>‘trigger’ factors (eg whether customers recently moved house or changed marital/living arrangements)</a:t>
            </a:r>
          </a:p>
          <a:p>
            <a:endParaRPr lang="en-GB" sz="1400" dirty="0" smtClean="0"/>
          </a:p>
          <a:p>
            <a:endParaRPr lang="en-GB" sz="1400" dirty="0" smtClean="0"/>
          </a:p>
          <a:p>
            <a:endParaRPr lang="en-GB" sz="1400" dirty="0" smtClean="0"/>
          </a:p>
          <a:p>
            <a:endParaRPr lang="en-GB" sz="1400" dirty="0" smtClean="0"/>
          </a:p>
          <a:p>
            <a:endParaRPr lang="en-GB" sz="1400" dirty="0"/>
          </a:p>
        </p:txBody>
      </p:sp>
      <p:sp>
        <p:nvSpPr>
          <p:cNvPr id="4" name="Slide Number Placeholder 3"/>
          <p:cNvSpPr>
            <a:spLocks noGrp="1"/>
          </p:cNvSpPr>
          <p:nvPr>
            <p:ph type="sldNum" sz="quarter" idx="12"/>
          </p:nvPr>
        </p:nvSpPr>
        <p:spPr/>
        <p:txBody>
          <a:bodyPr/>
          <a:lstStyle/>
          <a:p>
            <a:fld id="{B9D8A533-569E-4A16-BA21-350C88889103}" type="slidenum">
              <a:rPr lang="en-US" smtClean="0"/>
              <a:pPr/>
              <a:t>4</a:t>
            </a:fld>
            <a:endParaRPr lang="en-US" dirty="0"/>
          </a:p>
        </p:txBody>
      </p:sp>
    </p:spTree>
    <p:extLst>
      <p:ext uri="{BB962C8B-B14F-4D97-AF65-F5344CB8AC3E}">
        <p14:creationId xmlns:p14="http://schemas.microsoft.com/office/powerpoint/2010/main" val="1347393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Searching and switching</a:t>
            </a:r>
            <a:endParaRPr lang="en-GB" dirty="0"/>
          </a:p>
        </p:txBody>
      </p:sp>
      <p:sp>
        <p:nvSpPr>
          <p:cNvPr id="3" name="Content Placeholder 2"/>
          <p:cNvSpPr>
            <a:spLocks noGrp="1"/>
          </p:cNvSpPr>
          <p:nvPr>
            <p:ph idx="1"/>
          </p:nvPr>
        </p:nvSpPr>
        <p:spPr/>
        <p:txBody>
          <a:bodyPr/>
          <a:lstStyle/>
          <a:p>
            <a:r>
              <a:rPr lang="en-GB" sz="1400" dirty="0" smtClean="0"/>
              <a:t>Customers are categorised as </a:t>
            </a:r>
            <a:r>
              <a:rPr lang="en-GB" sz="1400" u="sng" dirty="0" smtClean="0"/>
              <a:t>searchers</a:t>
            </a:r>
            <a:r>
              <a:rPr lang="en-GB" sz="1400" dirty="0" smtClean="0"/>
              <a:t> if they responded </a:t>
            </a:r>
            <a:r>
              <a:rPr lang="en-GB" sz="1400" dirty="0"/>
              <a:t>that they had </a:t>
            </a:r>
            <a:r>
              <a:rPr lang="en-GB" sz="1400" dirty="0" smtClean="0"/>
              <a:t>looked around at least once for </a:t>
            </a:r>
            <a:r>
              <a:rPr lang="en-GB" sz="1400" dirty="0"/>
              <a:t>a new current </a:t>
            </a:r>
            <a:r>
              <a:rPr lang="en-GB" sz="1400" dirty="0" smtClean="0"/>
              <a:t>account. </a:t>
            </a:r>
          </a:p>
          <a:p>
            <a:pPr marL="538162" lvl="1" indent="0">
              <a:buNone/>
            </a:pPr>
            <a:r>
              <a:rPr lang="en-GB" sz="1400" i="1" dirty="0"/>
              <a:t>“In the last three years have you looked around to see what different accounts are available?“</a:t>
            </a:r>
          </a:p>
          <a:p>
            <a:endParaRPr lang="en-GB" sz="1400" b="0" dirty="0"/>
          </a:p>
          <a:p>
            <a:r>
              <a:rPr lang="en-GB" sz="1400" dirty="0" smtClean="0"/>
              <a:t>Analogously</a:t>
            </a:r>
            <a:r>
              <a:rPr lang="en-GB" sz="1400" dirty="0"/>
              <a:t>, they are categorised as </a:t>
            </a:r>
            <a:r>
              <a:rPr lang="en-GB" sz="1400" u="sng" dirty="0"/>
              <a:t>switchers</a:t>
            </a:r>
            <a:r>
              <a:rPr lang="en-GB" sz="1400" dirty="0"/>
              <a:t> if they had switched their main current account to a different </a:t>
            </a:r>
            <a:r>
              <a:rPr lang="en-GB" sz="1400" dirty="0" smtClean="0"/>
              <a:t>bank. </a:t>
            </a:r>
            <a:endParaRPr lang="en-GB" sz="1400" dirty="0"/>
          </a:p>
          <a:p>
            <a:pPr marL="538162" lvl="1" indent="0">
              <a:buNone/>
            </a:pPr>
            <a:r>
              <a:rPr lang="en-GB" sz="1400" b="0" i="1" dirty="0" smtClean="0"/>
              <a:t>“Have </a:t>
            </a:r>
            <a:r>
              <a:rPr lang="en-GB" sz="1400" b="0" i="1" dirty="0"/>
              <a:t>you changed your main current account in the last </a:t>
            </a:r>
            <a:r>
              <a:rPr lang="en-GB" sz="1400" i="1" dirty="0"/>
              <a:t>three </a:t>
            </a:r>
            <a:r>
              <a:rPr lang="en-GB" sz="1400" b="0" i="1" dirty="0" smtClean="0"/>
              <a:t>years?” </a:t>
            </a:r>
            <a:endParaRPr lang="en-GB" sz="1400" b="0" i="1" dirty="0"/>
          </a:p>
          <a:p>
            <a:endParaRPr lang="en-GB" sz="1400" b="0" dirty="0" smtClean="0"/>
          </a:p>
          <a:p>
            <a:r>
              <a:rPr lang="en-GB" sz="1400" dirty="0" smtClean="0"/>
              <a:t>We focussed on customers who have searched for or switched to a new current account </a:t>
            </a:r>
            <a:r>
              <a:rPr lang="en-GB" sz="1400" u="sng" dirty="0" smtClean="0"/>
              <a:t>in the last 12 months</a:t>
            </a:r>
            <a:r>
              <a:rPr lang="en-GB" sz="1400" dirty="0" smtClean="0"/>
              <a:t> and: </a:t>
            </a:r>
          </a:p>
          <a:p>
            <a:pPr lvl="1"/>
            <a:r>
              <a:rPr lang="en-GB" sz="1100" dirty="0" smtClean="0"/>
              <a:t>we </a:t>
            </a:r>
            <a:r>
              <a:rPr lang="en-GB" sz="1100" dirty="0"/>
              <a:t>excluded </a:t>
            </a:r>
            <a:r>
              <a:rPr lang="en-GB" sz="1100" dirty="0" smtClean="0"/>
              <a:t>from </a:t>
            </a:r>
            <a:r>
              <a:rPr lang="en-GB" sz="1100" dirty="0"/>
              <a:t>the </a:t>
            </a:r>
            <a:r>
              <a:rPr lang="en-GB" sz="1100" dirty="0" smtClean="0"/>
              <a:t>analysis: </a:t>
            </a:r>
          </a:p>
          <a:p>
            <a:pPr lvl="2"/>
            <a:r>
              <a:rPr lang="en-GB" sz="1100" kern="100" dirty="0" smtClean="0">
                <a:latin typeface="Arial" panose="020B0604020202020204" pitchFamily="34" charset="0"/>
                <a:cs typeface="Arial" panose="020B0604020202020204" pitchFamily="34" charset="0"/>
              </a:rPr>
              <a:t>customers </a:t>
            </a:r>
            <a:r>
              <a:rPr lang="en-GB" sz="1100" kern="100" dirty="0">
                <a:latin typeface="Arial" panose="020B0604020202020204" pitchFamily="34" charset="0"/>
                <a:cs typeface="Arial" panose="020B0604020202020204" pitchFamily="34" charset="0"/>
              </a:rPr>
              <a:t>who responded that they had searched or switched in the last two to three </a:t>
            </a:r>
            <a:r>
              <a:rPr lang="en-GB" sz="1100" kern="100" dirty="0" smtClean="0">
                <a:latin typeface="Arial" panose="020B0604020202020204" pitchFamily="34" charset="0"/>
                <a:cs typeface="Arial" panose="020B0604020202020204" pitchFamily="34" charset="0"/>
              </a:rPr>
              <a:t>years; and</a:t>
            </a:r>
          </a:p>
          <a:p>
            <a:pPr lvl="2"/>
            <a:r>
              <a:rPr lang="en-GB" sz="1100" kern="100" dirty="0">
                <a:latin typeface="Arial" panose="020B0604020202020204" pitchFamily="34" charset="0"/>
                <a:cs typeface="Arial" panose="020B0604020202020204" pitchFamily="34" charset="0"/>
              </a:rPr>
              <a:t>customers </a:t>
            </a:r>
            <a:r>
              <a:rPr lang="en-GB" sz="1100" kern="100" dirty="0" smtClean="0">
                <a:latin typeface="Arial" panose="020B0604020202020204" pitchFamily="34" charset="0"/>
                <a:cs typeface="Arial" panose="020B0604020202020204" pitchFamily="34" charset="0"/>
              </a:rPr>
              <a:t>who </a:t>
            </a:r>
            <a:r>
              <a:rPr lang="en-GB" sz="1100" kern="100" dirty="0">
                <a:latin typeface="Arial" panose="020B0604020202020204" pitchFamily="34" charset="0"/>
                <a:cs typeface="Arial" panose="020B0604020202020204" pitchFamily="34" charset="0"/>
              </a:rPr>
              <a:t>responded that they had switched accounts within the same </a:t>
            </a:r>
            <a:r>
              <a:rPr lang="en-GB" sz="1100" kern="100" dirty="0" smtClean="0">
                <a:latin typeface="Arial" panose="020B0604020202020204" pitchFamily="34" charset="0"/>
                <a:cs typeface="Arial" panose="020B0604020202020204" pitchFamily="34" charset="0"/>
              </a:rPr>
              <a:t>bank.</a:t>
            </a:r>
          </a:p>
          <a:p>
            <a:pPr lvl="1"/>
            <a:r>
              <a:rPr lang="en-GB" sz="1100" dirty="0" smtClean="0"/>
              <a:t>our </a:t>
            </a:r>
            <a:r>
              <a:rPr lang="en-GB" sz="1100" dirty="0"/>
              <a:t>reference group </a:t>
            </a:r>
            <a:r>
              <a:rPr lang="en-GB" sz="1100" dirty="0" smtClean="0"/>
              <a:t>is made of</a:t>
            </a:r>
            <a:r>
              <a:rPr lang="en-GB" sz="1100" dirty="0"/>
              <a:t> </a:t>
            </a:r>
            <a:r>
              <a:rPr lang="en-GB" sz="1100" dirty="0" smtClean="0"/>
              <a:t>: </a:t>
            </a:r>
          </a:p>
          <a:p>
            <a:pPr lvl="2"/>
            <a:r>
              <a:rPr lang="en-GB" sz="1100" kern="100" dirty="0">
                <a:latin typeface="Arial" panose="020B0604020202020204" pitchFamily="34" charset="0"/>
                <a:cs typeface="Arial" panose="020B0604020202020204" pitchFamily="34" charset="0"/>
              </a:rPr>
              <a:t>customers </a:t>
            </a:r>
            <a:r>
              <a:rPr lang="en-GB" sz="1100" dirty="0" smtClean="0">
                <a:latin typeface="Arial" panose="020B0604020202020204" pitchFamily="34" charset="0"/>
                <a:cs typeface="Arial" panose="020B0604020202020204" pitchFamily="34" charset="0"/>
              </a:rPr>
              <a:t>who did not search for or did not switch to a new current account at all; or</a:t>
            </a:r>
          </a:p>
          <a:p>
            <a:pPr lvl="2"/>
            <a:r>
              <a:rPr lang="en-GB" sz="1100" kern="100" dirty="0">
                <a:latin typeface="Arial" panose="020B0604020202020204" pitchFamily="34" charset="0"/>
                <a:cs typeface="Arial" panose="020B0604020202020204" pitchFamily="34" charset="0"/>
              </a:rPr>
              <a:t>customers </a:t>
            </a:r>
            <a:r>
              <a:rPr lang="en-GB" sz="1100" dirty="0" smtClean="0">
                <a:latin typeface="Arial" panose="020B0604020202020204" pitchFamily="34" charset="0"/>
                <a:cs typeface="Arial" panose="020B0604020202020204" pitchFamily="34" charset="0"/>
              </a:rPr>
              <a:t>who </a:t>
            </a:r>
            <a:r>
              <a:rPr lang="en-GB" sz="1100" kern="100" dirty="0" smtClean="0">
                <a:latin typeface="Arial" panose="020B0604020202020204" pitchFamily="34" charset="0"/>
                <a:cs typeface="Arial" panose="020B0604020202020204" pitchFamily="34" charset="0"/>
              </a:rPr>
              <a:t>have not switched accounts within the same bank. </a:t>
            </a:r>
          </a:p>
        </p:txBody>
      </p:sp>
      <p:sp>
        <p:nvSpPr>
          <p:cNvPr id="4" name="Slide Number Placeholder 3"/>
          <p:cNvSpPr>
            <a:spLocks noGrp="1"/>
          </p:cNvSpPr>
          <p:nvPr>
            <p:ph type="sldNum" sz="quarter" idx="12"/>
          </p:nvPr>
        </p:nvSpPr>
        <p:spPr/>
        <p:txBody>
          <a:bodyPr/>
          <a:lstStyle/>
          <a:p>
            <a:fld id="{B9D8A533-569E-4A16-BA21-350C88889103}" type="slidenum">
              <a:rPr lang="en-US" smtClean="0">
                <a:solidFill>
                  <a:srgbClr val="0068AE"/>
                </a:solidFill>
              </a:rPr>
              <a:pPr/>
              <a:t>5</a:t>
            </a:fld>
            <a:endParaRPr lang="en-US" dirty="0">
              <a:solidFill>
                <a:srgbClr val="0068AE"/>
              </a:solidFill>
            </a:endParaRPr>
          </a:p>
        </p:txBody>
      </p:sp>
    </p:spTree>
    <p:extLst>
      <p:ext uri="{BB962C8B-B14F-4D97-AF65-F5344CB8AC3E}">
        <p14:creationId xmlns:p14="http://schemas.microsoft.com/office/powerpoint/2010/main" val="1461603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Descriptive statistics</a:t>
            </a:r>
            <a:endParaRPr lang="en-GB" dirty="0"/>
          </a:p>
        </p:txBody>
      </p:sp>
      <p:sp>
        <p:nvSpPr>
          <p:cNvPr id="4" name="Slide Number Placeholder 3"/>
          <p:cNvSpPr>
            <a:spLocks noGrp="1"/>
          </p:cNvSpPr>
          <p:nvPr>
            <p:ph type="sldNum" sz="quarter" idx="12"/>
          </p:nvPr>
        </p:nvSpPr>
        <p:spPr/>
        <p:txBody>
          <a:bodyPr/>
          <a:lstStyle/>
          <a:p>
            <a:fld id="{B9D8A533-569E-4A16-BA21-350C88889103}" type="slidenum">
              <a:rPr lang="en-US" smtClean="0"/>
              <a:pPr/>
              <a:t>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716276692"/>
              </p:ext>
            </p:extLst>
          </p:nvPr>
        </p:nvGraphicFramePr>
        <p:xfrm>
          <a:off x="810000" y="2072836"/>
          <a:ext cx="7560000" cy="3300228"/>
        </p:xfrm>
        <a:graphic>
          <a:graphicData uri="http://schemas.openxmlformats.org/drawingml/2006/table">
            <a:tbl>
              <a:tblPr firstRow="1" bandRow="1">
                <a:tableStyleId>{93296810-A885-4BE3-A3E7-6D5BEEA58F35}</a:tableStyleId>
              </a:tblPr>
              <a:tblGrid>
                <a:gridCol w="2520000"/>
                <a:gridCol w="2520000"/>
                <a:gridCol w="2520000"/>
              </a:tblGrid>
              <a:tr h="828000">
                <a:tc>
                  <a:txBody>
                    <a:bodyPr/>
                    <a:lstStyle/>
                    <a:p>
                      <a:pPr algn="l">
                        <a:spcAft>
                          <a:spcPts val="800"/>
                        </a:spcAft>
                      </a:pPr>
                      <a:r>
                        <a:rPr lang="en-GB" sz="1400" dirty="0">
                          <a:solidFill>
                            <a:schemeClr val="tx1"/>
                          </a:solidFill>
                          <a:effectLst/>
                          <a:latin typeface="Arial" panose="020B0604020202020204" pitchFamily="34" charset="0"/>
                          <a:cs typeface="Arial" panose="020B0604020202020204" pitchFamily="34" charset="0"/>
                        </a:rPr>
                        <a:t>Groups</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tc>
                <a:tc>
                  <a:txBody>
                    <a:bodyPr/>
                    <a:lstStyle/>
                    <a:p>
                      <a:pPr algn="r">
                        <a:spcAft>
                          <a:spcPts val="800"/>
                        </a:spcAft>
                      </a:pPr>
                      <a:r>
                        <a:rPr lang="en-GB" sz="1400" dirty="0">
                          <a:solidFill>
                            <a:schemeClr val="tx1"/>
                          </a:solidFill>
                          <a:effectLst/>
                          <a:latin typeface="Arial" panose="020B0604020202020204" pitchFamily="34" charset="0"/>
                          <a:cs typeface="Arial" panose="020B0604020202020204" pitchFamily="34" charset="0"/>
                        </a:rPr>
                        <a:t>Proportion of surveyed sample </a:t>
                      </a:r>
                      <a:br>
                        <a:rPr lang="en-GB" sz="1400" dirty="0">
                          <a:solidFill>
                            <a:schemeClr val="tx1"/>
                          </a:solidFill>
                          <a:effectLst/>
                          <a:latin typeface="Arial" panose="020B0604020202020204" pitchFamily="34" charset="0"/>
                          <a:cs typeface="Arial" panose="020B0604020202020204" pitchFamily="34" charset="0"/>
                        </a:rPr>
                      </a:br>
                      <a:r>
                        <a:rPr lang="en-GB" sz="1400" dirty="0">
                          <a:solidFill>
                            <a:schemeClr val="tx1"/>
                          </a:solidFill>
                          <a:effectLst/>
                          <a:latin typeface="Arial" panose="020B0604020202020204" pitchFamily="34" charset="0"/>
                          <a:cs typeface="Arial" panose="020B0604020202020204" pitchFamily="34" charset="0"/>
                        </a:rPr>
                        <a:t>(weighted, %)</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tc>
                <a:tc>
                  <a:txBody>
                    <a:bodyPr/>
                    <a:lstStyle/>
                    <a:p>
                      <a:pPr algn="r">
                        <a:spcAft>
                          <a:spcPts val="800"/>
                        </a:spcAft>
                      </a:pPr>
                      <a:r>
                        <a:rPr lang="en-GB" sz="1400" dirty="0">
                          <a:solidFill>
                            <a:schemeClr val="tx1"/>
                          </a:solidFill>
                          <a:effectLst/>
                          <a:latin typeface="Arial" panose="020B0604020202020204" pitchFamily="34" charset="0"/>
                          <a:cs typeface="Arial" panose="020B0604020202020204" pitchFamily="34" charset="0"/>
                        </a:rPr>
                        <a:t>Number of observations (</a:t>
                      </a:r>
                      <a:r>
                        <a:rPr lang="en-GB" sz="1400" dirty="0" smtClean="0">
                          <a:solidFill>
                            <a:schemeClr val="tx1"/>
                          </a:solidFill>
                          <a:effectLst/>
                          <a:latin typeface="Arial" panose="020B0604020202020204" pitchFamily="34" charset="0"/>
                          <a:cs typeface="Arial" panose="020B0604020202020204" pitchFamily="34" charset="0"/>
                        </a:rPr>
                        <a:t>unweighted, N)</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tc>
              </a:tr>
              <a:tr h="412038">
                <a:tc>
                  <a:txBody>
                    <a:bodyPr/>
                    <a:lstStyle/>
                    <a:p>
                      <a:pPr algn="l">
                        <a:spcAft>
                          <a:spcPts val="0"/>
                        </a:spcAft>
                      </a:pPr>
                      <a:r>
                        <a:rPr lang="en-GB" sz="1400" dirty="0">
                          <a:solidFill>
                            <a:schemeClr val="tx1"/>
                          </a:solidFill>
                          <a:effectLst/>
                          <a:latin typeface="Arial" panose="020B0604020202020204" pitchFamily="34" charset="0"/>
                          <a:cs typeface="Arial" panose="020B0604020202020204" pitchFamily="34" charset="0"/>
                        </a:rPr>
                        <a:t>Non-searcher/non-switchers</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dirty="0">
                          <a:solidFill>
                            <a:schemeClr val="tx1"/>
                          </a:solidFill>
                          <a:effectLst/>
                          <a:latin typeface="Arial" panose="020B0604020202020204" pitchFamily="34" charset="0"/>
                          <a:cs typeface="Arial" panose="020B0604020202020204" pitchFamily="34" charset="0"/>
                        </a:rPr>
                        <a:t>65.4</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dirty="0">
                          <a:solidFill>
                            <a:schemeClr val="tx1"/>
                          </a:solidFill>
                          <a:effectLst/>
                          <a:latin typeface="Arial" panose="020B0604020202020204" pitchFamily="34" charset="0"/>
                          <a:cs typeface="Arial" panose="020B0604020202020204" pitchFamily="34" charset="0"/>
                        </a:rPr>
                        <a:t>2779</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r>
              <a:tr h="412038">
                <a:tc>
                  <a:txBody>
                    <a:bodyPr/>
                    <a:lstStyle/>
                    <a:p>
                      <a:pPr algn="l">
                        <a:spcAft>
                          <a:spcPts val="0"/>
                        </a:spcAft>
                      </a:pPr>
                      <a:r>
                        <a:rPr lang="en-GB" sz="1400" dirty="0">
                          <a:solidFill>
                            <a:schemeClr val="tx1"/>
                          </a:solidFill>
                          <a:effectLst/>
                          <a:latin typeface="Arial" panose="020B0604020202020204" pitchFamily="34" charset="0"/>
                          <a:cs typeface="Arial" panose="020B0604020202020204" pitchFamily="34" charset="0"/>
                        </a:rPr>
                        <a:t>Searcher/non-switchers </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dirty="0">
                          <a:solidFill>
                            <a:schemeClr val="tx1"/>
                          </a:solidFill>
                          <a:effectLst/>
                          <a:latin typeface="Arial" panose="020B0604020202020204" pitchFamily="34" charset="0"/>
                          <a:cs typeface="Arial" panose="020B0604020202020204" pitchFamily="34" charset="0"/>
                        </a:rPr>
                        <a:t>14.2</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dirty="0">
                          <a:solidFill>
                            <a:schemeClr val="tx1"/>
                          </a:solidFill>
                          <a:effectLst/>
                          <a:latin typeface="Arial" panose="020B0604020202020204" pitchFamily="34" charset="0"/>
                          <a:cs typeface="Arial" panose="020B0604020202020204" pitchFamily="34" charset="0"/>
                        </a:rPr>
                        <a:t>574</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r>
              <a:tr h="412038">
                <a:tc>
                  <a:txBody>
                    <a:bodyPr/>
                    <a:lstStyle/>
                    <a:p>
                      <a:pPr algn="l">
                        <a:spcAft>
                          <a:spcPts val="0"/>
                        </a:spcAft>
                      </a:pPr>
                      <a:r>
                        <a:rPr lang="en-GB" sz="1400" dirty="0">
                          <a:solidFill>
                            <a:schemeClr val="tx1"/>
                          </a:solidFill>
                          <a:effectLst/>
                          <a:latin typeface="Arial" panose="020B0604020202020204" pitchFamily="34" charset="0"/>
                          <a:cs typeface="Arial" panose="020B0604020202020204" pitchFamily="34" charset="0"/>
                        </a:rPr>
                        <a:t>Searcher/switchers </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dirty="0">
                          <a:solidFill>
                            <a:schemeClr val="tx1"/>
                          </a:solidFill>
                          <a:effectLst/>
                          <a:latin typeface="Arial" panose="020B0604020202020204" pitchFamily="34" charset="0"/>
                          <a:cs typeface="Arial" panose="020B0604020202020204" pitchFamily="34" charset="0"/>
                        </a:rPr>
                        <a:t>2.3</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dirty="0">
                          <a:solidFill>
                            <a:schemeClr val="tx1"/>
                          </a:solidFill>
                          <a:effectLst/>
                          <a:latin typeface="Arial" panose="020B0604020202020204" pitchFamily="34" charset="0"/>
                          <a:cs typeface="Arial" panose="020B0604020202020204" pitchFamily="34" charset="0"/>
                        </a:rPr>
                        <a:t>208</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r>
              <a:tr h="412038">
                <a:tc>
                  <a:txBody>
                    <a:bodyPr/>
                    <a:lstStyle/>
                    <a:p>
                      <a:pPr algn="l">
                        <a:spcAft>
                          <a:spcPts val="0"/>
                        </a:spcAft>
                      </a:pPr>
                      <a:r>
                        <a:rPr lang="en-GB" sz="1400" dirty="0">
                          <a:solidFill>
                            <a:schemeClr val="tx1"/>
                          </a:solidFill>
                          <a:effectLst/>
                          <a:latin typeface="Arial" panose="020B0604020202020204" pitchFamily="34" charset="0"/>
                          <a:cs typeface="Arial" panose="020B0604020202020204" pitchFamily="34" charset="0"/>
                        </a:rPr>
                        <a:t>Non-searcher/switchers </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dirty="0">
                          <a:solidFill>
                            <a:schemeClr val="tx1"/>
                          </a:solidFill>
                          <a:effectLst/>
                          <a:latin typeface="Arial" panose="020B0604020202020204" pitchFamily="34" charset="0"/>
                          <a:cs typeface="Arial" panose="020B0604020202020204" pitchFamily="34" charset="0"/>
                        </a:rPr>
                        <a:t>0.8</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dirty="0">
                          <a:solidFill>
                            <a:schemeClr val="tx1"/>
                          </a:solidFill>
                          <a:effectLst/>
                          <a:latin typeface="Arial" panose="020B0604020202020204" pitchFamily="34" charset="0"/>
                          <a:cs typeface="Arial" panose="020B0604020202020204" pitchFamily="34" charset="0"/>
                        </a:rPr>
                        <a:t>115</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r>
              <a:tr h="412038">
                <a:tc>
                  <a:txBody>
                    <a:bodyPr/>
                    <a:lstStyle/>
                    <a:p>
                      <a:pPr algn="l">
                        <a:spcAft>
                          <a:spcPts val="0"/>
                        </a:spcAft>
                      </a:pPr>
                      <a:r>
                        <a:rPr lang="en-GB" sz="1400" dirty="0" smtClean="0">
                          <a:solidFill>
                            <a:schemeClr val="tx1"/>
                          </a:solidFill>
                          <a:effectLst/>
                          <a:latin typeface="Arial" panose="020B0604020202020204" pitchFamily="34" charset="0"/>
                          <a:cs typeface="Arial" panose="020B0604020202020204" pitchFamily="34" charset="0"/>
                        </a:rPr>
                        <a:t>Excluded*</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a:solidFill>
                            <a:schemeClr val="tx1"/>
                          </a:solidFill>
                          <a:effectLst/>
                          <a:latin typeface="Arial" panose="020B0604020202020204" pitchFamily="34" charset="0"/>
                          <a:cs typeface="Arial" panose="020B0604020202020204" pitchFamily="34" charset="0"/>
                        </a:rPr>
                        <a:t> 17.4</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dirty="0">
                          <a:solidFill>
                            <a:schemeClr val="tx1"/>
                          </a:solidFill>
                          <a:effectLst/>
                          <a:latin typeface="Arial" panose="020B0604020202020204" pitchFamily="34" charset="0"/>
                          <a:cs typeface="Arial" panose="020B0604020202020204" pitchFamily="34" charset="0"/>
                        </a:rPr>
                        <a:t>  873</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r>
              <a:tr h="4120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smtClean="0">
                        <a:ln>
                          <a:noFill/>
                        </a:ln>
                        <a:solidFill>
                          <a:srgbClr val="0068AE"/>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a:solidFill>
                            <a:schemeClr val="tx1"/>
                          </a:solidFill>
                          <a:effectLst/>
                          <a:latin typeface="Arial" panose="020B0604020202020204" pitchFamily="34" charset="0"/>
                          <a:cs typeface="Arial" panose="020B0604020202020204" pitchFamily="34" charset="0"/>
                        </a:rPr>
                        <a:t>100</a:t>
                      </a:r>
                      <a:endParaRPr lang="en-GB" sz="14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c>
                  <a:txBody>
                    <a:bodyPr/>
                    <a:lstStyle/>
                    <a:p>
                      <a:pPr algn="r">
                        <a:spcAft>
                          <a:spcPts val="0"/>
                        </a:spcAft>
                        <a:tabLst>
                          <a:tab pos="441325" algn="dec"/>
                        </a:tabLst>
                      </a:pPr>
                      <a:r>
                        <a:rPr lang="en-GB" sz="1400" dirty="0">
                          <a:solidFill>
                            <a:schemeClr val="tx1"/>
                          </a:solidFill>
                          <a:effectLst/>
                          <a:latin typeface="Arial" panose="020B0604020202020204" pitchFamily="34" charset="0"/>
                          <a:cs typeface="Arial" panose="020B0604020202020204" pitchFamily="34" charset="0"/>
                        </a:rPr>
                        <a:t>4,549</a:t>
                      </a:r>
                      <a:endParaRPr lang="en-GB"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3025" marR="73025" marT="0" marB="0" anchor="ctr"/>
                </a:tc>
              </a:tr>
            </a:tbl>
          </a:graphicData>
        </a:graphic>
      </p:graphicFrame>
      <p:sp>
        <p:nvSpPr>
          <p:cNvPr id="12" name="Rectangle 11"/>
          <p:cNvSpPr/>
          <p:nvPr/>
        </p:nvSpPr>
        <p:spPr>
          <a:xfrm>
            <a:off x="724324" y="5542112"/>
            <a:ext cx="7731351" cy="720710"/>
          </a:xfrm>
          <a:prstGeom prst="rect">
            <a:avLst/>
          </a:prstGeom>
        </p:spPr>
        <p:txBody>
          <a:bodyPr wrap="square">
            <a:spAutoFit/>
          </a:bodyPr>
          <a:lstStyle/>
          <a:p>
            <a:pPr lvl="0">
              <a:spcAft>
                <a:spcPts val="0"/>
              </a:spcAft>
              <a:buClr>
                <a:srgbClr val="000000"/>
              </a:buClr>
              <a:buSzPts val="1200"/>
              <a:tabLst>
                <a:tab pos="457200" algn="l"/>
              </a:tabLst>
            </a:pPr>
            <a:r>
              <a:rPr lang="en-GB" sz="800" kern="100" dirty="0" smtClean="0">
                <a:latin typeface="Arial" pitchFamily="34" charset="0"/>
                <a:cs typeface="Arial" pitchFamily="34" charset="0"/>
              </a:rPr>
              <a:t>* Notes</a:t>
            </a:r>
            <a:r>
              <a:rPr lang="en-GB" sz="800" kern="100" dirty="0">
                <a:latin typeface="Arial" pitchFamily="34" charset="0"/>
                <a:cs typeface="Arial" pitchFamily="34" charset="0"/>
              </a:rPr>
              <a:t>: </a:t>
            </a:r>
            <a:endParaRPr lang="en-GB" sz="800" kern="100" dirty="0" smtClean="0">
              <a:latin typeface="Arial" pitchFamily="34" charset="0"/>
              <a:cs typeface="Arial" pitchFamily="34" charset="0"/>
            </a:endParaRPr>
          </a:p>
          <a:p>
            <a:pPr lvl="1">
              <a:spcAft>
                <a:spcPts val="100"/>
              </a:spcAft>
              <a:buClr>
                <a:srgbClr val="000000"/>
              </a:buClr>
              <a:buSzPts val="1200"/>
              <a:tabLst>
                <a:tab pos="457200" algn="l"/>
              </a:tabLst>
            </a:pPr>
            <a:r>
              <a:rPr lang="en-GB" sz="800" kern="100" dirty="0" smtClean="0">
                <a:latin typeface="Arial" pitchFamily="34" charset="0"/>
                <a:cs typeface="Arial" pitchFamily="34" charset="0"/>
              </a:rPr>
              <a:t>1. We </a:t>
            </a:r>
            <a:r>
              <a:rPr lang="en-GB" sz="800" kern="100" dirty="0">
                <a:latin typeface="Arial" pitchFamily="34" charset="0"/>
                <a:cs typeface="Arial" pitchFamily="34" charset="0"/>
              </a:rPr>
              <a:t>exclude from the analysis customers who responded that they had searched or switched in the last two to three years, as well as those who responded that they had switched accounts within the same </a:t>
            </a:r>
            <a:r>
              <a:rPr lang="en-GB" sz="800" kern="100" dirty="0" smtClean="0">
                <a:latin typeface="Arial" pitchFamily="34" charset="0"/>
                <a:cs typeface="Arial" pitchFamily="34" charset="0"/>
              </a:rPr>
              <a:t>bank.</a:t>
            </a:r>
          </a:p>
          <a:p>
            <a:pPr lvl="1">
              <a:spcAft>
                <a:spcPts val="100"/>
              </a:spcAft>
              <a:buClr>
                <a:srgbClr val="000000"/>
              </a:buClr>
              <a:buSzPts val="1200"/>
              <a:tabLst>
                <a:tab pos="457200" algn="l"/>
              </a:tabLst>
            </a:pPr>
            <a:r>
              <a:rPr lang="en-GB" sz="800" kern="100" dirty="0" smtClean="0">
                <a:latin typeface="Arial" pitchFamily="34" charset="0"/>
                <a:cs typeface="Arial" pitchFamily="34" charset="0"/>
              </a:rPr>
              <a:t>2. Our </a:t>
            </a:r>
            <a:r>
              <a:rPr lang="en-GB" sz="800" kern="100" dirty="0">
                <a:latin typeface="Arial" pitchFamily="34" charset="0"/>
                <a:cs typeface="Arial" pitchFamily="34" charset="0"/>
              </a:rPr>
              <a:t>‘reference group’ is the group of customers who have not searched or switched at any point in the last three years, and who have not switched accounts within the same bank. </a:t>
            </a:r>
          </a:p>
        </p:txBody>
      </p:sp>
    </p:spTree>
    <p:extLst>
      <p:ext uri="{BB962C8B-B14F-4D97-AF65-F5344CB8AC3E}">
        <p14:creationId xmlns:p14="http://schemas.microsoft.com/office/powerpoint/2010/main" val="3250426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Descriptive statistics</a:t>
            </a:r>
          </a:p>
        </p:txBody>
      </p:sp>
      <p:sp>
        <p:nvSpPr>
          <p:cNvPr id="4" name="Slide Number Placeholder 3"/>
          <p:cNvSpPr>
            <a:spLocks noGrp="1"/>
          </p:cNvSpPr>
          <p:nvPr>
            <p:ph type="sldNum" sz="quarter" idx="12"/>
          </p:nvPr>
        </p:nvSpPr>
        <p:spPr/>
        <p:txBody>
          <a:bodyPr/>
          <a:lstStyle/>
          <a:p>
            <a:fld id="{B9D8A533-569E-4A16-BA21-350C88889103}" type="slidenum">
              <a:rPr lang="en-US" smtClean="0"/>
              <a:pPr/>
              <a:t>7</a:t>
            </a:fld>
            <a:endParaRPr lang="en-US" dirty="0"/>
          </a:p>
        </p:txBody>
      </p:sp>
      <p:graphicFrame>
        <p:nvGraphicFramePr>
          <p:cNvPr id="7" name="Content Placeholder 10"/>
          <p:cNvGraphicFramePr>
            <a:graphicFrameLocks noGrp="1"/>
          </p:cNvGraphicFramePr>
          <p:nvPr>
            <p:ph sz="half" idx="2"/>
            <p:extLst>
              <p:ext uri="{D42A27DB-BD31-4B8C-83A1-F6EECF244321}">
                <p14:modId xmlns:p14="http://schemas.microsoft.com/office/powerpoint/2010/main" val="2035352697"/>
              </p:ext>
            </p:extLst>
          </p:nvPr>
        </p:nvGraphicFramePr>
        <p:xfrm>
          <a:off x="4611688" y="2060575"/>
          <a:ext cx="4137025" cy="40655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9"/>
          <p:cNvGraphicFramePr>
            <a:graphicFrameLocks noGrp="1"/>
          </p:cNvGraphicFramePr>
          <p:nvPr>
            <p:ph sz="half" idx="1"/>
            <p:extLst>
              <p:ext uri="{D42A27DB-BD31-4B8C-83A1-F6EECF244321}">
                <p14:modId xmlns:p14="http://schemas.microsoft.com/office/powerpoint/2010/main" val="4120735183"/>
              </p:ext>
            </p:extLst>
          </p:nvPr>
        </p:nvGraphicFramePr>
        <p:xfrm>
          <a:off x="323850" y="2060575"/>
          <a:ext cx="4135438" cy="40655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32228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572" y="1143542"/>
            <a:ext cx="8424863" cy="594122"/>
          </a:xfrm>
        </p:spPr>
        <p:txBody>
          <a:bodyPr/>
          <a:lstStyle/>
          <a:p>
            <a:r>
              <a:rPr lang="en-GB" dirty="0" smtClean="0"/>
              <a:t>Methodology</a:t>
            </a:r>
            <a:endParaRPr lang="en-GB"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59572" y="1937905"/>
                <a:ext cx="8424863" cy="4227399"/>
              </a:xfrm>
            </p:spPr>
            <p:txBody>
              <a:bodyPr/>
              <a:lstStyle/>
              <a:p>
                <a:r>
                  <a:rPr lang="en-GB" sz="1600" dirty="0" smtClean="0">
                    <a:solidFill>
                      <a:schemeClr val="tx1"/>
                    </a:solidFill>
                  </a:rPr>
                  <a:t>Customers</a:t>
                </a:r>
                <a:r>
                  <a:rPr lang="en-GB" sz="1600" dirty="0">
                    <a:solidFill>
                      <a:schemeClr val="tx1"/>
                    </a:solidFill>
                  </a:rPr>
                  <a:t>’ decisions to search </a:t>
                </a:r>
                <a:r>
                  <a:rPr lang="en-GB" sz="1600" dirty="0" smtClean="0">
                    <a:solidFill>
                      <a:schemeClr val="tx1"/>
                    </a:solidFill>
                  </a:rPr>
                  <a:t>and switch are inter-dependent.</a:t>
                </a:r>
                <a:endParaRPr lang="en-GB" sz="1600" dirty="0">
                  <a:solidFill>
                    <a:schemeClr val="tx1"/>
                  </a:solidFill>
                </a:endParaRPr>
              </a:p>
              <a:p>
                <a:pPr marL="0" indent="0">
                  <a:buNone/>
                </a:pPr>
                <a:endParaRPr lang="en-GB" sz="1600" dirty="0" smtClean="0">
                  <a:solidFill>
                    <a:schemeClr val="tx1"/>
                  </a:solidFill>
                </a:endParaRPr>
              </a:p>
              <a:p>
                <a:r>
                  <a:rPr lang="en-GB" sz="1600" dirty="0" smtClean="0">
                    <a:solidFill>
                      <a:schemeClr val="tx1"/>
                    </a:solidFill>
                  </a:rPr>
                  <a:t>We allow searching to affect the probability of switching</a:t>
                </a:r>
                <a:r>
                  <a:rPr lang="en-GB" sz="1600" dirty="0" smtClean="0"/>
                  <a:t>.</a:t>
                </a:r>
                <a:endParaRPr lang="en-GB" sz="1600" dirty="0" smtClean="0">
                  <a:solidFill>
                    <a:schemeClr val="tx1"/>
                  </a:solidFill>
                </a:endParaRPr>
              </a:p>
              <a:p>
                <a:endParaRPr lang="en-GB" sz="1600" i="1" dirty="0">
                  <a:solidFill>
                    <a:schemeClr val="tx1"/>
                  </a:solidFill>
                </a:endParaRPr>
              </a:p>
              <a:p>
                <a:pPr marL="0" indent="0">
                  <a:buNone/>
                </a:pPr>
                <a14:m>
                  <m:oMathPara xmlns:m="http://schemas.openxmlformats.org/officeDocument/2006/math">
                    <m:oMathParaPr>
                      <m:jc m:val="centerGroup"/>
                    </m:oMathParaPr>
                    <m:oMath xmlns:m="http://schemas.openxmlformats.org/officeDocument/2006/math">
                      <m:r>
                        <a:rPr lang="en-GB" sz="1600" i="1" dirty="0">
                          <a:latin typeface="Cambria Math" panose="02040503050406030204" pitchFamily="18" charset="0"/>
                        </a:rPr>
                        <m:t>𝑷</m:t>
                      </m:r>
                      <m:func>
                        <m:funcPr>
                          <m:ctrlPr>
                            <a:rPr lang="en-GB" sz="1600" i="1" dirty="0">
                              <a:latin typeface="Cambria Math" panose="02040503050406030204" pitchFamily="18" charset="0"/>
                            </a:rPr>
                          </m:ctrlPr>
                        </m:funcPr>
                        <m:fName>
                          <m:r>
                            <a:rPr lang="en-GB" sz="1600" i="1" dirty="0">
                              <a:latin typeface="Cambria Math" panose="02040503050406030204" pitchFamily="18" charset="0"/>
                            </a:rPr>
                            <m:t>𝒓</m:t>
                          </m:r>
                        </m:fName>
                        <m:e>
                          <m:d>
                            <m:dPr>
                              <m:ctrlPr>
                                <a:rPr lang="en-GB" sz="1600" i="1" dirty="0">
                                  <a:latin typeface="Cambria Math" panose="02040503050406030204" pitchFamily="18" charset="0"/>
                                </a:rPr>
                              </m:ctrlPr>
                            </m:dPr>
                            <m:e>
                              <m:sSub>
                                <m:sSubPr>
                                  <m:ctrlPr>
                                    <a:rPr lang="en-GB" sz="1600" i="1" dirty="0">
                                      <a:latin typeface="Cambria Math" panose="02040503050406030204" pitchFamily="18" charset="0"/>
                                    </a:rPr>
                                  </m:ctrlPr>
                                </m:sSubPr>
                                <m:e>
                                  <m:r>
                                    <a:rPr lang="en-GB" sz="1600" i="1" dirty="0">
                                      <a:latin typeface="Cambria Math" panose="02040503050406030204" pitchFamily="18" charset="0"/>
                                    </a:rPr>
                                    <m:t>𝑺𝒘𝒊𝒕𝒄𝒉</m:t>
                                  </m:r>
                                </m:e>
                                <m:sub>
                                  <m:r>
                                    <a:rPr lang="en-GB" sz="1600" i="1" dirty="0">
                                      <a:latin typeface="Cambria Math" panose="02040503050406030204" pitchFamily="18" charset="0"/>
                                    </a:rPr>
                                    <m:t>𝒊</m:t>
                                  </m:r>
                                </m:sub>
                              </m:sSub>
                            </m:e>
                            <m:e>
                              <m:sSub>
                                <m:sSubPr>
                                  <m:ctrlPr>
                                    <a:rPr lang="en-GB" sz="1600" i="1" dirty="0">
                                      <a:latin typeface="Cambria Math" panose="02040503050406030204" pitchFamily="18" charset="0"/>
                                    </a:rPr>
                                  </m:ctrlPr>
                                </m:sSubPr>
                                <m:e>
                                  <m:r>
                                    <a:rPr lang="en-GB" sz="1600" i="1" dirty="0">
                                      <a:latin typeface="Cambria Math" panose="02040503050406030204" pitchFamily="18" charset="0"/>
                                    </a:rPr>
                                    <m:t>𝑿</m:t>
                                  </m:r>
                                </m:e>
                                <m:sub>
                                  <m:r>
                                    <a:rPr lang="en-GB" sz="1600" i="1" dirty="0">
                                      <a:latin typeface="Cambria Math" panose="02040503050406030204" pitchFamily="18" charset="0"/>
                                    </a:rPr>
                                    <m:t>𝟏</m:t>
                                  </m:r>
                                  <m:r>
                                    <a:rPr lang="en-GB" sz="1600" i="1" dirty="0">
                                      <a:latin typeface="Cambria Math" panose="02040503050406030204" pitchFamily="18" charset="0"/>
                                    </a:rPr>
                                    <m:t>𝒊</m:t>
                                  </m:r>
                                </m:sub>
                              </m:sSub>
                              <m:r>
                                <a:rPr lang="en-GB" sz="1600" i="1" dirty="0">
                                  <a:latin typeface="Cambria Math" panose="02040503050406030204" pitchFamily="18" charset="0"/>
                                </a:rPr>
                                <m:t>,</m:t>
                              </m:r>
                              <m:sSub>
                                <m:sSubPr>
                                  <m:ctrlPr>
                                    <a:rPr lang="en-GB" sz="1600" i="1" dirty="0">
                                      <a:latin typeface="Cambria Math" panose="02040503050406030204" pitchFamily="18" charset="0"/>
                                    </a:rPr>
                                  </m:ctrlPr>
                                </m:sSubPr>
                                <m:e>
                                  <m:r>
                                    <a:rPr lang="en-GB" sz="1600" i="1" dirty="0">
                                      <a:latin typeface="Cambria Math" panose="02040503050406030204" pitchFamily="18" charset="0"/>
                                    </a:rPr>
                                    <m:t>𝑺𝒆𝒂𝒓𝒄𝒉</m:t>
                                  </m:r>
                                </m:e>
                                <m:sub>
                                  <m:r>
                                    <a:rPr lang="en-GB" sz="1600" i="1" dirty="0">
                                      <a:latin typeface="Cambria Math" panose="02040503050406030204" pitchFamily="18" charset="0"/>
                                    </a:rPr>
                                    <m:t>𝒊</m:t>
                                  </m:r>
                                </m:sub>
                              </m:sSub>
                            </m:e>
                          </m:d>
                        </m:e>
                      </m:func>
                      <m:r>
                        <a:rPr lang="en-GB" sz="1600" i="1" dirty="0">
                          <a:latin typeface="Cambria Math" panose="02040503050406030204" pitchFamily="18" charset="0"/>
                        </a:rPr>
                        <m:t>=</m:t>
                      </m:r>
                      <m:r>
                        <a:rPr lang="en-GB" sz="1600" i="1" dirty="0">
                          <a:latin typeface="Cambria Math" panose="02040503050406030204" pitchFamily="18" charset="0"/>
                        </a:rPr>
                        <m:t>𝒇</m:t>
                      </m:r>
                      <m:d>
                        <m:dPr>
                          <m:ctrlPr>
                            <a:rPr lang="en-GB" sz="1600" i="1" dirty="0">
                              <a:latin typeface="Cambria Math" panose="02040503050406030204" pitchFamily="18" charset="0"/>
                            </a:rPr>
                          </m:ctrlPr>
                        </m:dPr>
                        <m:e>
                          <m:sSub>
                            <m:sSubPr>
                              <m:ctrlPr>
                                <a:rPr lang="en-GB" sz="1600" i="1" dirty="0">
                                  <a:latin typeface="Cambria Math" panose="02040503050406030204" pitchFamily="18" charset="0"/>
                                </a:rPr>
                              </m:ctrlPr>
                            </m:sSubPr>
                            <m:e>
                              <m:sSup>
                                <m:sSupPr>
                                  <m:ctrlPr>
                                    <a:rPr lang="en-GB" sz="1600" i="1" dirty="0">
                                      <a:latin typeface="Cambria Math" panose="02040503050406030204" pitchFamily="18" charset="0"/>
                                      <a:ea typeface="Cambria Math" panose="02040503050406030204" pitchFamily="18" charset="0"/>
                                    </a:rPr>
                                  </m:ctrlPr>
                                </m:sSupPr>
                                <m:e>
                                  <m:r>
                                    <a:rPr lang="en-GB" sz="1600" i="1" dirty="0">
                                      <a:latin typeface="Cambria Math" panose="02040503050406030204" pitchFamily="18" charset="0"/>
                                    </a:rPr>
                                    <m:t>𝜷</m:t>
                                  </m:r>
                                </m:e>
                                <m:sup>
                                  <m:r>
                                    <a:rPr lang="en-GB" sz="1600" i="1" dirty="0">
                                      <a:latin typeface="Cambria Math" panose="02040503050406030204" pitchFamily="18" charset="0"/>
                                      <a:ea typeface="Cambria Math" panose="02040503050406030204" pitchFamily="18" charset="0"/>
                                    </a:rPr>
                                    <m:t>′</m:t>
                                  </m:r>
                                </m:sup>
                              </m:sSup>
                              <m:r>
                                <a:rPr lang="en-GB" sz="1600" i="1" dirty="0">
                                  <a:latin typeface="Cambria Math" panose="02040503050406030204" pitchFamily="18" charset="0"/>
                                  <a:ea typeface="Cambria Math" panose="02040503050406030204" pitchFamily="18" charset="0"/>
                                </a:rPr>
                                <m:t>𝑿</m:t>
                              </m:r>
                            </m:e>
                            <m:sub>
                              <m:r>
                                <a:rPr lang="en-GB" sz="1600" i="1" dirty="0">
                                  <a:latin typeface="Cambria Math" panose="02040503050406030204" pitchFamily="18" charset="0"/>
                                </a:rPr>
                                <m:t>𝟏</m:t>
                              </m:r>
                              <m:r>
                                <a:rPr lang="en-GB" sz="1600" i="1" dirty="0">
                                  <a:latin typeface="Cambria Math" panose="02040503050406030204" pitchFamily="18" charset="0"/>
                                </a:rPr>
                                <m:t>𝒊</m:t>
                              </m:r>
                            </m:sub>
                          </m:sSub>
                          <m:r>
                            <a:rPr lang="en-GB" sz="1600" i="1" dirty="0">
                              <a:latin typeface="Cambria Math" panose="02040503050406030204" pitchFamily="18" charset="0"/>
                            </a:rPr>
                            <m:t>,</m:t>
                          </m:r>
                          <m:sSub>
                            <m:sSubPr>
                              <m:ctrlPr>
                                <a:rPr lang="en-GB" sz="1600" i="1" dirty="0">
                                  <a:latin typeface="Cambria Math" panose="02040503050406030204" pitchFamily="18" charset="0"/>
                                </a:rPr>
                              </m:ctrlPr>
                            </m:sSubPr>
                            <m:e>
                              <m:r>
                                <a:rPr lang="en-GB" sz="1600" i="1" dirty="0">
                                  <a:latin typeface="Cambria Math" panose="02040503050406030204" pitchFamily="18" charset="0"/>
                                </a:rPr>
                                <m:t>𝑺𝒆𝒂𝒓𝒄𝒉</m:t>
                              </m:r>
                            </m:e>
                            <m:sub>
                              <m:r>
                                <a:rPr lang="en-GB" sz="1600" i="1" dirty="0">
                                  <a:latin typeface="Cambria Math" panose="02040503050406030204" pitchFamily="18" charset="0"/>
                                </a:rPr>
                                <m:t>𝒊</m:t>
                              </m:r>
                            </m:sub>
                          </m:sSub>
                        </m:e>
                      </m:d>
                    </m:oMath>
                  </m:oMathPara>
                </a14:m>
                <a:endParaRPr lang="en-GB" sz="1600" i="1" dirty="0"/>
              </a:p>
              <a:p>
                <a:pPr marL="0" indent="0">
                  <a:buNone/>
                </a:pPr>
                <a:endParaRPr lang="en-GB" sz="1600" i="1" dirty="0" smtClean="0">
                  <a:solidFill>
                    <a:schemeClr val="tx1"/>
                  </a:solidFill>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GB" sz="1400" i="1" dirty="0" smtClean="0">
                          <a:solidFill>
                            <a:schemeClr val="tx1"/>
                          </a:solidFill>
                          <a:latin typeface="Cambria Math" panose="02040503050406030204" pitchFamily="18" charset="0"/>
                        </a:rPr>
                        <m:t>𝑷𝒓</m:t>
                      </m:r>
                      <m:r>
                        <a:rPr lang="en-GB" sz="1400" i="1" dirty="0" smtClean="0">
                          <a:solidFill>
                            <a:schemeClr val="tx1"/>
                          </a:solidFill>
                          <a:latin typeface="Cambria Math" panose="02040503050406030204" pitchFamily="18" charset="0"/>
                        </a:rPr>
                        <m:t>⁡(</m:t>
                      </m:r>
                      <m:sSub>
                        <m:sSubPr>
                          <m:ctrlPr>
                            <a:rPr lang="en-GB" sz="1400" i="1" dirty="0">
                              <a:solidFill>
                                <a:schemeClr val="tx1"/>
                              </a:solidFill>
                              <a:latin typeface="Cambria Math" panose="02040503050406030204" pitchFamily="18" charset="0"/>
                            </a:rPr>
                          </m:ctrlPr>
                        </m:sSubPr>
                        <m:e>
                          <m:r>
                            <a:rPr lang="en-GB" sz="1400" i="1" dirty="0">
                              <a:solidFill>
                                <a:schemeClr val="tx1"/>
                              </a:solidFill>
                              <a:latin typeface="Cambria Math" panose="02040503050406030204" pitchFamily="18" charset="0"/>
                            </a:rPr>
                            <m:t>𝑺𝒆𝒂𝒓𝒄𝒉</m:t>
                          </m:r>
                        </m:e>
                        <m:sub>
                          <m:r>
                            <a:rPr lang="en-GB" sz="1400" i="1" dirty="0">
                              <a:solidFill>
                                <a:schemeClr val="tx1"/>
                              </a:solidFill>
                              <a:latin typeface="Cambria Math" panose="02040503050406030204" pitchFamily="18" charset="0"/>
                            </a:rPr>
                            <m:t>𝒊</m:t>
                          </m:r>
                        </m:sub>
                      </m:sSub>
                      <m:r>
                        <a:rPr lang="en-GB" sz="1400" i="1" dirty="0">
                          <a:solidFill>
                            <a:schemeClr val="tx1"/>
                          </a:solidFill>
                          <a:latin typeface="Cambria Math" panose="02040503050406030204" pitchFamily="18" charset="0"/>
                        </a:rPr>
                        <m:t>|</m:t>
                      </m:r>
                      <m:sSub>
                        <m:sSubPr>
                          <m:ctrlPr>
                            <a:rPr lang="en-GB" sz="1400" i="1" dirty="0">
                              <a:latin typeface="Cambria Math" panose="02040503050406030204" pitchFamily="18" charset="0"/>
                            </a:rPr>
                          </m:ctrlPr>
                        </m:sSubPr>
                        <m:e>
                          <m:r>
                            <a:rPr lang="en-GB" sz="1400" i="1" dirty="0">
                              <a:latin typeface="Cambria Math" panose="02040503050406030204" pitchFamily="18" charset="0"/>
                            </a:rPr>
                            <m:t>𝑿</m:t>
                          </m:r>
                        </m:e>
                        <m:sub>
                          <m:r>
                            <a:rPr lang="en-GB" sz="1400" b="1" i="1" dirty="0" smtClean="0">
                              <a:latin typeface="Cambria Math" panose="02040503050406030204" pitchFamily="18" charset="0"/>
                            </a:rPr>
                            <m:t>𝟐</m:t>
                          </m:r>
                          <m:r>
                            <a:rPr lang="en-GB" sz="1400" i="1" dirty="0">
                              <a:latin typeface="Cambria Math" panose="02040503050406030204" pitchFamily="18" charset="0"/>
                            </a:rPr>
                            <m:t>𝒊</m:t>
                          </m:r>
                        </m:sub>
                      </m:sSub>
                      <m:r>
                        <a:rPr lang="en-GB" sz="1400" i="1" dirty="0">
                          <a:solidFill>
                            <a:schemeClr val="tx1"/>
                          </a:solidFill>
                          <a:latin typeface="Cambria Math" panose="02040503050406030204" pitchFamily="18" charset="0"/>
                        </a:rPr>
                        <m:t>)=</m:t>
                      </m:r>
                      <m:r>
                        <a:rPr lang="en-GB" sz="1400" i="1" dirty="0">
                          <a:solidFill>
                            <a:schemeClr val="tx1"/>
                          </a:solidFill>
                          <a:latin typeface="Cambria Math" panose="02040503050406030204" pitchFamily="18" charset="0"/>
                        </a:rPr>
                        <m:t>𝒇</m:t>
                      </m:r>
                      <m:r>
                        <a:rPr lang="en-GB" sz="1400" i="1" dirty="0">
                          <a:solidFill>
                            <a:schemeClr val="tx1"/>
                          </a:solidFill>
                          <a:latin typeface="Cambria Math" panose="02040503050406030204" pitchFamily="18" charset="0"/>
                        </a:rPr>
                        <m:t>(</m:t>
                      </m:r>
                      <m:sSup>
                        <m:sSupPr>
                          <m:ctrlPr>
                            <a:rPr lang="en-GB" sz="1400" i="1" dirty="0">
                              <a:solidFill>
                                <a:schemeClr val="tx1"/>
                              </a:solidFill>
                              <a:latin typeface="Cambria Math" panose="02040503050406030204" pitchFamily="18" charset="0"/>
                              <a:ea typeface="Cambria Math" panose="02040503050406030204" pitchFamily="18" charset="0"/>
                            </a:rPr>
                          </m:ctrlPr>
                        </m:sSupPr>
                        <m:e>
                          <m:r>
                            <a:rPr lang="el-GR" sz="1600" b="1" i="1" dirty="0">
                              <a:latin typeface="Cambria Math" panose="02040503050406030204" pitchFamily="18" charset="0"/>
                              <a:ea typeface="Cambria Math" panose="02040503050406030204" pitchFamily="18" charset="0"/>
                            </a:rPr>
                            <m:t>𝜶</m:t>
                          </m:r>
                        </m:e>
                        <m:sup>
                          <m:r>
                            <a:rPr lang="en-GB" sz="1400" i="1" dirty="0">
                              <a:solidFill>
                                <a:schemeClr val="tx1"/>
                              </a:solidFill>
                              <a:latin typeface="Cambria Math" panose="02040503050406030204" pitchFamily="18" charset="0"/>
                              <a:ea typeface="Cambria Math" panose="02040503050406030204" pitchFamily="18" charset="0"/>
                            </a:rPr>
                            <m:t>′</m:t>
                          </m:r>
                        </m:sup>
                      </m:sSup>
                      <m:sSub>
                        <m:sSubPr>
                          <m:ctrlPr>
                            <a:rPr lang="en-GB" sz="1400" i="1" dirty="0">
                              <a:solidFill>
                                <a:schemeClr val="tx1"/>
                              </a:solidFill>
                              <a:latin typeface="Cambria Math" panose="02040503050406030204" pitchFamily="18" charset="0"/>
                            </a:rPr>
                          </m:ctrlPr>
                        </m:sSubPr>
                        <m:e>
                          <m:r>
                            <a:rPr lang="en-GB" sz="1400" i="1" dirty="0">
                              <a:solidFill>
                                <a:schemeClr val="tx1"/>
                              </a:solidFill>
                              <a:latin typeface="Cambria Math" panose="02040503050406030204" pitchFamily="18" charset="0"/>
                            </a:rPr>
                            <m:t>𝑿</m:t>
                          </m:r>
                        </m:e>
                        <m:sub>
                          <m:r>
                            <a:rPr lang="en-GB" sz="1400" b="1" i="1" dirty="0" smtClean="0">
                              <a:solidFill>
                                <a:schemeClr val="tx1"/>
                              </a:solidFill>
                              <a:latin typeface="Cambria Math" panose="02040503050406030204" pitchFamily="18" charset="0"/>
                            </a:rPr>
                            <m:t>𝟐</m:t>
                          </m:r>
                          <m:r>
                            <a:rPr lang="en-GB" sz="1400" i="1" dirty="0">
                              <a:solidFill>
                                <a:schemeClr val="tx1"/>
                              </a:solidFill>
                              <a:latin typeface="Cambria Math" panose="02040503050406030204" pitchFamily="18" charset="0"/>
                            </a:rPr>
                            <m:t>𝒊</m:t>
                          </m:r>
                        </m:sub>
                      </m:sSub>
                      <m:r>
                        <a:rPr lang="en-GB" sz="1400" i="1" dirty="0">
                          <a:solidFill>
                            <a:schemeClr val="tx1"/>
                          </a:solidFill>
                          <a:latin typeface="Cambria Math" panose="02040503050406030204" pitchFamily="18" charset="0"/>
                        </a:rPr>
                        <m:t>) 		</m:t>
                      </m:r>
                    </m:oMath>
                  </m:oMathPara>
                </a14:m>
                <a:endParaRPr lang="en-GB" sz="1600" i="1" dirty="0" smtClean="0">
                  <a:solidFill>
                    <a:schemeClr val="tx1"/>
                  </a:solidFill>
                </a:endParaRPr>
              </a:p>
              <a:p>
                <a:pPr marL="0" lvl="0" indent="0">
                  <a:buClr>
                    <a:srgbClr val="A0DAE8"/>
                  </a:buClr>
                  <a:buNone/>
                </a:pPr>
                <a:endParaRPr lang="en-GB" sz="1600" dirty="0">
                  <a:solidFill>
                    <a:schemeClr val="tx1"/>
                  </a:solidFill>
                </a:endParaRPr>
              </a:p>
              <a:p>
                <a:pPr marL="0" indent="0">
                  <a:buClr>
                    <a:srgbClr val="A0DAE8"/>
                  </a:buClr>
                  <a:buNone/>
                </a:pPr>
                <a14:m>
                  <m:oMathPara xmlns:m="http://schemas.openxmlformats.org/officeDocument/2006/math">
                    <m:oMathParaPr>
                      <m:jc m:val="centerGroup"/>
                    </m:oMathParaPr>
                    <m:oMath xmlns:m="http://schemas.openxmlformats.org/officeDocument/2006/math">
                      <m:d>
                        <m:dPr>
                          <m:ctrlPr>
                            <a:rPr lang="en-GB" sz="1600" i="1" dirty="0">
                              <a:latin typeface="Cambria Math" panose="02040503050406030204" pitchFamily="18" charset="0"/>
                            </a:rPr>
                          </m:ctrlPr>
                        </m:dPr>
                        <m:e>
                          <m:sSub>
                            <m:sSubPr>
                              <m:ctrlPr>
                                <a:rPr lang="en-GB" sz="1600" i="1" dirty="0">
                                  <a:latin typeface="Cambria Math" panose="02040503050406030204" pitchFamily="18" charset="0"/>
                                </a:rPr>
                              </m:ctrlPr>
                            </m:sSubPr>
                            <m:e>
                              <m:r>
                                <a:rPr lang="en-GB" sz="1600" i="1" dirty="0">
                                  <a:latin typeface="Cambria Math" panose="02040503050406030204" pitchFamily="18" charset="0"/>
                                </a:rPr>
                                <m:t>𝜺</m:t>
                              </m:r>
                            </m:e>
                            <m:sub>
                              <m:r>
                                <a:rPr lang="en-GB" sz="1600" i="1" dirty="0">
                                  <a:latin typeface="Cambria Math" panose="02040503050406030204" pitchFamily="18" charset="0"/>
                                </a:rPr>
                                <m:t>𝟏</m:t>
                              </m:r>
                              <m:r>
                                <a:rPr lang="en-GB" sz="1600" i="1" dirty="0">
                                  <a:latin typeface="Cambria Math" panose="02040503050406030204" pitchFamily="18" charset="0"/>
                                </a:rPr>
                                <m:t>𝒊</m:t>
                              </m:r>
                            </m:sub>
                          </m:sSub>
                          <m:r>
                            <a:rPr lang="en-GB" sz="1600" i="1" dirty="0">
                              <a:latin typeface="Cambria Math" panose="02040503050406030204" pitchFamily="18" charset="0"/>
                            </a:rPr>
                            <m:t>,</m:t>
                          </m:r>
                          <m:sSub>
                            <m:sSubPr>
                              <m:ctrlPr>
                                <a:rPr lang="en-GB" sz="1600" i="1" dirty="0">
                                  <a:latin typeface="Cambria Math" panose="02040503050406030204" pitchFamily="18" charset="0"/>
                                </a:rPr>
                              </m:ctrlPr>
                            </m:sSubPr>
                            <m:e>
                              <m:r>
                                <a:rPr lang="en-GB" sz="1600" i="1" dirty="0">
                                  <a:latin typeface="Cambria Math" panose="02040503050406030204" pitchFamily="18" charset="0"/>
                                </a:rPr>
                                <m:t>𝜺</m:t>
                              </m:r>
                            </m:e>
                            <m:sub>
                              <m:r>
                                <a:rPr lang="en-GB" sz="1600" i="1" dirty="0">
                                  <a:latin typeface="Cambria Math" panose="02040503050406030204" pitchFamily="18" charset="0"/>
                                </a:rPr>
                                <m:t>𝟐</m:t>
                              </m:r>
                              <m:r>
                                <a:rPr lang="en-GB" sz="1600" i="1" dirty="0">
                                  <a:latin typeface="Cambria Math" panose="02040503050406030204" pitchFamily="18" charset="0"/>
                                </a:rPr>
                                <m:t>𝒊</m:t>
                              </m:r>
                            </m:sub>
                          </m:sSub>
                        </m:e>
                        <m:e>
                          <m:sSub>
                            <m:sSubPr>
                              <m:ctrlPr>
                                <a:rPr lang="en-GB" sz="1600" i="1" dirty="0">
                                  <a:latin typeface="Cambria Math" panose="02040503050406030204" pitchFamily="18" charset="0"/>
                                </a:rPr>
                              </m:ctrlPr>
                            </m:sSubPr>
                            <m:e>
                              <m:r>
                                <a:rPr lang="en-GB" sz="1600" i="1" dirty="0">
                                  <a:latin typeface="Cambria Math" panose="02040503050406030204" pitchFamily="18" charset="0"/>
                                </a:rPr>
                                <m:t>𝑿</m:t>
                              </m:r>
                            </m:e>
                            <m:sub>
                              <m:r>
                                <a:rPr lang="en-GB" sz="1600" i="1" dirty="0">
                                  <a:latin typeface="Cambria Math" panose="02040503050406030204" pitchFamily="18" charset="0"/>
                                </a:rPr>
                                <m:t>𝟏</m:t>
                              </m:r>
                              <m:r>
                                <a:rPr lang="en-GB" sz="1600" i="1" dirty="0">
                                  <a:latin typeface="Cambria Math" panose="02040503050406030204" pitchFamily="18" charset="0"/>
                                </a:rPr>
                                <m:t>𝒊</m:t>
                              </m:r>
                            </m:sub>
                          </m:sSub>
                          <m:r>
                            <a:rPr lang="en-GB" sz="1600" i="1" dirty="0">
                              <a:latin typeface="Cambria Math" panose="02040503050406030204" pitchFamily="18" charset="0"/>
                            </a:rPr>
                            <m:t>,</m:t>
                          </m:r>
                          <m:sSub>
                            <m:sSubPr>
                              <m:ctrlPr>
                                <a:rPr lang="en-GB" sz="1600" i="1" dirty="0">
                                  <a:latin typeface="Cambria Math" panose="02040503050406030204" pitchFamily="18" charset="0"/>
                                </a:rPr>
                              </m:ctrlPr>
                            </m:sSubPr>
                            <m:e>
                              <m:r>
                                <a:rPr lang="en-GB" sz="1600" i="1" dirty="0">
                                  <a:latin typeface="Cambria Math" panose="02040503050406030204" pitchFamily="18" charset="0"/>
                                </a:rPr>
                                <m:t>𝑿</m:t>
                              </m:r>
                            </m:e>
                            <m:sub>
                              <m:r>
                                <a:rPr lang="en-GB" sz="1600" b="1" i="1" dirty="0" smtClean="0">
                                  <a:latin typeface="Cambria Math" panose="02040503050406030204" pitchFamily="18" charset="0"/>
                                </a:rPr>
                                <m:t>𝟐</m:t>
                              </m:r>
                              <m:r>
                                <a:rPr lang="en-GB" sz="1600" i="1" dirty="0">
                                  <a:latin typeface="Cambria Math" panose="02040503050406030204" pitchFamily="18" charset="0"/>
                                </a:rPr>
                                <m:t>𝒊</m:t>
                              </m:r>
                            </m:sub>
                          </m:sSub>
                        </m:e>
                      </m:d>
                      <m:r>
                        <a:rPr lang="en-GB" sz="1600" i="1" dirty="0">
                          <a:latin typeface="Cambria Math" panose="02040503050406030204" pitchFamily="18" charset="0"/>
                        </a:rPr>
                        <m:t>~</m:t>
                      </m:r>
                      <m:r>
                        <a:rPr lang="en-GB" sz="1600" i="1" dirty="0">
                          <a:latin typeface="Cambria Math" panose="02040503050406030204" pitchFamily="18" charset="0"/>
                        </a:rPr>
                        <m:t>𝑵</m:t>
                      </m:r>
                      <m:d>
                        <m:dPr>
                          <m:ctrlPr>
                            <a:rPr lang="en-GB" sz="1600" i="1" dirty="0">
                              <a:latin typeface="Cambria Math" panose="02040503050406030204" pitchFamily="18" charset="0"/>
                            </a:rPr>
                          </m:ctrlPr>
                        </m:dPr>
                        <m:e>
                          <m:m>
                            <m:mPr>
                              <m:mcs>
                                <m:mc>
                                  <m:mcPr>
                                    <m:count m:val="1"/>
                                    <m:mcJc m:val="center"/>
                                  </m:mcPr>
                                </m:mc>
                              </m:mcs>
                              <m:ctrlPr>
                                <a:rPr lang="en-GB" sz="1600" i="1" dirty="0">
                                  <a:latin typeface="Cambria Math" panose="02040503050406030204" pitchFamily="18" charset="0"/>
                                </a:rPr>
                              </m:ctrlPr>
                            </m:mPr>
                            <m:mr>
                              <m:e>
                                <m:r>
                                  <a:rPr lang="en-GB" sz="1600" i="1" dirty="0">
                                    <a:latin typeface="Cambria Math" panose="02040503050406030204" pitchFamily="18" charset="0"/>
                                  </a:rPr>
                                  <m:t>𝑬</m:t>
                                </m:r>
                                <m:d>
                                  <m:dPr>
                                    <m:ctrlPr>
                                      <a:rPr lang="en-GB" sz="1600" i="1" dirty="0">
                                        <a:latin typeface="Cambria Math" panose="02040503050406030204" pitchFamily="18" charset="0"/>
                                      </a:rPr>
                                    </m:ctrlPr>
                                  </m:dPr>
                                  <m:e>
                                    <m:sSub>
                                      <m:sSubPr>
                                        <m:ctrlPr>
                                          <a:rPr lang="en-GB" sz="1600" i="1" dirty="0">
                                            <a:latin typeface="Cambria Math" panose="02040503050406030204" pitchFamily="18" charset="0"/>
                                          </a:rPr>
                                        </m:ctrlPr>
                                      </m:sSubPr>
                                      <m:e>
                                        <m:r>
                                          <a:rPr lang="en-GB" sz="1600" i="1" dirty="0">
                                            <a:latin typeface="Cambria Math" panose="02040503050406030204" pitchFamily="18" charset="0"/>
                                          </a:rPr>
                                          <m:t>𝜺</m:t>
                                        </m:r>
                                      </m:e>
                                      <m:sub>
                                        <m:r>
                                          <a:rPr lang="en-GB" sz="1600" i="1" dirty="0">
                                            <a:latin typeface="Cambria Math" panose="02040503050406030204" pitchFamily="18" charset="0"/>
                                          </a:rPr>
                                          <m:t>𝟏</m:t>
                                        </m:r>
                                        <m:r>
                                          <a:rPr lang="en-GB" sz="1600" i="1" dirty="0">
                                            <a:latin typeface="Cambria Math" panose="02040503050406030204" pitchFamily="18" charset="0"/>
                                          </a:rPr>
                                          <m:t>𝒊</m:t>
                                        </m:r>
                                      </m:sub>
                                    </m:sSub>
                                  </m:e>
                                </m:d>
                              </m:e>
                            </m:mr>
                            <m:mr>
                              <m:e>
                                <m:r>
                                  <a:rPr lang="en-GB" sz="1600" i="1" dirty="0">
                                    <a:latin typeface="Cambria Math" panose="02040503050406030204" pitchFamily="18" charset="0"/>
                                  </a:rPr>
                                  <m:t>𝑬</m:t>
                                </m:r>
                                <m:d>
                                  <m:dPr>
                                    <m:ctrlPr>
                                      <a:rPr lang="en-GB" sz="1600" i="1" dirty="0">
                                        <a:latin typeface="Cambria Math" panose="02040503050406030204" pitchFamily="18" charset="0"/>
                                      </a:rPr>
                                    </m:ctrlPr>
                                  </m:dPr>
                                  <m:e>
                                    <m:sSub>
                                      <m:sSubPr>
                                        <m:ctrlPr>
                                          <a:rPr lang="en-GB" sz="1600" i="1" dirty="0">
                                            <a:latin typeface="Cambria Math" panose="02040503050406030204" pitchFamily="18" charset="0"/>
                                          </a:rPr>
                                        </m:ctrlPr>
                                      </m:sSubPr>
                                      <m:e>
                                        <m:r>
                                          <a:rPr lang="en-GB" sz="1600" i="1" dirty="0">
                                            <a:latin typeface="Cambria Math" panose="02040503050406030204" pitchFamily="18" charset="0"/>
                                          </a:rPr>
                                          <m:t>𝜺</m:t>
                                        </m:r>
                                      </m:e>
                                      <m:sub>
                                        <m:r>
                                          <a:rPr lang="en-GB" sz="1600" i="1" dirty="0">
                                            <a:latin typeface="Cambria Math" panose="02040503050406030204" pitchFamily="18" charset="0"/>
                                          </a:rPr>
                                          <m:t>𝟐</m:t>
                                        </m:r>
                                        <m:r>
                                          <a:rPr lang="en-GB" sz="1600" i="1" dirty="0">
                                            <a:latin typeface="Cambria Math" panose="02040503050406030204" pitchFamily="18" charset="0"/>
                                          </a:rPr>
                                          <m:t>𝒊</m:t>
                                        </m:r>
                                      </m:sub>
                                    </m:sSub>
                                  </m:e>
                                </m:d>
                              </m:e>
                            </m:mr>
                          </m:m>
                          <m:r>
                            <a:rPr lang="en-GB" sz="1600" i="1" dirty="0">
                              <a:latin typeface="Cambria Math" panose="02040503050406030204" pitchFamily="18" charset="0"/>
                            </a:rPr>
                            <m:t>,</m:t>
                          </m:r>
                          <m:d>
                            <m:dPr>
                              <m:ctrlPr>
                                <a:rPr lang="en-GB" sz="1600" i="1" dirty="0">
                                  <a:latin typeface="Cambria Math" panose="02040503050406030204" pitchFamily="18" charset="0"/>
                                </a:rPr>
                              </m:ctrlPr>
                            </m:dPr>
                            <m:e>
                              <m:m>
                                <m:mPr>
                                  <m:mcs>
                                    <m:mc>
                                      <m:mcPr>
                                        <m:count m:val="2"/>
                                        <m:mcJc m:val="center"/>
                                      </m:mcPr>
                                    </m:mc>
                                  </m:mcs>
                                  <m:ctrlPr>
                                    <a:rPr lang="en-GB" sz="1600" i="1" dirty="0">
                                      <a:latin typeface="Cambria Math" panose="02040503050406030204" pitchFamily="18" charset="0"/>
                                    </a:rPr>
                                  </m:ctrlPr>
                                </m:mPr>
                                <m:mr>
                                  <m:e>
                                    <m:r>
                                      <m:rPr>
                                        <m:brk m:alnAt="7"/>
                                      </m:rPr>
                                      <a:rPr lang="en-GB" sz="1600" i="1" dirty="0">
                                        <a:latin typeface="Cambria Math" panose="02040503050406030204" pitchFamily="18" charset="0"/>
                                      </a:rPr>
                                      <m:t>𝟏</m:t>
                                    </m:r>
                                  </m:e>
                                  <m:e>
                                    <m:r>
                                      <a:rPr lang="en-GB" sz="1600" i="1" dirty="0">
                                        <a:latin typeface="Cambria Math" panose="02040503050406030204" pitchFamily="18" charset="0"/>
                                      </a:rPr>
                                      <m:t>𝝆</m:t>
                                    </m:r>
                                  </m:e>
                                </m:mr>
                                <m:mr>
                                  <m:e>
                                    <m:r>
                                      <a:rPr lang="en-GB" sz="1600" i="1" dirty="0">
                                        <a:latin typeface="Cambria Math" panose="02040503050406030204" pitchFamily="18" charset="0"/>
                                      </a:rPr>
                                      <m:t>𝝆</m:t>
                                    </m:r>
                                  </m:e>
                                  <m:e>
                                    <m:r>
                                      <a:rPr lang="en-GB" sz="1600" i="1" dirty="0">
                                        <a:latin typeface="Cambria Math" panose="02040503050406030204" pitchFamily="18" charset="0"/>
                                      </a:rPr>
                                      <m:t>𝟏</m:t>
                                    </m:r>
                                  </m:e>
                                </m:mr>
                              </m:m>
                            </m:e>
                          </m:d>
                          <m:r>
                            <a:rPr lang="en-GB" sz="1600" i="1" dirty="0">
                              <a:latin typeface="Cambria Math" panose="02040503050406030204" pitchFamily="18" charset="0"/>
                            </a:rPr>
                            <m:t> </m:t>
                          </m:r>
                        </m:e>
                      </m:d>
                      <m:r>
                        <a:rPr lang="en-GB" sz="1600" i="1" dirty="0">
                          <a:latin typeface="Cambria Math" panose="02040503050406030204" pitchFamily="18" charset="0"/>
                        </a:rPr>
                        <m:t> 	</m:t>
                      </m:r>
                    </m:oMath>
                  </m:oMathPara>
                </a14:m>
                <a:endParaRPr lang="en-GB" sz="1600" dirty="0"/>
              </a:p>
              <a:p>
                <a:pPr lvl="0">
                  <a:buClr>
                    <a:srgbClr val="A0DAE8"/>
                  </a:buClr>
                </a:pPr>
                <a:endParaRPr lang="en-GB" sz="1600" dirty="0" smtClean="0">
                  <a:solidFill>
                    <a:schemeClr val="tx1"/>
                  </a:solidFill>
                </a:endParaRPr>
              </a:p>
              <a:p>
                <a:pPr lvl="0">
                  <a:buClr>
                    <a:srgbClr val="A0DAE8"/>
                  </a:buClr>
                </a:pPr>
                <a:r>
                  <a:rPr lang="en-GB" sz="1600" dirty="0" smtClean="0">
                    <a:solidFill>
                      <a:schemeClr val="tx1"/>
                    </a:solidFill>
                  </a:rPr>
                  <a:t>To account for the inter-dependency, we </a:t>
                </a:r>
                <a:r>
                  <a:rPr lang="en-GB" sz="1600" dirty="0">
                    <a:solidFill>
                      <a:schemeClr val="tx1"/>
                    </a:solidFill>
                  </a:rPr>
                  <a:t>estimated a recursive bivariate probit </a:t>
                </a:r>
                <a:r>
                  <a:rPr lang="en-GB" sz="1600" dirty="0" smtClean="0">
                    <a:solidFill>
                      <a:schemeClr val="tx1"/>
                    </a:solidFill>
                  </a:rPr>
                  <a:t>model (eg Greene 1998).</a:t>
                </a:r>
              </a:p>
              <a:p>
                <a:endParaRPr lang="en-GB" sz="1600" dirty="0" smtClean="0"/>
              </a:p>
              <a:p>
                <a:pPr lvl="0">
                  <a:buClr>
                    <a:srgbClr val="A0DAE8"/>
                  </a:buClr>
                </a:pPr>
                <a:endParaRPr lang="en-GB" sz="1600" dirty="0">
                  <a:solidFill>
                    <a:schemeClr val="tx1"/>
                  </a:solidFill>
                </a:endParaRPr>
              </a:p>
              <a:p>
                <a:pPr marL="0" indent="0" algn="ctr">
                  <a:buNone/>
                </a:pPr>
                <a:endParaRPr lang="en-GB" sz="1600" dirty="0">
                  <a:solidFill>
                    <a:schemeClr val="tx1"/>
                  </a:solidFill>
                </a:endParaRPr>
              </a:p>
              <a:p>
                <a:pPr lvl="0">
                  <a:buClr>
                    <a:srgbClr val="A0DAE8"/>
                  </a:buClr>
                </a:pPr>
                <a:endParaRPr lang="en-GB" sz="1600" dirty="0">
                  <a:solidFill>
                    <a:schemeClr val="tx1"/>
                  </a:solidFill>
                </a:endParaRPr>
              </a:p>
              <a:p>
                <a:pPr lvl="0">
                  <a:buClr>
                    <a:srgbClr val="A0DAE8"/>
                  </a:buClr>
                </a:pPr>
                <a:endParaRPr lang="en-GB" sz="1600" dirty="0">
                  <a:solidFill>
                    <a:schemeClr val="tx1"/>
                  </a:solidFill>
                </a:endParaRPr>
              </a:p>
              <a:p>
                <a:pPr marL="0" indent="0" algn="ctr">
                  <a:buNone/>
                </a:pPr>
                <a:endParaRPr lang="en-GB" sz="1600" dirty="0">
                  <a:solidFill>
                    <a:schemeClr val="tx1"/>
                  </a:solidFill>
                </a:endParaRPr>
              </a:p>
              <a:p>
                <a:pPr marL="0" indent="0" algn="ctr">
                  <a:buNone/>
                </a:pPr>
                <a:r>
                  <a:rPr lang="en-GB" sz="1600" i="1" dirty="0">
                    <a:solidFill>
                      <a:schemeClr val="tx1"/>
                    </a:solidFill>
                  </a:rPr>
                  <a:t>		</a:t>
                </a:r>
              </a:p>
              <a:p>
                <a:endParaRPr lang="en-GB" sz="1600" dirty="0">
                  <a:solidFill>
                    <a:schemeClr val="tx1"/>
                  </a:solidFill>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59572" y="1937905"/>
                <a:ext cx="8424863" cy="4227399"/>
              </a:xfrm>
              <a:blipFill rotWithShape="0">
                <a:blip r:embed="rId2"/>
                <a:stretch>
                  <a:fillRect l="-507" t="-866"/>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9D8A533-569E-4A16-BA21-350C88889103}" type="slidenum">
              <a:rPr lang="en-US" smtClean="0">
                <a:solidFill>
                  <a:srgbClr val="0068AE"/>
                </a:solidFill>
              </a:rPr>
              <a:pPr/>
              <a:t>8</a:t>
            </a:fld>
            <a:endParaRPr lang="en-US" dirty="0">
              <a:solidFill>
                <a:srgbClr val="0068AE"/>
              </a:solidFill>
            </a:endParaRPr>
          </a:p>
        </p:txBody>
      </p:sp>
    </p:spTree>
    <p:extLst>
      <p:ext uri="{BB962C8B-B14F-4D97-AF65-F5344CB8AC3E}">
        <p14:creationId xmlns:p14="http://schemas.microsoft.com/office/powerpoint/2010/main" val="1469510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59572" y="1196752"/>
            <a:ext cx="8424863" cy="4729982"/>
          </a:xfrm>
        </p:spPr>
        <p:txBody>
          <a:bodyPr/>
          <a:lstStyle/>
          <a:p>
            <a:r>
              <a:rPr lang="en-GB" sz="1600" dirty="0" smtClean="0"/>
              <a:t>Variables affecting searching affect switching through two channels:</a:t>
            </a:r>
            <a:endParaRPr lang="en-GB" sz="1600" dirty="0"/>
          </a:p>
          <a:p>
            <a:pPr marL="403637" lvl="1" indent="0" algn="ctr">
              <a:buNone/>
            </a:pPr>
            <a:endParaRPr lang="en-GB" sz="1600" b="1" dirty="0" smtClean="0">
              <a:solidFill>
                <a:srgbClr val="FF0000"/>
              </a:solidFill>
            </a:endParaRPr>
          </a:p>
          <a:p>
            <a:pPr marL="403637" lvl="1" indent="0" algn="ctr">
              <a:buNone/>
            </a:pPr>
            <a:r>
              <a:rPr lang="en-GB" sz="1600" b="1" dirty="0" smtClean="0">
                <a:solidFill>
                  <a:srgbClr val="FF0000"/>
                </a:solidFill>
              </a:rPr>
              <a:t>(a) Direct</a:t>
            </a:r>
          </a:p>
          <a:p>
            <a:pPr marL="403637" lvl="1" indent="0" algn="ctr">
              <a:buNone/>
            </a:pPr>
            <a:r>
              <a:rPr lang="en-GB" sz="1600" b="1" dirty="0" smtClean="0">
                <a:solidFill>
                  <a:srgbClr val="FF0000"/>
                </a:solidFill>
              </a:rPr>
              <a:t>(b) Indirect (via search)</a:t>
            </a:r>
          </a:p>
          <a:p>
            <a:pPr marL="403637" lvl="1" indent="0" algn="ctr">
              <a:buNone/>
            </a:pPr>
            <a:endParaRPr lang="en-GB" sz="1600" b="1" dirty="0" smtClean="0">
              <a:solidFill>
                <a:srgbClr val="FF0000"/>
              </a:solidFill>
            </a:endParaRPr>
          </a:p>
          <a:p>
            <a:r>
              <a:rPr lang="en-GB" sz="1600" dirty="0" smtClean="0"/>
              <a:t>The </a:t>
            </a:r>
            <a:r>
              <a:rPr lang="en-GB" sz="1600" dirty="0"/>
              <a:t>recursive structure allows us to estimate </a:t>
            </a:r>
            <a:r>
              <a:rPr lang="en-GB" sz="1600" dirty="0" smtClean="0"/>
              <a:t>both.</a:t>
            </a:r>
            <a:endParaRPr lang="en-GB" sz="1600" dirty="0">
              <a:solidFill>
                <a:srgbClr val="FF0000"/>
              </a:solidFill>
            </a:endParaRPr>
          </a:p>
        </p:txBody>
      </p:sp>
      <p:sp>
        <p:nvSpPr>
          <p:cNvPr id="4" name="Slide Number Placeholder 3"/>
          <p:cNvSpPr>
            <a:spLocks noGrp="1"/>
          </p:cNvSpPr>
          <p:nvPr>
            <p:ph type="sldNum" sz="quarter" idx="12"/>
          </p:nvPr>
        </p:nvSpPr>
        <p:spPr/>
        <p:txBody>
          <a:bodyPr/>
          <a:lstStyle/>
          <a:p>
            <a:fld id="{A2AEC43B-10E0-415E-A332-B63CB4F7D755}" type="slidenum">
              <a:rPr lang="en-US" smtClean="0">
                <a:solidFill>
                  <a:srgbClr val="0068AE"/>
                </a:solidFill>
              </a:rPr>
              <a:pPr/>
              <a:t>9</a:t>
            </a:fld>
            <a:endParaRPr lang="en-US" dirty="0">
              <a:solidFill>
                <a:srgbClr val="0068AE"/>
              </a:solidFill>
            </a:endParaRPr>
          </a:p>
        </p:txBody>
      </p:sp>
      <p:sp>
        <p:nvSpPr>
          <p:cNvPr id="3" name="Rectangle 2"/>
          <p:cNvSpPr/>
          <p:nvPr/>
        </p:nvSpPr>
        <p:spPr>
          <a:xfrm>
            <a:off x="3504713" y="1905460"/>
            <a:ext cx="2520281" cy="720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5"/>
          <p:cNvSpPr txBox="1">
            <a:spLocks/>
          </p:cNvSpPr>
          <p:nvPr/>
        </p:nvSpPr>
        <p:spPr bwMode="auto">
          <a:xfrm>
            <a:off x="353472" y="3600931"/>
            <a:ext cx="4135437" cy="35623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58775" indent="-358775" algn="l" rtl="0" eaLnBrk="1" fontAlgn="base" hangingPunct="1">
              <a:spcBef>
                <a:spcPct val="20000"/>
              </a:spcBef>
              <a:spcAft>
                <a:spcPct val="20000"/>
              </a:spcAft>
              <a:buClr>
                <a:schemeClr val="bg2"/>
              </a:buClr>
              <a:buSzPct val="115000"/>
              <a:buFont typeface="Univers" pitchFamily="34" charset="0"/>
              <a:buChar char="●"/>
              <a:defRPr sz="2800" b="1">
                <a:solidFill>
                  <a:schemeClr val="tx1"/>
                </a:solidFill>
                <a:latin typeface="Arial" pitchFamily="34" charset="0"/>
                <a:ea typeface="+mn-ea"/>
                <a:cs typeface="Arial" pitchFamily="34" charset="0"/>
              </a:defRPr>
            </a:lvl1pPr>
            <a:lvl2pPr marL="892175" indent="-354013" algn="l" rtl="0" eaLnBrk="1" fontAlgn="base" hangingPunct="1">
              <a:spcBef>
                <a:spcPct val="20000"/>
              </a:spcBef>
              <a:spcAft>
                <a:spcPct val="20000"/>
              </a:spcAft>
              <a:buSzPct val="200000"/>
              <a:buFont typeface="Univers" pitchFamily="34" charset="0"/>
              <a:buChar char="-"/>
              <a:defRPr sz="2400">
                <a:solidFill>
                  <a:schemeClr val="tx1"/>
                </a:solidFill>
                <a:latin typeface="Arial" pitchFamily="34" charset="0"/>
                <a:cs typeface="Arial" pitchFamily="34" charset="0"/>
              </a:defRPr>
            </a:lvl2pPr>
            <a:lvl3pPr marL="1438275" indent="-366713" algn="l" rtl="0" eaLnBrk="1" fontAlgn="base" hangingPunct="1">
              <a:spcBef>
                <a:spcPct val="20000"/>
              </a:spcBef>
              <a:spcAft>
                <a:spcPct val="20000"/>
              </a:spcAft>
              <a:buChar char="•"/>
              <a:defRPr sz="2000">
                <a:solidFill>
                  <a:schemeClr val="tx1"/>
                </a:solidFill>
                <a:latin typeface="+mn-lt"/>
              </a:defRPr>
            </a:lvl3pPr>
            <a:lvl4pPr marL="2071688" indent="-228600" algn="l" rtl="0" eaLnBrk="1" fontAlgn="base" hangingPunct="1">
              <a:spcBef>
                <a:spcPct val="20000"/>
              </a:spcBef>
              <a:spcAft>
                <a:spcPct val="0"/>
              </a:spcAft>
              <a:buChar char="–"/>
              <a:defRPr sz="2000">
                <a:solidFill>
                  <a:schemeClr val="tx1"/>
                </a:solidFill>
                <a:latin typeface="Arial" charset="0"/>
              </a:defRPr>
            </a:lvl4pPr>
            <a:lvl5pPr marL="2479675" indent="-228600" algn="l" rtl="0" eaLnBrk="1" fontAlgn="base" hangingPunct="1">
              <a:spcBef>
                <a:spcPct val="20000"/>
              </a:spcBef>
              <a:spcAft>
                <a:spcPct val="0"/>
              </a:spcAft>
              <a:buChar char="»"/>
              <a:defRPr sz="2000">
                <a:solidFill>
                  <a:schemeClr val="tx1"/>
                </a:solidFill>
                <a:latin typeface="Arial" charset="0"/>
              </a:defRPr>
            </a:lvl5pPr>
            <a:lvl6pPr marL="2936875" indent="-228600" algn="l" rtl="0" eaLnBrk="1" fontAlgn="base" hangingPunct="1">
              <a:spcBef>
                <a:spcPct val="20000"/>
              </a:spcBef>
              <a:spcAft>
                <a:spcPct val="0"/>
              </a:spcAft>
              <a:buChar char="»"/>
              <a:defRPr sz="2000">
                <a:solidFill>
                  <a:schemeClr val="tx1"/>
                </a:solidFill>
                <a:latin typeface="Arial" charset="0"/>
              </a:defRPr>
            </a:lvl6pPr>
            <a:lvl7pPr marL="3394075" indent="-228600" algn="l" rtl="0" eaLnBrk="1" fontAlgn="base" hangingPunct="1">
              <a:spcBef>
                <a:spcPct val="20000"/>
              </a:spcBef>
              <a:spcAft>
                <a:spcPct val="0"/>
              </a:spcAft>
              <a:buChar char="»"/>
              <a:defRPr sz="2000">
                <a:solidFill>
                  <a:schemeClr val="tx1"/>
                </a:solidFill>
                <a:latin typeface="Arial" charset="0"/>
              </a:defRPr>
            </a:lvl7pPr>
            <a:lvl8pPr marL="3851275" indent="-228600" algn="l" rtl="0" eaLnBrk="1" fontAlgn="base" hangingPunct="1">
              <a:spcBef>
                <a:spcPct val="20000"/>
              </a:spcBef>
              <a:spcAft>
                <a:spcPct val="0"/>
              </a:spcAft>
              <a:buChar char="»"/>
              <a:defRPr sz="2000">
                <a:solidFill>
                  <a:schemeClr val="tx1"/>
                </a:solidFill>
                <a:latin typeface="Arial" charset="0"/>
              </a:defRPr>
            </a:lvl8pPr>
            <a:lvl9pPr marL="4308475" indent="-228600" algn="l" rtl="0" eaLnBrk="1" fontAlgn="base" hangingPunct="1">
              <a:spcBef>
                <a:spcPct val="20000"/>
              </a:spcBef>
              <a:spcAft>
                <a:spcPct val="0"/>
              </a:spcAft>
              <a:buChar char="»"/>
              <a:defRPr sz="2000">
                <a:solidFill>
                  <a:schemeClr val="tx1"/>
                </a:solidFill>
                <a:latin typeface="Arial" charset="0"/>
              </a:defRPr>
            </a:lvl9pPr>
          </a:lstStyle>
          <a:p>
            <a:r>
              <a:rPr lang="en-GB" sz="1600" kern="0" dirty="0" smtClean="0"/>
              <a:t>Univariate structure</a:t>
            </a:r>
            <a:endParaRPr lang="en-GB" sz="1600" kern="0" dirty="0"/>
          </a:p>
        </p:txBody>
      </p:sp>
      <p:grpSp>
        <p:nvGrpSpPr>
          <p:cNvPr id="7" name="Group 6"/>
          <p:cNvGrpSpPr/>
          <p:nvPr/>
        </p:nvGrpSpPr>
        <p:grpSpPr>
          <a:xfrm>
            <a:off x="604955" y="4377336"/>
            <a:ext cx="3628226" cy="1241404"/>
            <a:chOff x="4005601" y="2353719"/>
            <a:chExt cx="4528745" cy="2031396"/>
          </a:xfrm>
        </p:grpSpPr>
        <p:sp>
          <p:nvSpPr>
            <p:cNvPr id="8" name="TextBox 7"/>
            <p:cNvSpPr txBox="1"/>
            <p:nvPr/>
          </p:nvSpPr>
          <p:spPr>
            <a:xfrm>
              <a:off x="4005601" y="2962681"/>
              <a:ext cx="1292973" cy="1057637"/>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Branch closure</a:t>
              </a:r>
              <a:endParaRPr lang="en-GB" dirty="0">
                <a:latin typeface="Arial" panose="020B0604020202020204" pitchFamily="34" charset="0"/>
                <a:cs typeface="Arial" panose="020B0604020202020204" pitchFamily="34" charset="0"/>
              </a:endParaRPr>
            </a:p>
          </p:txBody>
        </p:sp>
        <p:sp>
          <p:nvSpPr>
            <p:cNvPr id="9" name="TextBox 8"/>
            <p:cNvSpPr txBox="1"/>
            <p:nvPr/>
          </p:nvSpPr>
          <p:spPr>
            <a:xfrm>
              <a:off x="6667789" y="3780751"/>
              <a:ext cx="1214563" cy="604364"/>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Search</a:t>
              </a:r>
              <a:endParaRPr lang="en-GB" dirty="0">
                <a:latin typeface="Arial" panose="020B0604020202020204" pitchFamily="34" charset="0"/>
                <a:cs typeface="Arial" panose="020B0604020202020204" pitchFamily="34" charset="0"/>
              </a:endParaRPr>
            </a:p>
          </p:txBody>
        </p:sp>
        <p:sp>
          <p:nvSpPr>
            <p:cNvPr id="10" name="TextBox 9"/>
            <p:cNvSpPr txBox="1"/>
            <p:nvPr/>
          </p:nvSpPr>
          <p:spPr>
            <a:xfrm>
              <a:off x="6667789" y="2353719"/>
              <a:ext cx="1098835" cy="604364"/>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Switch</a:t>
              </a:r>
              <a:endParaRPr lang="en-GB" dirty="0">
                <a:latin typeface="Arial" panose="020B0604020202020204" pitchFamily="34" charset="0"/>
                <a:cs typeface="Arial" panose="020B0604020202020204" pitchFamily="34" charset="0"/>
              </a:endParaRPr>
            </a:p>
          </p:txBody>
        </p:sp>
        <p:cxnSp>
          <p:nvCxnSpPr>
            <p:cNvPr id="11" name="Straight Arrow Connector 10"/>
            <p:cNvCxnSpPr/>
            <p:nvPr/>
          </p:nvCxnSpPr>
          <p:spPr>
            <a:xfrm flipV="1">
              <a:off x="5144222" y="2716610"/>
              <a:ext cx="1399309" cy="636104"/>
            </a:xfrm>
            <a:prstGeom prst="straightConnector1">
              <a:avLst/>
            </a:prstGeom>
            <a:ln w="28575">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144222" y="3616036"/>
              <a:ext cx="1431203" cy="426325"/>
            </a:xfrm>
            <a:prstGeom prst="straightConnector1">
              <a:avLst/>
            </a:prstGeom>
            <a:ln w="28575">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714045" y="2353719"/>
              <a:ext cx="733899" cy="604364"/>
            </a:xfrm>
            <a:prstGeom prst="rect">
              <a:avLst/>
            </a:prstGeom>
            <a:noFill/>
          </p:spPr>
          <p:txBody>
            <a:bodyPr wrap="square" rtlCol="0">
              <a:spAutoFit/>
            </a:bodyPr>
            <a:lstStyle/>
            <a:p>
              <a:r>
                <a:rPr lang="en-GB" dirty="0" smtClean="0">
                  <a:solidFill>
                    <a:srgbClr val="FF0000"/>
                  </a:solidFill>
                  <a:latin typeface="Arial" panose="020B0604020202020204" pitchFamily="34" charset="0"/>
                  <a:cs typeface="Arial" panose="020B0604020202020204" pitchFamily="34" charset="0"/>
                </a:rPr>
                <a:t>4%</a:t>
              </a:r>
              <a:endParaRPr lang="en-GB" dirty="0">
                <a:solidFill>
                  <a:srgbClr val="FF0000"/>
                </a:solidFill>
                <a:latin typeface="Arial" panose="020B0604020202020204" pitchFamily="34" charset="0"/>
                <a:cs typeface="Arial" panose="020B0604020202020204" pitchFamily="34" charset="0"/>
              </a:endParaRPr>
            </a:p>
          </p:txBody>
        </p:sp>
        <p:sp>
          <p:nvSpPr>
            <p:cNvPr id="14" name="TextBox 13"/>
            <p:cNvSpPr txBox="1"/>
            <p:nvPr/>
          </p:nvSpPr>
          <p:spPr>
            <a:xfrm>
              <a:off x="7714046" y="3780751"/>
              <a:ext cx="820300" cy="604364"/>
            </a:xfrm>
            <a:prstGeom prst="rect">
              <a:avLst/>
            </a:prstGeom>
            <a:noFill/>
          </p:spPr>
          <p:txBody>
            <a:bodyPr wrap="square" rtlCol="0">
              <a:spAutoFit/>
            </a:bodyPr>
            <a:lstStyle/>
            <a:p>
              <a:r>
                <a:rPr lang="en-GB" dirty="0" smtClean="0">
                  <a:solidFill>
                    <a:srgbClr val="FF0000"/>
                  </a:solidFill>
                  <a:latin typeface="Arial" panose="020B0604020202020204" pitchFamily="34" charset="0"/>
                  <a:cs typeface="Arial" panose="020B0604020202020204" pitchFamily="34" charset="0"/>
                </a:rPr>
                <a:t>9%</a:t>
              </a:r>
              <a:endParaRPr lang="en-GB" dirty="0">
                <a:solidFill>
                  <a:srgbClr val="FF0000"/>
                </a:solidFill>
                <a:latin typeface="Arial" panose="020B0604020202020204" pitchFamily="34" charset="0"/>
                <a:cs typeface="Arial" panose="020B0604020202020204" pitchFamily="34" charset="0"/>
              </a:endParaRPr>
            </a:p>
          </p:txBody>
        </p:sp>
      </p:grpSp>
      <p:sp>
        <p:nvSpPr>
          <p:cNvPr id="15" name="Content Placeholder 6"/>
          <p:cNvSpPr txBox="1">
            <a:spLocks/>
          </p:cNvSpPr>
          <p:nvPr/>
        </p:nvSpPr>
        <p:spPr>
          <a:xfrm>
            <a:off x="4734292" y="3646846"/>
            <a:ext cx="4137026" cy="3562388"/>
          </a:xfrm>
          <a:prstGeom prst="rect">
            <a:avLst/>
          </a:prstGeom>
        </p:spPr>
        <p:txBody>
          <a:bodyPr/>
          <a:lstStyle>
            <a:lvl1pPr marL="358775" indent="-358775" algn="l" rtl="0" eaLnBrk="1" fontAlgn="base" hangingPunct="1">
              <a:spcBef>
                <a:spcPct val="20000"/>
              </a:spcBef>
              <a:spcAft>
                <a:spcPct val="20000"/>
              </a:spcAft>
              <a:buClr>
                <a:schemeClr val="bg2"/>
              </a:buClr>
              <a:buSzPct val="115000"/>
              <a:buFont typeface="Univers" pitchFamily="34" charset="0"/>
              <a:buChar char="●"/>
              <a:defRPr sz="2800" b="1">
                <a:solidFill>
                  <a:schemeClr val="tx1"/>
                </a:solidFill>
                <a:latin typeface="Arial" pitchFamily="34" charset="0"/>
                <a:ea typeface="+mn-ea"/>
                <a:cs typeface="Arial" pitchFamily="34" charset="0"/>
              </a:defRPr>
            </a:lvl1pPr>
            <a:lvl2pPr marL="892175" indent="-354013" algn="l" rtl="0" eaLnBrk="1" fontAlgn="base" hangingPunct="1">
              <a:spcBef>
                <a:spcPct val="20000"/>
              </a:spcBef>
              <a:spcAft>
                <a:spcPct val="20000"/>
              </a:spcAft>
              <a:buSzPct val="200000"/>
              <a:buFont typeface="Univers" pitchFamily="34" charset="0"/>
              <a:buChar char="-"/>
              <a:defRPr sz="2400">
                <a:solidFill>
                  <a:schemeClr val="tx1"/>
                </a:solidFill>
                <a:latin typeface="Arial" pitchFamily="34" charset="0"/>
                <a:cs typeface="Arial" pitchFamily="34" charset="0"/>
              </a:defRPr>
            </a:lvl2pPr>
            <a:lvl3pPr marL="1438275" indent="-366713" algn="l" rtl="0" eaLnBrk="1" fontAlgn="base" hangingPunct="1">
              <a:spcBef>
                <a:spcPct val="20000"/>
              </a:spcBef>
              <a:spcAft>
                <a:spcPct val="20000"/>
              </a:spcAft>
              <a:buChar char="•"/>
              <a:defRPr sz="2000">
                <a:solidFill>
                  <a:schemeClr val="tx1"/>
                </a:solidFill>
                <a:latin typeface="+mn-lt"/>
              </a:defRPr>
            </a:lvl3pPr>
            <a:lvl4pPr marL="2071688" indent="-228600" algn="l" rtl="0" eaLnBrk="1" fontAlgn="base" hangingPunct="1">
              <a:spcBef>
                <a:spcPct val="20000"/>
              </a:spcBef>
              <a:spcAft>
                <a:spcPct val="0"/>
              </a:spcAft>
              <a:buChar char="–"/>
              <a:defRPr sz="2000">
                <a:solidFill>
                  <a:schemeClr val="tx1"/>
                </a:solidFill>
                <a:latin typeface="Arial" charset="0"/>
              </a:defRPr>
            </a:lvl4pPr>
            <a:lvl5pPr marL="2479675" indent="-228600" algn="l" rtl="0" eaLnBrk="1" fontAlgn="base" hangingPunct="1">
              <a:spcBef>
                <a:spcPct val="20000"/>
              </a:spcBef>
              <a:spcAft>
                <a:spcPct val="0"/>
              </a:spcAft>
              <a:buChar char="»"/>
              <a:defRPr sz="2000">
                <a:solidFill>
                  <a:schemeClr val="tx1"/>
                </a:solidFill>
                <a:latin typeface="Arial" charset="0"/>
              </a:defRPr>
            </a:lvl5pPr>
            <a:lvl6pPr marL="2936875" indent="-228600" algn="l" rtl="0" eaLnBrk="1" fontAlgn="base" hangingPunct="1">
              <a:spcBef>
                <a:spcPct val="20000"/>
              </a:spcBef>
              <a:spcAft>
                <a:spcPct val="0"/>
              </a:spcAft>
              <a:buChar char="»"/>
              <a:defRPr sz="2000">
                <a:solidFill>
                  <a:schemeClr val="tx1"/>
                </a:solidFill>
                <a:latin typeface="Arial" charset="0"/>
              </a:defRPr>
            </a:lvl6pPr>
            <a:lvl7pPr marL="3394075" indent="-228600" algn="l" rtl="0" eaLnBrk="1" fontAlgn="base" hangingPunct="1">
              <a:spcBef>
                <a:spcPct val="20000"/>
              </a:spcBef>
              <a:spcAft>
                <a:spcPct val="0"/>
              </a:spcAft>
              <a:buChar char="»"/>
              <a:defRPr sz="2000">
                <a:solidFill>
                  <a:schemeClr val="tx1"/>
                </a:solidFill>
                <a:latin typeface="Arial" charset="0"/>
              </a:defRPr>
            </a:lvl7pPr>
            <a:lvl8pPr marL="3851275" indent="-228600" algn="l" rtl="0" eaLnBrk="1" fontAlgn="base" hangingPunct="1">
              <a:spcBef>
                <a:spcPct val="20000"/>
              </a:spcBef>
              <a:spcAft>
                <a:spcPct val="0"/>
              </a:spcAft>
              <a:buChar char="»"/>
              <a:defRPr sz="2000">
                <a:solidFill>
                  <a:schemeClr val="tx1"/>
                </a:solidFill>
                <a:latin typeface="Arial" charset="0"/>
              </a:defRPr>
            </a:lvl8pPr>
            <a:lvl9pPr marL="4308475" indent="-228600" algn="l" rtl="0" eaLnBrk="1" fontAlgn="base" hangingPunct="1">
              <a:spcBef>
                <a:spcPct val="20000"/>
              </a:spcBef>
              <a:spcAft>
                <a:spcPct val="0"/>
              </a:spcAft>
              <a:buChar char="»"/>
              <a:defRPr sz="2000">
                <a:solidFill>
                  <a:schemeClr val="tx1"/>
                </a:solidFill>
                <a:latin typeface="Arial" charset="0"/>
              </a:defRPr>
            </a:lvl9pPr>
          </a:lstStyle>
          <a:p>
            <a:r>
              <a:rPr lang="en-GB" sz="1600" kern="0" dirty="0" smtClean="0"/>
              <a:t>Recursive structure</a:t>
            </a:r>
            <a:endParaRPr lang="en-GB" sz="1600" kern="0" dirty="0"/>
          </a:p>
        </p:txBody>
      </p:sp>
      <p:grpSp>
        <p:nvGrpSpPr>
          <p:cNvPr id="16" name="Group 15"/>
          <p:cNvGrpSpPr/>
          <p:nvPr/>
        </p:nvGrpSpPr>
        <p:grpSpPr>
          <a:xfrm>
            <a:off x="4764854" y="4113824"/>
            <a:ext cx="4316861" cy="1602378"/>
            <a:chOff x="4686802" y="2711473"/>
            <a:chExt cx="4439927" cy="1633172"/>
          </a:xfrm>
        </p:grpSpPr>
        <p:grpSp>
          <p:nvGrpSpPr>
            <p:cNvPr id="17" name="Group 16"/>
            <p:cNvGrpSpPr/>
            <p:nvPr/>
          </p:nvGrpSpPr>
          <p:grpSpPr>
            <a:xfrm>
              <a:off x="4686802" y="3096143"/>
              <a:ext cx="3470334" cy="1248502"/>
              <a:chOff x="3991343" y="2353719"/>
              <a:chExt cx="4543003" cy="2043011"/>
            </a:xfrm>
          </p:grpSpPr>
          <p:sp>
            <p:nvSpPr>
              <p:cNvPr id="22" name="TextBox 21"/>
              <p:cNvSpPr txBox="1"/>
              <p:nvPr/>
            </p:nvSpPr>
            <p:spPr>
              <a:xfrm>
                <a:off x="3991343" y="2962683"/>
                <a:ext cx="1292974" cy="1057637"/>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Branch closure</a:t>
                </a:r>
                <a:endParaRPr lang="en-GB" dirty="0">
                  <a:latin typeface="Arial" panose="020B0604020202020204" pitchFamily="34" charset="0"/>
                  <a:cs typeface="Arial" panose="020B0604020202020204" pitchFamily="34" charset="0"/>
                </a:endParaRPr>
              </a:p>
            </p:txBody>
          </p:sp>
          <p:sp>
            <p:nvSpPr>
              <p:cNvPr id="23" name="TextBox 22"/>
              <p:cNvSpPr txBox="1"/>
              <p:nvPr/>
            </p:nvSpPr>
            <p:spPr>
              <a:xfrm>
                <a:off x="6667789" y="3780752"/>
                <a:ext cx="1284649" cy="615978"/>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Search</a:t>
                </a:r>
                <a:endParaRPr lang="en-GB" dirty="0">
                  <a:latin typeface="Arial" panose="020B0604020202020204" pitchFamily="34" charset="0"/>
                  <a:cs typeface="Arial" panose="020B0604020202020204" pitchFamily="34" charset="0"/>
                </a:endParaRPr>
              </a:p>
            </p:txBody>
          </p:sp>
          <p:sp>
            <p:nvSpPr>
              <p:cNvPr id="24" name="TextBox 23"/>
              <p:cNvSpPr txBox="1"/>
              <p:nvPr/>
            </p:nvSpPr>
            <p:spPr>
              <a:xfrm>
                <a:off x="6667789" y="2353719"/>
                <a:ext cx="1229378" cy="604364"/>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Switch</a:t>
                </a:r>
                <a:endParaRPr lang="en-GB" dirty="0">
                  <a:latin typeface="Arial" panose="020B0604020202020204" pitchFamily="34" charset="0"/>
                  <a:cs typeface="Arial" panose="020B0604020202020204" pitchFamily="34" charset="0"/>
                </a:endParaRPr>
              </a:p>
            </p:txBody>
          </p:sp>
          <p:cxnSp>
            <p:nvCxnSpPr>
              <p:cNvPr id="25" name="Straight Arrow Connector 24"/>
              <p:cNvCxnSpPr/>
              <p:nvPr/>
            </p:nvCxnSpPr>
            <p:spPr>
              <a:xfrm flipV="1">
                <a:off x="5144222" y="2716610"/>
                <a:ext cx="1399309" cy="636104"/>
              </a:xfrm>
              <a:prstGeom prst="straightConnector1">
                <a:avLst/>
              </a:prstGeom>
              <a:ln w="28575">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144222" y="3616036"/>
                <a:ext cx="1431203" cy="426325"/>
              </a:xfrm>
              <a:prstGeom prst="straightConnector1">
                <a:avLst/>
              </a:prstGeom>
              <a:ln w="28575">
                <a:solidFill>
                  <a:schemeClr val="tx2"/>
                </a:solidFill>
                <a:tailEnd type="triangle" w="lg"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714046" y="2353719"/>
                <a:ext cx="784185" cy="615978"/>
              </a:xfrm>
              <a:prstGeom prst="rect">
                <a:avLst/>
              </a:prstGeom>
              <a:noFill/>
            </p:spPr>
            <p:txBody>
              <a:bodyPr wrap="square" rtlCol="0">
                <a:spAutoFit/>
              </a:bodyPr>
              <a:lstStyle/>
              <a:p>
                <a:r>
                  <a:rPr lang="en-GB" dirty="0" smtClean="0">
                    <a:solidFill>
                      <a:srgbClr val="FF9999"/>
                    </a:solidFill>
                    <a:latin typeface="Arial" panose="020B0604020202020204" pitchFamily="34" charset="0"/>
                    <a:cs typeface="Arial" panose="020B0604020202020204" pitchFamily="34" charset="0"/>
                  </a:rPr>
                  <a:t>0%</a:t>
                </a:r>
                <a:endParaRPr lang="en-GB" dirty="0">
                  <a:solidFill>
                    <a:srgbClr val="FF9999"/>
                  </a:solidFill>
                  <a:latin typeface="Arial" panose="020B0604020202020204" pitchFamily="34" charset="0"/>
                  <a:cs typeface="Arial" panose="020B0604020202020204" pitchFamily="34" charset="0"/>
                </a:endParaRPr>
              </a:p>
            </p:txBody>
          </p:sp>
          <p:sp>
            <p:nvSpPr>
              <p:cNvPr id="28" name="TextBox 27"/>
              <p:cNvSpPr txBox="1"/>
              <p:nvPr/>
            </p:nvSpPr>
            <p:spPr>
              <a:xfrm>
                <a:off x="7714046" y="3780751"/>
                <a:ext cx="820300" cy="604364"/>
              </a:xfrm>
              <a:prstGeom prst="rect">
                <a:avLst/>
              </a:prstGeom>
              <a:noFill/>
            </p:spPr>
            <p:txBody>
              <a:bodyPr wrap="square" rtlCol="0">
                <a:spAutoFit/>
              </a:bodyPr>
              <a:lstStyle/>
              <a:p>
                <a:r>
                  <a:rPr lang="en-GB" dirty="0">
                    <a:solidFill>
                      <a:srgbClr val="FF9999"/>
                    </a:solidFill>
                    <a:latin typeface="Arial" panose="020B0604020202020204" pitchFamily="34" charset="0"/>
                    <a:cs typeface="Arial" panose="020B0604020202020204" pitchFamily="34" charset="0"/>
                  </a:rPr>
                  <a:t>9%</a:t>
                </a:r>
              </a:p>
            </p:txBody>
          </p:sp>
        </p:grpSp>
        <p:sp>
          <p:nvSpPr>
            <p:cNvPr id="18" name="Arc 17"/>
            <p:cNvSpPr/>
            <p:nvPr/>
          </p:nvSpPr>
          <p:spPr>
            <a:xfrm rot="231013">
              <a:off x="7871847" y="3254783"/>
              <a:ext cx="795445" cy="948030"/>
            </a:xfrm>
            <a:prstGeom prst="arc">
              <a:avLst>
                <a:gd name="adj1" fmla="val 15428147"/>
                <a:gd name="adj2" fmla="val 4900771"/>
              </a:avLst>
            </a:prstGeom>
            <a:ln w="50800">
              <a:solidFill>
                <a:srgbClr val="C00000"/>
              </a:solidFill>
              <a:headEnd type="triangle" w="lg" len="lg"/>
              <a:tailEnd type="none" w="sm"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9" name="TextBox 18"/>
            <p:cNvSpPr txBox="1"/>
            <p:nvPr/>
          </p:nvSpPr>
          <p:spPr>
            <a:xfrm>
              <a:off x="5584990" y="2968775"/>
              <a:ext cx="947088" cy="376430"/>
            </a:xfrm>
            <a:prstGeom prst="rect">
              <a:avLst/>
            </a:prstGeom>
            <a:noFill/>
          </p:spPr>
          <p:txBody>
            <a:bodyPr wrap="square" rtlCol="0">
              <a:spAutoFit/>
            </a:bodyPr>
            <a:lstStyle/>
            <a:p>
              <a:r>
                <a:rPr lang="en-GB" b="1" dirty="0" smtClean="0">
                  <a:solidFill>
                    <a:schemeClr val="tx2"/>
                  </a:solidFill>
                  <a:latin typeface="Arial" panose="020B0604020202020204" pitchFamily="34" charset="0"/>
                  <a:cs typeface="Arial" panose="020B0604020202020204" pitchFamily="34" charset="0"/>
                </a:rPr>
                <a:t>direct</a:t>
              </a:r>
              <a:endParaRPr lang="en-GB" b="1" dirty="0">
                <a:solidFill>
                  <a:schemeClr val="tx2"/>
                </a:solidFill>
                <a:latin typeface="Arial" panose="020B0604020202020204" pitchFamily="34" charset="0"/>
                <a:cs typeface="Arial" panose="020B0604020202020204" pitchFamily="34" charset="0"/>
              </a:endParaRPr>
            </a:p>
          </p:txBody>
        </p:sp>
        <p:sp>
          <p:nvSpPr>
            <p:cNvPr id="20" name="TextBox 19"/>
            <p:cNvSpPr txBox="1"/>
            <p:nvPr/>
          </p:nvSpPr>
          <p:spPr>
            <a:xfrm>
              <a:off x="8014902" y="2744977"/>
              <a:ext cx="1111827" cy="369332"/>
            </a:xfrm>
            <a:prstGeom prst="rect">
              <a:avLst/>
            </a:prstGeom>
            <a:noFill/>
          </p:spPr>
          <p:txBody>
            <a:bodyPr wrap="square" rtlCol="0">
              <a:spAutoFit/>
            </a:bodyPr>
            <a:lstStyle/>
            <a:p>
              <a:r>
                <a:rPr lang="en-GB" b="1" dirty="0" smtClean="0">
                  <a:solidFill>
                    <a:schemeClr val="tx2"/>
                  </a:solidFill>
                  <a:latin typeface="Arial" panose="020B0604020202020204" pitchFamily="34" charset="0"/>
                  <a:cs typeface="Arial" panose="020B0604020202020204" pitchFamily="34" charset="0"/>
                </a:rPr>
                <a:t>indirect</a:t>
              </a:r>
              <a:endParaRPr lang="en-GB" b="1" dirty="0">
                <a:solidFill>
                  <a:schemeClr val="tx2"/>
                </a:solidFill>
                <a:latin typeface="Arial" panose="020B0604020202020204" pitchFamily="34" charset="0"/>
                <a:cs typeface="Arial" panose="020B0604020202020204" pitchFamily="34" charset="0"/>
              </a:endParaRPr>
            </a:p>
          </p:txBody>
        </p:sp>
        <p:cxnSp>
          <p:nvCxnSpPr>
            <p:cNvPr id="21" name="Straight Arrow Connector 20"/>
            <p:cNvCxnSpPr/>
            <p:nvPr/>
          </p:nvCxnSpPr>
          <p:spPr>
            <a:xfrm>
              <a:off x="7670404" y="2711473"/>
              <a:ext cx="6275" cy="384670"/>
            </a:xfrm>
            <a:prstGeom prst="straightConnector1">
              <a:avLst/>
            </a:prstGeom>
            <a:ln w="28575">
              <a:solidFill>
                <a:srgbClr val="FF9999"/>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01247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CMAtheme">
  <a:themeElements>
    <a:clrScheme name="CMA">
      <a:dk1>
        <a:srgbClr val="0068AE"/>
      </a:dk1>
      <a:lt1>
        <a:srgbClr val="FFFFFF"/>
      </a:lt1>
      <a:dk2>
        <a:srgbClr val="262626"/>
      </a:dk2>
      <a:lt2>
        <a:srgbClr val="A0DAE8"/>
      </a:lt2>
      <a:accent1>
        <a:srgbClr val="A0DAE8"/>
      </a:accent1>
      <a:accent2>
        <a:srgbClr val="799297"/>
      </a:accent2>
      <a:accent3>
        <a:srgbClr val="6DC6E7"/>
      </a:accent3>
      <a:accent4>
        <a:srgbClr val="0046AD"/>
      </a:accent4>
      <a:accent5>
        <a:srgbClr val="6DC6E7"/>
      </a:accent5>
      <a:accent6>
        <a:srgbClr val="FFFFFF"/>
      </a:accent6>
      <a:hlink>
        <a:srgbClr val="0070C0"/>
      </a:hlink>
      <a:folHlink>
        <a:srgbClr val="0070C0"/>
      </a:folHlink>
    </a:clrScheme>
    <a:fontScheme name="Standard bullet point style">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bullet point sty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bullet point sty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bullet point sty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bullet point sty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bullet point sty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bullet point sty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bullet point sty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bullet point sty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bullet point sty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bullet point sty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bullet point sty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bullet point sty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 bullet point style 13">
        <a:dk1>
          <a:srgbClr val="00106E"/>
        </a:dk1>
        <a:lt1>
          <a:srgbClr val="FFFFFF"/>
        </a:lt1>
        <a:dk2>
          <a:srgbClr val="A78700"/>
        </a:dk2>
        <a:lt2>
          <a:srgbClr val="6495A4"/>
        </a:lt2>
        <a:accent1>
          <a:srgbClr val="FFAE37"/>
        </a:accent1>
        <a:accent2>
          <a:srgbClr val="FFFC02"/>
        </a:accent2>
        <a:accent3>
          <a:srgbClr val="FFFFFF"/>
        </a:accent3>
        <a:accent4>
          <a:srgbClr val="000C5D"/>
        </a:accent4>
        <a:accent5>
          <a:srgbClr val="FFD3AE"/>
        </a:accent5>
        <a:accent6>
          <a:srgbClr val="E7E402"/>
        </a:accent6>
        <a:hlink>
          <a:srgbClr val="FF9900"/>
        </a:hlink>
        <a:folHlink>
          <a:srgbClr val="6495A4"/>
        </a:folHlink>
      </a:clrScheme>
      <a:clrMap bg1="lt1" tx1="dk1" bg2="lt2" tx2="dk2" accent1="accent1" accent2="accent2" accent3="accent3" accent4="accent4" accent5="accent5" accent6="accent6" hlink="hlink" folHlink="folHlink"/>
    </a:extraClrScheme>
    <a:extraClrScheme>
      <a:clrScheme name="Standard bullet point style 14">
        <a:dk1>
          <a:srgbClr val="00106E"/>
        </a:dk1>
        <a:lt1>
          <a:srgbClr val="FFFFFF"/>
        </a:lt1>
        <a:dk2>
          <a:srgbClr val="A78700"/>
        </a:dk2>
        <a:lt2>
          <a:srgbClr val="D5E3E7"/>
        </a:lt2>
        <a:accent1>
          <a:srgbClr val="FFAE37"/>
        </a:accent1>
        <a:accent2>
          <a:srgbClr val="FEEC66"/>
        </a:accent2>
        <a:accent3>
          <a:srgbClr val="FFFFFF"/>
        </a:accent3>
        <a:accent4>
          <a:srgbClr val="000C5D"/>
        </a:accent4>
        <a:accent5>
          <a:srgbClr val="FFD3AE"/>
        </a:accent5>
        <a:accent6>
          <a:srgbClr val="E6D65C"/>
        </a:accent6>
        <a:hlink>
          <a:srgbClr val="A78700"/>
        </a:hlink>
        <a:folHlink>
          <a:srgbClr val="6495A4"/>
        </a:folHlink>
      </a:clrScheme>
      <a:clrMap bg1="lt1" tx1="dk1" bg2="lt2" tx2="dk2" accent1="accent1" accent2="accent2" accent3="accent3" accent4="accent4" accent5="accent5" accent6="accent6" hlink="hlink" folHlink="folHlink"/>
    </a:extraClrScheme>
    <a:extraClrScheme>
      <a:clrScheme name="Standard bullet point style 15">
        <a:dk1>
          <a:srgbClr val="283379"/>
        </a:dk1>
        <a:lt1>
          <a:srgbClr val="FFFFFF"/>
        </a:lt1>
        <a:dk2>
          <a:srgbClr val="F04A3E"/>
        </a:dk2>
        <a:lt2>
          <a:srgbClr val="BD9408"/>
        </a:lt2>
        <a:accent1>
          <a:srgbClr val="A14588"/>
        </a:accent1>
        <a:accent2>
          <a:srgbClr val="799297"/>
        </a:accent2>
        <a:accent3>
          <a:srgbClr val="FFFFFF"/>
        </a:accent3>
        <a:accent4>
          <a:srgbClr val="212A66"/>
        </a:accent4>
        <a:accent5>
          <a:srgbClr val="CDB0C3"/>
        </a:accent5>
        <a:accent6>
          <a:srgbClr val="6D8488"/>
        </a:accent6>
        <a:hlink>
          <a:srgbClr val="006E46"/>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CMA PowerPoint version 2 [Read-Only]" id="{B7CC9CF7-F96E-48A3-89C5-8EF32342717D}" vid="{B4176696-C8D7-4B81-BF61-79B276E346A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796</TotalTime>
  <Words>1391</Words>
  <Application>Microsoft Office PowerPoint</Application>
  <PresentationFormat>On-screen Show (4:3)</PresentationFormat>
  <Paragraphs>353</Paragraphs>
  <Slides>16</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Cambria Math</vt:lpstr>
      <vt:lpstr>Times New Roman</vt:lpstr>
      <vt:lpstr>Univers</vt:lpstr>
      <vt:lpstr>Wingdings</vt:lpstr>
      <vt:lpstr>CMAtheme</vt:lpstr>
      <vt:lpstr>Searching and switching in retail banking</vt:lpstr>
      <vt:lpstr>Introduction</vt:lpstr>
      <vt:lpstr>Motivation</vt:lpstr>
      <vt:lpstr>Data</vt:lpstr>
      <vt:lpstr>Searching and switching</vt:lpstr>
      <vt:lpstr>Descriptive statistics</vt:lpstr>
      <vt:lpstr>Descriptive statistics</vt:lpstr>
      <vt:lpstr>Methodology</vt:lpstr>
      <vt:lpstr>PowerPoint Presentation</vt:lpstr>
      <vt:lpstr>Marginal Effects</vt:lpstr>
      <vt:lpstr>Marginal Effects (Discrete variables)</vt:lpstr>
      <vt:lpstr>Marginal Effects (Continuous variables)</vt:lpstr>
      <vt:lpstr>Results (Searching)</vt:lpstr>
      <vt:lpstr>Results (Switching)</vt:lpstr>
      <vt:lpstr>Main results (Searching)</vt:lpstr>
      <vt:lpstr>Main results (Switching)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Searching and switching in retail banking</dc:title>
  <cp:lastModifiedBy>Stefano Callari</cp:lastModifiedBy>
  <cp:revision>28</cp:revision>
  <dcterms:created xsi:type="dcterms:W3CDTF">2015-03-12T10:54:53Z</dcterms:created>
  <dcterms:modified xsi:type="dcterms:W3CDTF">2016-11-18T15:39:03Z</dcterms:modified>
</cp:coreProperties>
</file>