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  <p:sldMasterId id="2147483692" r:id="rId2"/>
    <p:sldMasterId id="2147483711" r:id="rId3"/>
  </p:sldMasterIdLst>
  <p:notesMasterIdLst>
    <p:notesMasterId r:id="rId18"/>
  </p:notesMasterIdLst>
  <p:handoutMasterIdLst>
    <p:handoutMasterId r:id="rId19"/>
  </p:handoutMasterIdLst>
  <p:sldIdLst>
    <p:sldId id="361" r:id="rId4"/>
    <p:sldId id="374" r:id="rId5"/>
    <p:sldId id="376" r:id="rId6"/>
    <p:sldId id="377" r:id="rId7"/>
    <p:sldId id="378" r:id="rId8"/>
    <p:sldId id="383" r:id="rId9"/>
    <p:sldId id="379" r:id="rId10"/>
    <p:sldId id="346" r:id="rId11"/>
    <p:sldId id="385" r:id="rId12"/>
    <p:sldId id="367" r:id="rId13"/>
    <p:sldId id="381" r:id="rId14"/>
    <p:sldId id="368" r:id="rId15"/>
    <p:sldId id="382" r:id="rId16"/>
    <p:sldId id="338" r:id="rId17"/>
  </p:sldIdLst>
  <p:sldSz cx="6858000" cy="51435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514" userDrawn="1">
          <p15:clr>
            <a:srgbClr val="A4A3A4"/>
          </p15:clr>
        </p15:guide>
        <p15:guide id="4" pos="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70419" autoAdjust="0"/>
  </p:normalViewPr>
  <p:slideViewPr>
    <p:cSldViewPr>
      <p:cViewPr varScale="1">
        <p:scale>
          <a:sx n="64" d="100"/>
          <a:sy n="64" d="100"/>
        </p:scale>
        <p:origin x="1844" y="40"/>
      </p:cViewPr>
      <p:guideLst>
        <p:guide orient="horz" pos="2175"/>
        <p:guide pos="2160"/>
        <p:guide orient="horz" pos="514"/>
        <p:guide pos="247"/>
      </p:guideLst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064" y="60"/>
      </p:cViewPr>
      <p:guideLst>
        <p:guide orient="horz" pos="3110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7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4534-DBD6-48E4-BA17-5E97F5ECD3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1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3475" y="5092308"/>
            <a:ext cx="5390934" cy="4823207"/>
          </a:xfrm>
        </p:spPr>
        <p:txBody>
          <a:bodyPr lIns="90900" tIns="90900" rIns="90900" bIns="90900" anchor="ctr"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8435" name="Shape 13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90563" y="804863"/>
            <a:ext cx="5356225" cy="401796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6897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EB767-81C4-2B41-AC6B-7B72DAF6DC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78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9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397" y="2224724"/>
            <a:ext cx="4552293" cy="933758"/>
          </a:xfrm>
        </p:spPr>
        <p:txBody>
          <a:bodyPr anchor="b">
            <a:normAutofit/>
          </a:bodyPr>
          <a:lstStyle>
            <a:lvl1pPr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397" y="3225383"/>
            <a:ext cx="4552293" cy="69765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0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3766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BA 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1687" y="2315654"/>
            <a:ext cx="30110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050" b="1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450"/>
              </a:spcBef>
            </a:pPr>
            <a:r>
              <a:rPr lang="en-US" sz="1050" smtClean="0">
                <a:solidFill>
                  <a:prstClr val="white"/>
                </a:solidFill>
              </a:rPr>
              <a:t>Floor 46, </a:t>
            </a:r>
            <a:r>
              <a:rPr lang="en-US" sz="1050" dirty="0" smtClean="0">
                <a:solidFill>
                  <a:prstClr val="white"/>
                </a:solidFill>
              </a:rPr>
              <a:t>One Canada Square, London E14 5AA</a:t>
            </a:r>
          </a:p>
          <a:p>
            <a:pPr>
              <a:spcBef>
                <a:spcPts val="450"/>
              </a:spcBef>
            </a:pPr>
            <a:r>
              <a:rPr lang="en-US" sz="1050" dirty="0" smtClean="0">
                <a:solidFill>
                  <a:prstClr val="white"/>
                </a:solidFill>
                <a:ea typeface="ＭＳ Ｐゴシック"/>
                <a:cs typeface="Times New Roman"/>
              </a:rPr>
              <a:t>Tel: 	+44 207 382 1776</a:t>
            </a:r>
            <a:endParaRPr lang="en-GB" sz="1050" dirty="0" smtClean="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r>
              <a:rPr lang="en-US" sz="105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Fax:	+44 207 382 1771</a:t>
            </a:r>
            <a:endParaRPr lang="en-GB" sz="105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450"/>
              </a:spcBef>
            </a:pPr>
            <a:r>
              <a:rPr lang="en-US" sz="105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050" dirty="0" err="1" smtClean="0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050" dirty="0" smtClean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r>
              <a:rPr lang="en-US" sz="105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http://</a:t>
            </a:r>
            <a:r>
              <a:rPr lang="en-US" sz="1050" dirty="0" err="1" smtClean="0">
                <a:solidFill>
                  <a:srgbClr val="FFFFFF"/>
                </a:solidFill>
                <a:ea typeface="ＭＳ Ｐゴシック"/>
                <a:cs typeface="Times New Roman"/>
              </a:rPr>
              <a:t>www.eba.europa.eu</a:t>
            </a:r>
            <a:endParaRPr lang="en-GB" sz="105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endParaRPr lang="en-GB" sz="105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40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397" y="2224724"/>
            <a:ext cx="4552293" cy="933758"/>
          </a:xfrm>
        </p:spPr>
        <p:txBody>
          <a:bodyPr anchor="b">
            <a:normAutofit/>
          </a:bodyPr>
          <a:lstStyle>
            <a:lvl1pPr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397" y="3225383"/>
            <a:ext cx="4552293" cy="69765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27764"/>
            <a:ext cx="6172200" cy="367561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530039"/>
            <a:ext cx="6172201" cy="1021556"/>
          </a:xfrm>
        </p:spPr>
        <p:txBody>
          <a:bodyPr anchor="t">
            <a:normAutofit/>
          </a:bodyPr>
          <a:lstStyle>
            <a:lvl1pPr algn="l">
              <a:defRPr sz="15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404898"/>
            <a:ext cx="6172201" cy="1125140"/>
          </a:xfr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24762"/>
            <a:ext cx="3028950" cy="366548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486150" y="1024762"/>
            <a:ext cx="3028950" cy="366548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900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003882"/>
            <a:ext cx="3030141" cy="29491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418897"/>
            <a:ext cx="3030141" cy="328448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003882"/>
            <a:ext cx="3031331" cy="29491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418896"/>
            <a:ext cx="3031331" cy="328448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6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499242"/>
            <a:ext cx="2256235" cy="577084"/>
          </a:xfrm>
        </p:spPr>
        <p:txBody>
          <a:bodyPr anchor="b">
            <a:normAutofit/>
          </a:bodyPr>
          <a:lstStyle>
            <a:lvl1pPr algn="l">
              <a:defRPr sz="135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1175845"/>
            <a:ext cx="3833813" cy="353410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175845"/>
            <a:ext cx="2256235" cy="353410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27764"/>
            <a:ext cx="6172200" cy="367561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8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775138"/>
            <a:ext cx="6172200" cy="345527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4230418"/>
            <a:ext cx="6172201" cy="2693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114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0684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BA 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1718" y="2301721"/>
            <a:ext cx="3011036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b="1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050" b="1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fr-FR" sz="1050" dirty="0" smtClean="0">
                <a:solidFill>
                  <a:prstClr val="white"/>
                </a:solidFill>
              </a:rPr>
              <a:t>EUROPLAZA</a:t>
            </a:r>
          </a:p>
          <a:p>
            <a:pPr>
              <a:spcBef>
                <a:spcPts val="0"/>
              </a:spcBef>
            </a:pPr>
            <a:r>
              <a:rPr lang="fr-FR" sz="1050" dirty="0" smtClean="0">
                <a:solidFill>
                  <a:prstClr val="white"/>
                </a:solidFill>
              </a:rPr>
              <a:t>20 Avenue André </a:t>
            </a:r>
            <a:r>
              <a:rPr lang="fr-FR" sz="1050" dirty="0" err="1" smtClean="0">
                <a:solidFill>
                  <a:prstClr val="white"/>
                </a:solidFill>
              </a:rPr>
              <a:t>Prothin</a:t>
            </a:r>
            <a:endParaRPr lang="fr-FR" sz="1050" dirty="0" smtClean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</a:pPr>
            <a:r>
              <a:rPr lang="fr-FR" sz="1050" dirty="0" smtClean="0">
                <a:solidFill>
                  <a:prstClr val="white"/>
                </a:solidFill>
              </a:rPr>
              <a:t>92927 Paris La Défense, France</a:t>
            </a:r>
          </a:p>
          <a:p>
            <a:pPr>
              <a:spcBef>
                <a:spcPts val="450"/>
              </a:spcBef>
            </a:pPr>
            <a:r>
              <a:rPr lang="fr-FR" sz="1050" dirty="0" err="1" smtClean="0">
                <a:solidFill>
                  <a:prstClr val="white"/>
                </a:solidFill>
              </a:rPr>
              <a:t>Telephone</a:t>
            </a:r>
            <a:r>
              <a:rPr lang="fr-FR" sz="1050" dirty="0" smtClean="0">
                <a:solidFill>
                  <a:prstClr val="white"/>
                </a:solidFill>
              </a:rPr>
              <a:t>: +33 1 86 52 70 00</a:t>
            </a:r>
          </a:p>
          <a:p>
            <a:pPr>
              <a:spcBef>
                <a:spcPts val="450"/>
              </a:spcBef>
            </a:pPr>
            <a:r>
              <a:rPr lang="en-US" sz="105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E-mail: info@eba.europa.eu</a:t>
            </a:r>
            <a:endParaRPr lang="en-GB" sz="1050" dirty="0" smtClean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r>
              <a:rPr lang="en-US" sz="105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http://</a:t>
            </a:r>
            <a:r>
              <a:rPr lang="en-US" sz="1050" dirty="0" err="1" smtClean="0">
                <a:solidFill>
                  <a:srgbClr val="FFFFFF"/>
                </a:solidFill>
                <a:ea typeface="ＭＳ Ｐゴシック"/>
                <a:cs typeface="Times New Roman"/>
              </a:rPr>
              <a:t>www.eba.europa.eu</a:t>
            </a:r>
            <a:endParaRPr lang="en-GB" sz="105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endParaRPr lang="en-GB" sz="105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917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8616"/>
            <a:ext cx="58293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0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9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5"/>
            <a:ext cx="58293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79641"/>
            <a:ext cx="58293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9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3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3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78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0938"/>
            <a:ext cx="303014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953"/>
            <a:ext cx="303014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0938"/>
            <a:ext cx="303133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953"/>
            <a:ext cx="303133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66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7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530039"/>
            <a:ext cx="6172201" cy="1021556"/>
          </a:xfrm>
        </p:spPr>
        <p:txBody>
          <a:bodyPr anchor="t">
            <a:normAutofit/>
          </a:bodyPr>
          <a:lstStyle>
            <a:lvl1pPr algn="l">
              <a:defRPr sz="15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404898"/>
            <a:ext cx="6172201" cy="1125140"/>
          </a:xfr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38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91"/>
            <a:ext cx="2256235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5"/>
            <a:ext cx="2256235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73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375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900"/>
            <a:ext cx="41148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8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4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375"/>
            <a:ext cx="154305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375"/>
            <a:ext cx="451485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1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24762"/>
            <a:ext cx="3028950" cy="366548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486150" y="1024762"/>
            <a:ext cx="3028950" cy="366548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46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003882"/>
            <a:ext cx="3030141" cy="29491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418897"/>
            <a:ext cx="3030141" cy="328448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003882"/>
            <a:ext cx="3031331" cy="294911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418896"/>
            <a:ext cx="3031331" cy="328448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2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0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6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499242"/>
            <a:ext cx="2256235" cy="577084"/>
          </a:xfrm>
        </p:spPr>
        <p:txBody>
          <a:bodyPr anchor="b">
            <a:normAutofit/>
          </a:bodyPr>
          <a:lstStyle>
            <a:lvl1pPr algn="l">
              <a:defRPr sz="135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1175845"/>
            <a:ext cx="3833813" cy="353410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175845"/>
            <a:ext cx="2256235" cy="353410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5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775138"/>
            <a:ext cx="6172200" cy="345527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4230418"/>
            <a:ext cx="6172201" cy="2693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7074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2" y="440125"/>
            <a:ext cx="4997669" cy="416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7764"/>
            <a:ext cx="6172200" cy="367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4874173"/>
            <a:ext cx="3690445" cy="1669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1776" y="4874173"/>
            <a:ext cx="583325" cy="16693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97" y="421033"/>
            <a:ext cx="824405" cy="305515"/>
          </a:xfrm>
          <a:prstGeom prst="rect">
            <a:avLst/>
          </a:prstGeom>
        </p:spPr>
      </p:pic>
      <p:pic>
        <p:nvPicPr>
          <p:cNvPr id="11" name="Picture 10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72" y="321500"/>
            <a:ext cx="1184673" cy="4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9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42900" rtl="0" eaLnBrk="1" latinLnBrk="0" hangingPunct="1">
        <a:spcBef>
          <a:spcPct val="0"/>
        </a:spcBef>
        <a:buNone/>
        <a:defRPr sz="21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ct val="105000"/>
        </a:lnSpc>
        <a:spcBef>
          <a:spcPts val="900"/>
        </a:spcBef>
        <a:buFontTx/>
        <a:buNone/>
        <a:defRPr sz="13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2800" indent="-172800" algn="l" defTabSz="3429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Wingdings" charset="2"/>
        <a:buChar char="§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171450" algn="l" defTabSz="342900" rtl="0" eaLnBrk="1" latinLnBrk="0" hangingPunct="1">
        <a:spcBef>
          <a:spcPts val="375"/>
        </a:spcBef>
        <a:buClr>
          <a:schemeClr val="tx2"/>
        </a:buClr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10000" indent="-171450" algn="l" defTabSz="342900" rtl="0" eaLnBrk="1" latinLnBrk="0" hangingPunct="1">
        <a:spcBef>
          <a:spcPts val="375"/>
        </a:spcBef>
        <a:buClr>
          <a:schemeClr val="bg2"/>
        </a:buClr>
        <a:buSzPct val="55000"/>
        <a:buFont typeface="Wingdings 3" charset="2"/>
        <a:buChar char="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80000" marR="0" indent="-214313" algn="l" defTabSz="3429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2" y="440125"/>
            <a:ext cx="4997669" cy="416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7764"/>
            <a:ext cx="6172200" cy="367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4874173"/>
            <a:ext cx="3690445" cy="1669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1776" y="4874173"/>
            <a:ext cx="583325" cy="16693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49" y="454624"/>
            <a:ext cx="950953" cy="352412"/>
          </a:xfrm>
          <a:prstGeom prst="rect">
            <a:avLst/>
          </a:prstGeom>
        </p:spPr>
      </p:pic>
      <p:pic>
        <p:nvPicPr>
          <p:cNvPr id="8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49" y="464144"/>
            <a:ext cx="950953" cy="352412"/>
          </a:xfrm>
          <a:prstGeom prst="rect">
            <a:avLst/>
          </a:prstGeom>
        </p:spPr>
      </p:pic>
      <p:pic>
        <p:nvPicPr>
          <p:cNvPr id="9" name="Picture 8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49" y="454624"/>
            <a:ext cx="950953" cy="352412"/>
          </a:xfrm>
          <a:prstGeom prst="rect">
            <a:avLst/>
          </a:prstGeom>
        </p:spPr>
      </p:pic>
      <p:pic>
        <p:nvPicPr>
          <p:cNvPr id="10" name="Picture 9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49" y="419139"/>
            <a:ext cx="950953" cy="352412"/>
          </a:xfrm>
          <a:prstGeom prst="rect">
            <a:avLst/>
          </a:prstGeom>
        </p:spPr>
      </p:pic>
      <p:pic>
        <p:nvPicPr>
          <p:cNvPr id="11" name="Picture 10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25" y="366505"/>
            <a:ext cx="1060877" cy="4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42900" rtl="0" eaLnBrk="1" latinLnBrk="0" hangingPunct="1">
        <a:spcBef>
          <a:spcPct val="0"/>
        </a:spcBef>
        <a:buNone/>
        <a:defRPr sz="21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ct val="105000"/>
        </a:lnSpc>
        <a:spcBef>
          <a:spcPts val="900"/>
        </a:spcBef>
        <a:buFontTx/>
        <a:buNone/>
        <a:defRPr sz="13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2800" indent="-172800" algn="l" defTabSz="3429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Wingdings" charset="2"/>
        <a:buChar char="§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171450" algn="l" defTabSz="342900" rtl="0" eaLnBrk="1" latinLnBrk="0" hangingPunct="1">
        <a:spcBef>
          <a:spcPts val="375"/>
        </a:spcBef>
        <a:buClr>
          <a:schemeClr val="tx2"/>
        </a:buClr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10000" indent="-171450" algn="l" defTabSz="342900" rtl="0" eaLnBrk="1" latinLnBrk="0" hangingPunct="1">
        <a:spcBef>
          <a:spcPts val="375"/>
        </a:spcBef>
        <a:buClr>
          <a:schemeClr val="bg2"/>
        </a:buClr>
        <a:buSzPct val="55000"/>
        <a:buFont typeface="Wingdings 3" charset="2"/>
        <a:buChar char="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80000" marR="0" indent="-214313" algn="l" defTabSz="3429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3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6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3530-9136-48D6-8AE4-E249974EA93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6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6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4047-0DA5-4818-812E-CCFE5B546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ba.europa.eu/calendar/draft-guidelines-under-articles-17-and-184-directive-eu-2015849-custom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900" y="1959435"/>
            <a:ext cx="6391604" cy="955060"/>
          </a:xfrm>
          <a:noFill/>
        </p:spPr>
        <p:txBody>
          <a:bodyPr>
            <a:noAutofit/>
          </a:bodyPr>
          <a:lstStyle/>
          <a:p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US" sz="1575" b="0" dirty="0">
                <a:latin typeface="+mn-lt"/>
                <a:cs typeface="Aharoni" panose="02010803020104030203" pitchFamily="2" charset="-79"/>
              </a:rPr>
              <a:t/>
            </a:r>
            <a:br>
              <a:rPr lang="en-US" sz="1575" b="0" dirty="0">
                <a:latin typeface="+mn-lt"/>
                <a:cs typeface="Aharoni" panose="02010803020104030203" pitchFamily="2" charset="-79"/>
              </a:rPr>
            </a:br>
            <a:r>
              <a:rPr lang="en-GB" sz="1575" dirty="0">
                <a:latin typeface="+mn-lt"/>
              </a:rPr>
              <a:t>Draft </a:t>
            </a:r>
            <a:r>
              <a:rPr lang="en-GB" sz="1575" dirty="0" smtClean="0">
                <a:latin typeface="+mn-lt"/>
              </a:rPr>
              <a:t>revised Guidelines on ML/TF risk factors under </a:t>
            </a:r>
            <a:br>
              <a:rPr lang="en-GB" sz="1575" dirty="0" smtClean="0">
                <a:latin typeface="+mn-lt"/>
              </a:rPr>
            </a:br>
            <a:r>
              <a:rPr lang="en-GB" sz="1575" dirty="0" smtClean="0">
                <a:latin typeface="+mn-lt"/>
              </a:rPr>
              <a:t>Article 17, 18(4) AMLD</a:t>
            </a:r>
            <a:endParaRPr lang="en-US" sz="1575" b="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944" y="3190557"/>
            <a:ext cx="4714285" cy="1106155"/>
          </a:xfrm>
        </p:spPr>
        <p:txBody>
          <a:bodyPr>
            <a:noAutofit/>
          </a:bodyPr>
          <a:lstStyle/>
          <a:p>
            <a:r>
              <a:rPr lang="en-US" sz="1125" smtClean="0">
                <a:solidFill>
                  <a:schemeClr val="bg2"/>
                </a:solidFill>
                <a:cs typeface="Aharoni" panose="02010803020104030203" pitchFamily="2" charset="-79"/>
              </a:rPr>
              <a:t>Public </a:t>
            </a:r>
            <a:r>
              <a:rPr lang="en-US" sz="1125" dirty="0">
                <a:solidFill>
                  <a:schemeClr val="bg2"/>
                </a:solidFill>
                <a:cs typeface="Aharoni" panose="02010803020104030203" pitchFamily="2" charset="-79"/>
              </a:rPr>
              <a:t>Hearing </a:t>
            </a:r>
            <a:r>
              <a:rPr lang="en-US" sz="1125" dirty="0" smtClean="0">
                <a:solidFill>
                  <a:schemeClr val="bg2"/>
                </a:solidFill>
                <a:cs typeface="Aharoni" panose="02010803020104030203" pitchFamily="2" charset="-79"/>
              </a:rPr>
              <a:t> </a:t>
            </a:r>
            <a:r>
              <a:rPr lang="en-US" sz="1125" dirty="0">
                <a:solidFill>
                  <a:schemeClr val="bg2"/>
                </a:solidFill>
                <a:cs typeface="Aharoni" panose="02010803020104030203" pitchFamily="2" charset="-79"/>
              </a:rPr>
              <a:t>| </a:t>
            </a:r>
            <a:r>
              <a:rPr lang="en-US" sz="1125" dirty="0" smtClean="0">
                <a:solidFill>
                  <a:schemeClr val="bg2"/>
                </a:solidFill>
                <a:cs typeface="Aharoni" panose="02010803020104030203" pitchFamily="2" charset="-79"/>
              </a:rPr>
              <a:t>15 May 2020</a:t>
            </a:r>
            <a:endParaRPr lang="en-US" sz="1125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6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440125"/>
            <a:ext cx="4997669" cy="73647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2F5773"/>
                </a:solidFill>
                <a:cs typeface="Aharoni" panose="02010803020104030203" pitchFamily="2" charset="-79"/>
              </a:rPr>
              <a:t>THE </a:t>
            </a:r>
            <a: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  <a:t>DRAFT REVISED RISK </a:t>
            </a:r>
            <a:r>
              <a:rPr lang="en-GB" b="1" dirty="0">
                <a:solidFill>
                  <a:srgbClr val="2F5773"/>
                </a:solidFill>
                <a:cs typeface="Aharoni" panose="02010803020104030203" pitchFamily="2" charset="-79"/>
              </a:rPr>
              <a:t>FACTORS </a:t>
            </a:r>
            <a: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  <a:t>GUIDELINES :</a:t>
            </a:r>
            <a:b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</a:br>
            <a: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  <a:t> </a:t>
            </a:r>
            <a:r>
              <a:rPr lang="en-GB" b="1" dirty="0" smtClean="0">
                <a:solidFill>
                  <a:schemeClr val="bg2"/>
                </a:solidFill>
                <a:cs typeface="Aharoni" panose="02010803020104030203" pitchFamily="2" charset="-79"/>
              </a:rPr>
              <a:t>A REVIEW WARRANTED 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526460"/>
            <a:ext cx="6172200" cy="2935500"/>
          </a:xfrm>
        </p:spPr>
        <p:txBody>
          <a:bodyPr/>
          <a:lstStyle/>
          <a:p>
            <a:r>
              <a:rPr lang="en-GB" sz="1800" dirty="0"/>
              <a:t>Updated version </a:t>
            </a:r>
            <a:r>
              <a:rPr lang="en-GB" sz="1800" dirty="0" smtClean="0"/>
              <a:t>in order to take into account:</a:t>
            </a:r>
            <a:endParaRPr lang="en-GB" sz="1800" dirty="0"/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Directive EU (2018/843) ‘AMLD5’;</a:t>
            </a:r>
            <a:endParaRPr lang="en-GB" sz="1800" dirty="0"/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New and emerging risks</a:t>
            </a:r>
            <a:r>
              <a:rPr lang="en-GB" sz="1800" dirty="0" smtClean="0"/>
              <a:t>;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outcomes of the EBA’s implementation review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outcomes of the European Commission’s Post </a:t>
            </a:r>
            <a:r>
              <a:rPr lang="en-GB" sz="1800" smtClean="0"/>
              <a:t>Mortem report</a:t>
            </a:r>
            <a:endParaRPr lang="en-GB" sz="1800" dirty="0" smtClean="0"/>
          </a:p>
          <a:p>
            <a:pPr marL="230400" lvl="1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10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440125"/>
            <a:ext cx="4997669" cy="587639"/>
          </a:xfrm>
        </p:spPr>
        <p:txBody>
          <a:bodyPr>
            <a:normAutofit fontScale="90000"/>
          </a:bodyPr>
          <a:lstStyle/>
          <a:p>
            <a:r>
              <a:rPr lang="en-GB" sz="2000" b="1" dirty="0">
                <a:solidFill>
                  <a:srgbClr val="2F5773"/>
                </a:solidFill>
                <a:cs typeface="Aharoni" panose="02010803020104030203" pitchFamily="2" charset="-79"/>
              </a:rPr>
              <a:t>THE DRAFT REVISED RISK FACTORS GUIDELINES </a:t>
            </a:r>
            <a:r>
              <a:rPr lang="en-GB" sz="2000" b="1" dirty="0" smtClean="0">
                <a:solidFill>
                  <a:srgbClr val="2F5773"/>
                </a:solidFill>
                <a:cs typeface="Aharoni" panose="02010803020104030203" pitchFamily="2" charset="-79"/>
              </a:rPr>
              <a:t>: </a:t>
            </a:r>
            <a: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  <a:t/>
            </a:r>
            <a:b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</a:br>
            <a:r>
              <a:rPr lang="en-GB" sz="2000" b="1" dirty="0" smtClean="0">
                <a:solidFill>
                  <a:schemeClr val="bg2"/>
                </a:solidFill>
                <a:cs typeface="Aharoni" panose="02010803020104030203" pitchFamily="2" charset="-79"/>
              </a:rPr>
              <a:t>MAIN CHANGES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356615"/>
            <a:ext cx="6172200" cy="2984146"/>
          </a:xfrm>
        </p:spPr>
        <p:txBody>
          <a:bodyPr>
            <a:normAutofit fontScale="92500" lnSpcReduction="10000"/>
          </a:bodyPr>
          <a:lstStyle/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New guidance on the compliance with  </a:t>
            </a:r>
            <a:r>
              <a:rPr lang="en-GB" sz="1400" dirty="0">
                <a:solidFill>
                  <a:schemeClr val="tx1"/>
                </a:solidFill>
              </a:rPr>
              <a:t>the provisions on enhanced customer due diligence related to high-risk third </a:t>
            </a:r>
            <a:r>
              <a:rPr lang="en-GB" sz="1400" dirty="0" smtClean="0">
                <a:solidFill>
                  <a:schemeClr val="tx1"/>
                </a:solidFill>
              </a:rPr>
              <a:t>countries;</a:t>
            </a:r>
          </a:p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chemeClr val="tx1"/>
                </a:solidFill>
              </a:rPr>
              <a:t>More details </a:t>
            </a:r>
            <a:r>
              <a:rPr lang="en-GB" sz="1400" dirty="0" smtClean="0">
                <a:solidFill>
                  <a:schemeClr val="tx1"/>
                </a:solidFill>
              </a:rPr>
              <a:t>on</a:t>
            </a:r>
            <a:r>
              <a:rPr lang="en-GB" sz="1400" dirty="0">
                <a:solidFill>
                  <a:schemeClr val="tx1"/>
                </a:solidFill>
              </a:rPr>
              <a:t> terrorist financing risk </a:t>
            </a:r>
            <a:r>
              <a:rPr lang="en-GB" sz="1400" dirty="0" smtClean="0">
                <a:solidFill>
                  <a:schemeClr val="tx1"/>
                </a:solidFill>
              </a:rPr>
              <a:t>factors;</a:t>
            </a:r>
          </a:p>
          <a:p>
            <a:pPr marL="17145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More details on customer </a:t>
            </a:r>
            <a:r>
              <a:rPr lang="en-GB" sz="1400" dirty="0">
                <a:solidFill>
                  <a:schemeClr val="tx1"/>
                </a:solidFill>
              </a:rPr>
              <a:t>due diligence (CDD) measures including on the identification of the beneficial </a:t>
            </a:r>
            <a:r>
              <a:rPr lang="en-GB" sz="1400" dirty="0" smtClean="0">
                <a:solidFill>
                  <a:schemeClr val="tx1"/>
                </a:solidFill>
              </a:rPr>
              <a:t>owner, the use of innovative solution to identify and verify the customer’s identity;</a:t>
            </a:r>
          </a:p>
          <a:p>
            <a:pPr marL="17145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chemeClr val="tx1"/>
                </a:solidFill>
              </a:rPr>
              <a:t>Clear expectations of firms’ business-wide and individual ML/TF risk assessments</a:t>
            </a:r>
            <a:r>
              <a:rPr lang="en-GB" sz="1400" dirty="0" smtClean="0">
                <a:solidFill>
                  <a:schemeClr val="tx1"/>
                </a:solidFill>
              </a:rPr>
              <a:t>;</a:t>
            </a:r>
            <a:endParaRPr lang="en-GB" sz="1400" dirty="0">
              <a:solidFill>
                <a:schemeClr val="tx1"/>
              </a:solidFill>
            </a:endParaRPr>
          </a:p>
          <a:p>
            <a:pPr marL="5161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Additional sector specific guidelines : </a:t>
            </a:r>
            <a:r>
              <a:rPr lang="en-GB" sz="1400" dirty="0">
                <a:solidFill>
                  <a:schemeClr val="tx1"/>
                </a:solidFill>
              </a:rPr>
              <a:t>crowdfunding platforms, corporate finance, payment initiation services providers (PISPs) and account information service providers (AISPs) and for firms providing activities of currency exchanges </a:t>
            </a:r>
            <a:r>
              <a:rPr lang="en-GB" sz="1400" dirty="0" smtClean="0">
                <a:solidFill>
                  <a:schemeClr val="tx1"/>
                </a:solidFill>
              </a:rPr>
              <a:t>offices.</a:t>
            </a:r>
          </a:p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171450" lvl="0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11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4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F5773"/>
                </a:solidFill>
                <a:cs typeface="Aharoni" panose="02010803020104030203" pitchFamily="2" charset="-79"/>
              </a:rPr>
              <a:t>THE </a:t>
            </a:r>
            <a: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  <a:t>DRAFT REVISED RISK </a:t>
            </a:r>
            <a:r>
              <a:rPr lang="en-GB" b="1" dirty="0">
                <a:solidFill>
                  <a:srgbClr val="2F5773"/>
                </a:solidFill>
                <a:cs typeface="Aharoni" panose="02010803020104030203" pitchFamily="2" charset="-79"/>
              </a:rPr>
              <a:t>FACTORS </a:t>
            </a:r>
            <a:r>
              <a:rPr lang="en-GB" b="1" dirty="0" smtClean="0">
                <a:solidFill>
                  <a:srgbClr val="2F5773"/>
                </a:solidFill>
                <a:cs typeface="Aharoni" panose="02010803020104030203" pitchFamily="2" charset="-79"/>
              </a:rPr>
              <a:t>GUIDELINES</a:t>
            </a:r>
            <a:r>
              <a:rPr lang="en-GB" dirty="0" smtClean="0">
                <a:solidFill>
                  <a:srgbClr val="2F5773"/>
                </a:solidFill>
                <a:cs typeface="Aharoni" panose="02010803020104030203" pitchFamily="2" charset="-79"/>
              </a:rPr>
              <a:t>: </a:t>
            </a:r>
            <a:r>
              <a:rPr lang="en-GB" b="1" dirty="0" smtClean="0">
                <a:solidFill>
                  <a:schemeClr val="bg2"/>
                </a:solidFill>
                <a:cs typeface="Aharoni" panose="02010803020104030203" pitchFamily="2" charset="-79"/>
              </a:rPr>
              <a:t>CONSULTATION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The public consultation is open until  5 July 2020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b="1" dirty="0" smtClean="0"/>
              <a:t>The scope of the consultation is limited  to the amendments and additions to the original Risk </a:t>
            </a:r>
            <a:r>
              <a:rPr lang="en-US" sz="1800" b="1" dirty="0"/>
              <a:t>F</a:t>
            </a:r>
            <a:r>
              <a:rPr lang="en-US" sz="1800" b="1" dirty="0" smtClean="0"/>
              <a:t>actors Guidelines.</a:t>
            </a:r>
          </a:p>
          <a:p>
            <a:endParaRPr lang="en-US" sz="1800" dirty="0" smtClean="0"/>
          </a:p>
          <a:p>
            <a:r>
              <a:rPr lang="en-US" sz="1800" dirty="0" smtClean="0"/>
              <a:t>The draft revised Guidelines are at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eba.europa.eu/calendar/draft-guidelines-under-articles-17-and-184-directive-eu-2015849-customer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12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6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>
            <a:spLocks noGrp="1"/>
          </p:cNvSpPr>
          <p:nvPr>
            <p:ph type="title"/>
          </p:nvPr>
        </p:nvSpPr>
        <p:spPr>
          <a:xfrm>
            <a:off x="233645" y="276494"/>
            <a:ext cx="5233932" cy="945105"/>
          </a:xfrm>
        </p:spPr>
        <p:txBody>
          <a:bodyPr>
            <a:normAutofit fontScale="90000"/>
          </a:bodyPr>
          <a:lstStyle/>
          <a:p>
            <a:r>
              <a:rPr lang="en-GB" sz="1500" b="1" dirty="0" smtClean="0"/>
              <a:t>THE DRAFT REVISED RISK FACTORS GUIDELINES : </a:t>
            </a:r>
            <a:br>
              <a:rPr lang="en-GB" sz="1500" b="1" dirty="0" smtClean="0"/>
            </a:br>
            <a:r>
              <a:rPr lang="en-GB" sz="1500" b="1" dirty="0"/>
              <a:t/>
            </a:r>
            <a:br>
              <a:rPr lang="en-GB" sz="1500" b="1" dirty="0"/>
            </a:br>
            <a:r>
              <a:rPr lang="en-GB" sz="1600" b="1" dirty="0" smtClean="0">
                <a:solidFill>
                  <a:schemeClr val="bg2"/>
                </a:solidFill>
              </a:rPr>
              <a:t>QUESTIONS/COMMENTS</a:t>
            </a:r>
            <a:br>
              <a:rPr lang="en-GB" sz="1600" b="1" dirty="0" smtClean="0">
                <a:solidFill>
                  <a:schemeClr val="bg2"/>
                </a:solidFill>
              </a:rPr>
            </a:br>
            <a:r>
              <a:rPr lang="en-GB" sz="1600" b="1" dirty="0">
                <a:solidFill>
                  <a:schemeClr val="bg2"/>
                </a:solidFill>
              </a:rPr>
              <a:t/>
            </a:r>
            <a:br>
              <a:rPr lang="en-GB" sz="1600" b="1" dirty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1.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T</a:t>
            </a:r>
            <a:r>
              <a:rPr lang="en-GB" sz="1600" dirty="0" smtClean="0">
                <a:solidFill>
                  <a:schemeClr val="tx1"/>
                </a:solidFill>
              </a:rPr>
              <a:t>itle I. General Guidelines.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2. </a:t>
            </a:r>
            <a:r>
              <a:rPr lang="en-GB" sz="1600" dirty="0">
                <a:solidFill>
                  <a:schemeClr val="tx1"/>
                </a:solidFill>
              </a:rPr>
              <a:t>T</a:t>
            </a:r>
            <a:r>
              <a:rPr lang="en-GB" sz="1600" dirty="0" smtClean="0">
                <a:solidFill>
                  <a:schemeClr val="tx1"/>
                </a:solidFill>
              </a:rPr>
              <a:t>itle II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 smtClean="0">
                <a:solidFill>
                  <a:schemeClr val="tx1"/>
                </a:solidFill>
              </a:rPr>
              <a:t> Sector specific Guidelines.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-New sector specific </a:t>
            </a:r>
            <a:r>
              <a:rPr lang="en-GB" sz="1600" dirty="0">
                <a:solidFill>
                  <a:schemeClr val="tx1"/>
                </a:solidFill>
              </a:rPr>
              <a:t>G</a:t>
            </a:r>
            <a:r>
              <a:rPr lang="en-GB" sz="1600" dirty="0" smtClean="0">
                <a:solidFill>
                  <a:schemeClr val="tx1"/>
                </a:solidFill>
              </a:rPr>
              <a:t>uidelines: </a:t>
            </a:r>
            <a:r>
              <a:rPr lang="en-GB" sz="1600" dirty="0">
                <a:solidFill>
                  <a:schemeClr val="tx1"/>
                </a:solidFill>
              </a:rPr>
              <a:t>crowdfunding platforms, corporate finance, payment initiation services providers (PISPs) and account information service providers (AISPs), firms providing activities of currency exchanges offices</a:t>
            </a: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-Existing Sector </a:t>
            </a:r>
            <a:r>
              <a:rPr lang="en-GB" sz="1600" dirty="0">
                <a:solidFill>
                  <a:schemeClr val="tx1"/>
                </a:solidFill>
              </a:rPr>
              <a:t>specific Guidelines. </a:t>
            </a:r>
            <a:endParaRPr lang="en-US" altLang="en-US" sz="1600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8367" t="15129" r="52730" b="25304"/>
          <a:stretch/>
        </p:blipFill>
        <p:spPr bwMode="auto">
          <a:xfrm>
            <a:off x="2213865" y="3831890"/>
            <a:ext cx="1610147" cy="1132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96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7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503231"/>
            <a:ext cx="4997669" cy="312227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/>
              <a:t>THE EBA’s NEW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2</a:t>
            </a:fld>
            <a:endParaRPr lang="en-US">
              <a:solidFill>
                <a:srgbClr val="2F577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4" y="1169943"/>
            <a:ext cx="3673366" cy="3035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32" y="1934559"/>
            <a:ext cx="221321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75" b="1" dirty="0">
                <a:solidFill>
                  <a:schemeClr val="accent1"/>
                </a:solidFill>
              </a:rPr>
              <a:t>Article 1(5)(fb) of the EBA Regulation (</a:t>
            </a:r>
            <a:r>
              <a:rPr lang="en-GB" sz="675" b="1" dirty="0">
                <a:solidFill>
                  <a:srgbClr val="FF0000"/>
                </a:solidFill>
              </a:rPr>
              <a:t>NEW</a:t>
            </a:r>
            <a:r>
              <a:rPr lang="en-GB" sz="675" b="1" dirty="0">
                <a:solidFill>
                  <a:schemeClr val="accent1"/>
                </a:solidFill>
              </a:rPr>
              <a:t>):</a:t>
            </a:r>
          </a:p>
          <a:p>
            <a:pPr algn="ctr"/>
            <a:endParaRPr lang="en-GB" sz="675" b="1" dirty="0">
              <a:solidFill>
                <a:schemeClr val="accent1"/>
              </a:solidFill>
            </a:endParaRPr>
          </a:p>
          <a:p>
            <a:pPr algn="ctr"/>
            <a:r>
              <a:rPr lang="en-GB" sz="1350" b="1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‘The Authority shall, within its respective competences, contribute to […] preventing the use of the financial system for the purposes of ML/TF.’</a:t>
            </a:r>
          </a:p>
        </p:txBody>
      </p:sp>
    </p:spTree>
    <p:extLst>
      <p:ext uri="{BB962C8B-B14F-4D97-AF65-F5344CB8AC3E}">
        <p14:creationId xmlns:p14="http://schemas.microsoft.com/office/powerpoint/2010/main" val="349113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85" y="1086585"/>
            <a:ext cx="5213810" cy="33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4</a:t>
            </a:fld>
            <a:endParaRPr lang="en-US">
              <a:solidFill>
                <a:srgbClr val="2F577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647" y="1027113"/>
            <a:ext cx="4590706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5</a:t>
            </a:fld>
            <a:endParaRPr lang="en-US">
              <a:solidFill>
                <a:srgbClr val="2F577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583" y="1027113"/>
            <a:ext cx="4858834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30"/>
          <p:cNvSpPr>
            <a:spLocks noGrp="1"/>
          </p:cNvSpPr>
          <p:nvPr>
            <p:ph type="title"/>
          </p:nvPr>
        </p:nvSpPr>
        <p:spPr>
          <a:xfrm>
            <a:off x="320780" y="255106"/>
            <a:ext cx="5518097" cy="416303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THE EBA’s LEGAL INSTRUMENTS AND MEASURES</a:t>
            </a:r>
            <a:endParaRPr lang="en-US" alt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6</a:t>
            </a:fld>
            <a:endParaRPr lang="en-US">
              <a:solidFill>
                <a:srgbClr val="2F577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1192324" y="1882470"/>
            <a:ext cx="424907" cy="1507901"/>
            <a:chOff x="340829" y="-232480"/>
            <a:chExt cx="566543" cy="2010534"/>
          </a:xfrm>
        </p:grpSpPr>
        <p:sp>
          <p:nvSpPr>
            <p:cNvPr id="21" name="Rectangle 20"/>
            <p:cNvSpPr/>
            <p:nvPr/>
          </p:nvSpPr>
          <p:spPr>
            <a:xfrm rot="5400000">
              <a:off x="-381166" y="489515"/>
              <a:ext cx="2010534" cy="5665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 rot="5400000">
              <a:off x="-381166" y="489515"/>
              <a:ext cx="2010534" cy="566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32385" rIns="90678" bIns="32385" numCol="1" spcCol="1270" anchor="ctr" anchorCtr="0">
              <a:noAutofit/>
            </a:bodyPr>
            <a:lstStyle/>
            <a:p>
              <a:pPr algn="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75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8420" y="890766"/>
            <a:ext cx="6172201" cy="84856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500" b="1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350" dirty="0"/>
              <a:t>Regulatory technical standards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Guidelines and Recommendations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Opinions</a:t>
            </a:r>
            <a:endParaRPr lang="en-GB" sz="135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24690" y="2636420"/>
            <a:ext cx="1181887" cy="312234"/>
            <a:chOff x="2299" y="2552599"/>
            <a:chExt cx="1575849" cy="416312"/>
          </a:xfrm>
        </p:grpSpPr>
        <p:sp>
          <p:nvSpPr>
            <p:cNvPr id="17" name="Rectangle 16"/>
            <p:cNvSpPr/>
            <p:nvPr/>
          </p:nvSpPr>
          <p:spPr>
            <a:xfrm>
              <a:off x="2299" y="2552599"/>
              <a:ext cx="1522511" cy="4158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5637" y="2553111"/>
              <a:ext cx="1522511" cy="415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32385" rIns="90678" bIns="32385" numCol="1" spcCol="1270" anchor="ctr" anchorCtr="0">
              <a:noAutofit/>
            </a:bodyPr>
            <a:lstStyle/>
            <a:p>
              <a:pPr algn="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75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8422" y="1967064"/>
            <a:ext cx="6172200" cy="1011305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b="1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Training 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Reviews (peer reviews, implementation reviews)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350" dirty="0"/>
              <a:t>Breach of Union Law investigations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Cooperation with NCAs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dirty="0"/>
          </a:p>
        </p:txBody>
      </p:sp>
      <p:sp>
        <p:nvSpPr>
          <p:cNvPr id="23" name="Rectangle 22"/>
          <p:cNvSpPr/>
          <p:nvPr/>
        </p:nvSpPr>
        <p:spPr>
          <a:xfrm>
            <a:off x="333940" y="1832851"/>
            <a:ext cx="3310553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chemeClr val="bg1"/>
                </a:solidFill>
              </a:rPr>
              <a:t>Measures  to support implementation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" y="758593"/>
            <a:ext cx="2589835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chemeClr val="bg1"/>
                </a:solidFill>
              </a:rPr>
              <a:t>Legal instruments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" y="3206098"/>
            <a:ext cx="6172200" cy="1369168"/>
          </a:xfrm>
          <a:prstGeom prst="rect">
            <a:avLst/>
          </a:prstGeom>
          <a:solidFill>
            <a:schemeClr val="bg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b="1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350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Central AML/CFT objective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Central AML/CFT database 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0" dirty="0"/>
              <a:t>Article 9a risk assessments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350" dirty="0"/>
              <a:t>Article 9b investigations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350" dirty="0"/>
              <a:t>Outreach (FIUs, third countries)</a:t>
            </a:r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dirty="0"/>
          </a:p>
          <a:p>
            <a:pPr marL="128588" lvl="1" indent="-128588" defTabSz="5667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75" dirty="0"/>
          </a:p>
        </p:txBody>
      </p:sp>
      <p:sp>
        <p:nvSpPr>
          <p:cNvPr id="19" name="Rectangle 18"/>
          <p:cNvSpPr/>
          <p:nvPr/>
        </p:nvSpPr>
        <p:spPr>
          <a:xfrm>
            <a:off x="342901" y="3067598"/>
            <a:ext cx="3310553" cy="3000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chemeClr val="accent1"/>
                </a:solidFill>
              </a:rPr>
              <a:t>New </a:t>
            </a:r>
            <a:r>
              <a:rPr lang="en-GB" sz="1350" b="1" dirty="0" smtClean="0">
                <a:solidFill>
                  <a:schemeClr val="accent1"/>
                </a:solidFill>
              </a:rPr>
              <a:t>(since 2020</a:t>
            </a:r>
            <a:r>
              <a:rPr lang="en-GB" sz="1350" b="1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5289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0400"/>
            <a:ext cx="4997669" cy="416303"/>
          </a:xfrm>
        </p:spPr>
        <p:txBody>
          <a:bodyPr/>
          <a:lstStyle/>
          <a:p>
            <a:r>
              <a:rPr lang="en-US" b="1" dirty="0" smtClean="0"/>
              <a:t>THE EBA’s POLICY OBJECTIVE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7</a:t>
            </a:fld>
            <a:endParaRPr lang="en-US">
              <a:solidFill>
                <a:srgbClr val="2F577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87525"/>
            <a:ext cx="6172200" cy="2755826"/>
          </a:xfrm>
        </p:spPr>
      </p:pic>
    </p:spTree>
    <p:extLst>
      <p:ext uri="{BB962C8B-B14F-4D97-AF65-F5344CB8AC3E}">
        <p14:creationId xmlns:p14="http://schemas.microsoft.com/office/powerpoint/2010/main" val="371456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0121"/>
            <a:ext cx="4997669" cy="5318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</a:t>
            </a:r>
            <a:r>
              <a:rPr lang="en-GB" b="1" dirty="0" smtClean="0"/>
              <a:t>ORIGINAL RISK </a:t>
            </a:r>
            <a:r>
              <a:rPr lang="en-GB" b="1" dirty="0"/>
              <a:t>FACTORS GUIDELINES : </a:t>
            </a:r>
            <a:r>
              <a:rPr lang="en-GB" b="1" dirty="0" smtClean="0">
                <a:solidFill>
                  <a:schemeClr val="bg2"/>
                </a:solidFill>
              </a:rPr>
              <a:t>OVERVIEW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03531"/>
            <a:ext cx="3334703" cy="15259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Firms should use these Guidelines to: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Identify risk factors and assess ML/TF risk;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Adjust the type and extent of their CDD measures in line with that risk; 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Understand supervisory expectations.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39" y="1160833"/>
            <a:ext cx="2544095" cy="340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8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760959"/>
            <a:ext cx="333470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Competent authorities should use these Guidelines to:</a:t>
            </a:r>
          </a:p>
          <a:p>
            <a:endParaRPr lang="en-GB" sz="1200" dirty="0">
              <a:solidFill>
                <a:schemeClr val="accent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Assess the adequacy of firms’ AML/CFT policies and procedures; 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Inform the ML/TF risk assessment of their sector.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4402447"/>
            <a:ext cx="333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Published in June 2017; in force since June 2018</a:t>
            </a:r>
          </a:p>
        </p:txBody>
      </p:sp>
    </p:spTree>
    <p:extLst>
      <p:ext uri="{BB962C8B-B14F-4D97-AF65-F5344CB8AC3E}">
        <p14:creationId xmlns:p14="http://schemas.microsoft.com/office/powerpoint/2010/main" val="17367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03930D90-B5AE-694C-AF4D-B5392C99196C}" type="slidenum">
              <a:rPr lang="en-US">
                <a:solidFill>
                  <a:srgbClr val="2F5773"/>
                </a:solidFill>
                <a:latin typeface="Calibri"/>
              </a:rPr>
              <a:pPr defTabSz="342900">
                <a:defRPr/>
              </a:pPr>
              <a:t>9</a:t>
            </a:fld>
            <a:endParaRPr lang="en-US">
              <a:solidFill>
                <a:srgbClr val="2F5773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072" y="4496749"/>
            <a:ext cx="4678136" cy="504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GB" sz="1200" dirty="0">
                <a:solidFill>
                  <a:srgbClr val="F9A822"/>
                </a:solidFill>
                <a:latin typeface="Calibri"/>
              </a:rPr>
              <a:t>A PROPORTIONATE, RISK-BASED AND EFFECTIVE AML/CFT REGIME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53561" y="501519"/>
            <a:ext cx="4093477" cy="797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GB" sz="1200" dirty="0">
                <a:solidFill>
                  <a:srgbClr val="F9A822"/>
                </a:solidFill>
                <a:latin typeface="Calibri"/>
              </a:rPr>
              <a:t>A COMMON UNDERSTANDING OF THE RISK-BASED APPROACH TO AML/CFT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61914" y="1405208"/>
            <a:ext cx="1076773" cy="790790"/>
            <a:chOff x="457197" y="1797248"/>
            <a:chExt cx="1435697" cy="1054386"/>
          </a:xfrm>
        </p:grpSpPr>
        <p:sp>
          <p:nvSpPr>
            <p:cNvPr id="14" name="Rectangle 13"/>
            <p:cNvSpPr/>
            <p:nvPr/>
          </p:nvSpPr>
          <p:spPr>
            <a:xfrm>
              <a:off x="457197" y="1797248"/>
              <a:ext cx="1435697" cy="1054386"/>
            </a:xfrm>
            <a:prstGeom prst="rect">
              <a:avLst/>
            </a:prstGeom>
            <a:solidFill>
              <a:srgbClr val="F9A8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080" y="2032053"/>
              <a:ext cx="11242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200" dirty="0">
                  <a:solidFill>
                    <a:srgbClr val="2E5672"/>
                  </a:solidFill>
                  <a:latin typeface="Calibri"/>
                </a:rPr>
                <a:t>RISK FACTORS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23147" y="2449648"/>
            <a:ext cx="1115539" cy="790790"/>
            <a:chOff x="433234" y="3108818"/>
            <a:chExt cx="1487386" cy="1054386"/>
          </a:xfrm>
        </p:grpSpPr>
        <p:sp>
          <p:nvSpPr>
            <p:cNvPr id="16" name="Rectangle 15"/>
            <p:cNvSpPr/>
            <p:nvPr/>
          </p:nvSpPr>
          <p:spPr>
            <a:xfrm>
              <a:off x="484923" y="3108818"/>
              <a:ext cx="1435697" cy="1054386"/>
            </a:xfrm>
            <a:prstGeom prst="rect">
              <a:avLst/>
            </a:prstGeom>
            <a:solidFill>
              <a:srgbClr val="F9A8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234" y="3352049"/>
              <a:ext cx="148361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200" dirty="0">
                  <a:solidFill>
                    <a:srgbClr val="2E5672"/>
                  </a:solidFill>
                  <a:latin typeface="Calibri"/>
                </a:rPr>
                <a:t>RISK ASSESSMENTS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41118" y="3595068"/>
            <a:ext cx="1076773" cy="790790"/>
            <a:chOff x="373333" y="4697845"/>
            <a:chExt cx="1435697" cy="1054386"/>
          </a:xfrm>
        </p:grpSpPr>
        <p:sp>
          <p:nvSpPr>
            <p:cNvPr id="18" name="Rectangle 17"/>
            <p:cNvSpPr/>
            <p:nvPr/>
          </p:nvSpPr>
          <p:spPr>
            <a:xfrm>
              <a:off x="373333" y="4697845"/>
              <a:ext cx="1435697" cy="1054386"/>
            </a:xfrm>
            <a:prstGeom prst="rect">
              <a:avLst/>
            </a:prstGeom>
            <a:solidFill>
              <a:srgbClr val="F9A8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574" y="4779980"/>
              <a:ext cx="11242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200" dirty="0">
                  <a:solidFill>
                    <a:srgbClr val="2E5672"/>
                  </a:solidFill>
                  <a:latin typeface="Calibri"/>
                </a:rPr>
                <a:t>RISK-SENSITIVE CDD</a:t>
              </a:r>
            </a:p>
          </p:txBody>
        </p:sp>
      </p:grpSp>
      <p:sp>
        <p:nvSpPr>
          <p:cNvPr id="2" name="Down Arrow 1"/>
          <p:cNvSpPr/>
          <p:nvPr/>
        </p:nvSpPr>
        <p:spPr>
          <a:xfrm>
            <a:off x="2655663" y="2222764"/>
            <a:ext cx="592531" cy="1690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Down Arrow 31"/>
          <p:cNvSpPr/>
          <p:nvPr/>
        </p:nvSpPr>
        <p:spPr>
          <a:xfrm>
            <a:off x="2621275" y="3298303"/>
            <a:ext cx="592531" cy="2291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1668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A template ppt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BA theme pp4_3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template ppt</Template>
  <TotalTime>4767</TotalTime>
  <Words>571</Words>
  <Application>Microsoft Office PowerPoint</Application>
  <PresentationFormat>Custom</PresentationFormat>
  <Paragraphs>97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Aharoni</vt:lpstr>
      <vt:lpstr>Arial</vt:lpstr>
      <vt:lpstr>Bahnschrift SemiBold</vt:lpstr>
      <vt:lpstr>Calibri</vt:lpstr>
      <vt:lpstr>Times New Roman</vt:lpstr>
      <vt:lpstr>Wingdings</vt:lpstr>
      <vt:lpstr>Wingdings 3</vt:lpstr>
      <vt:lpstr>EBA template ppt</vt:lpstr>
      <vt:lpstr>1_EBA theme pp4_3</vt:lpstr>
      <vt:lpstr>Custom Design</vt:lpstr>
      <vt:lpstr>                               Draft revised Guidelines on ML/TF risk factors under  Article 17, 18(4) AMLD</vt:lpstr>
      <vt:lpstr>THE EBA’s NEW ROLE</vt:lpstr>
      <vt:lpstr>PowerPoint Presentation</vt:lpstr>
      <vt:lpstr>PowerPoint Presentation</vt:lpstr>
      <vt:lpstr>PowerPoint Presentation</vt:lpstr>
      <vt:lpstr>THE EBA’s LEGAL INSTRUMENTS AND MEASURES</vt:lpstr>
      <vt:lpstr>THE EBA’s POLICY OBJECTIVE</vt:lpstr>
      <vt:lpstr>THE ORIGINAL RISK FACTORS GUIDELINES : OVERVIEW</vt:lpstr>
      <vt:lpstr>PowerPoint Presentation</vt:lpstr>
      <vt:lpstr>THE DRAFT REVISED RISK FACTORS GUIDELINES :  A REVIEW WARRANTED  </vt:lpstr>
      <vt:lpstr>THE DRAFT REVISED RISK FACTORS GUIDELINES :  MAIN CHANGES</vt:lpstr>
      <vt:lpstr>THE DRAFT REVISED RISK FACTORS GUIDELINES: CONSULTATION</vt:lpstr>
      <vt:lpstr>THE DRAFT REVISED RISK FACTORS GUIDELINES :   QUESTIONS/COMMENTS  1. Title I. General Guidelines.  2. Title II.  Sector specific Guidelines.  -New sector specific Guidelines: crowdfunding platforms, corporate finance, payment initiation services providers (PISPs) and account information service providers (AISPs), firms providing activities of currency exchanges offices  -Existing Sector specific Guidelines.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EBA Technical Standards  and Guidelines under PSD2</dc:title>
  <dc:creator>EBA</dc:creator>
  <cp:lastModifiedBy>Raphaelle Stremsdoerfer</cp:lastModifiedBy>
  <cp:revision>501</cp:revision>
  <cp:lastPrinted>2019-05-06T06:34:39Z</cp:lastPrinted>
  <dcterms:created xsi:type="dcterms:W3CDTF">2016-11-11T17:46:06Z</dcterms:created>
  <dcterms:modified xsi:type="dcterms:W3CDTF">2020-05-14T07:04:07Z</dcterms:modified>
</cp:coreProperties>
</file>