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8" r:id="rId6"/>
    <p:sldId id="259" r:id="rId7"/>
    <p:sldId id="264" r:id="rId8"/>
    <p:sldId id="265" r:id="rId9"/>
    <p:sldId id="267" r:id="rId10"/>
    <p:sldId id="260" r:id="rId11"/>
    <p:sldId id="270"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150C26-8E40-3011-BE4F-74A38AADE542}" name="Meri Rimmanen" initials="MR" userId="S::meri.rimmanen@eba.europa.eu::303448a5-7ec6-4bd3-b8c1-a05eed15d27a" providerId="AD"/>
  <p188:author id="{0C866579-F7B8-CDE7-F6E3-BB09857FC818}" name="AD" initials="AD" userId="AD" providerId="None"/>
  <p188:author id="{529C919A-2B18-D8E8-92A7-4BE2B48D4AC7}" name="Meri Rimmanen" initials="MR" userId="S::Meri.Rimmanen@eba.europa.eu::303448a5-7ec6-4bd3-b8c1-a05eed15d27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F612"/>
    <a:srgbClr val="FAA633"/>
    <a:srgbClr val="BF9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67" d="100"/>
          <a:sy n="67" d="100"/>
        </p:scale>
        <p:origin x="62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B77705-5EDA-4860-A3F4-755F640CBBA2}" type="datetimeFigureOut">
              <a:rPr lang="en-GB" smtClean="0"/>
              <a:t>25/11/2022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2D8A10-BA2D-4F25-AFFE-DBE0651FF17A}" type="slidenum">
              <a:rPr lang="en-GB" smtClean="0"/>
              <a:t>‹#›</a:t>
            </a:fld>
            <a:endParaRPr lang="en-GB"/>
          </a:p>
        </p:txBody>
      </p:sp>
    </p:spTree>
    <p:extLst>
      <p:ext uri="{BB962C8B-B14F-4D97-AF65-F5344CB8AC3E}">
        <p14:creationId xmlns:p14="http://schemas.microsoft.com/office/powerpoint/2010/main" val="2491913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g8d22d139c2_0_1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8" name="Google Shape;448;g8d22d139c2_0_1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82D8A10-BA2D-4F25-AFFE-DBE0651FF17A}" type="slidenum">
              <a:rPr lang="en-GB" smtClean="0"/>
              <a:t>8</a:t>
            </a:fld>
            <a:endParaRPr lang="en-GB"/>
          </a:p>
        </p:txBody>
      </p:sp>
    </p:spTree>
    <p:extLst>
      <p:ext uri="{BB962C8B-B14F-4D97-AF65-F5344CB8AC3E}">
        <p14:creationId xmlns:p14="http://schemas.microsoft.com/office/powerpoint/2010/main" val="151829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F75D5-0AC3-4DD9-96E1-F23A9DBE5F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FE3B4970-1943-49C6-8DA6-C054FDF7A1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7F9416C1-C63E-44EA-BB73-2C7B96963F07}"/>
              </a:ext>
            </a:extLst>
          </p:cNvPr>
          <p:cNvSpPr>
            <a:spLocks noGrp="1"/>
          </p:cNvSpPr>
          <p:nvPr>
            <p:ph type="dt" sz="half" idx="10"/>
          </p:nvPr>
        </p:nvSpPr>
        <p:spPr/>
        <p:txBody>
          <a:bodyPr/>
          <a:lstStyle/>
          <a:p>
            <a:fld id="{2D1B1A71-9E32-442A-B6CC-84E873E691E8}" type="datetimeFigureOut">
              <a:rPr lang="es-ES_tradnl" smtClean="0"/>
              <a:t>25/11/2022</a:t>
            </a:fld>
            <a:endParaRPr lang="es-ES_tradnl"/>
          </a:p>
        </p:txBody>
      </p:sp>
      <p:sp>
        <p:nvSpPr>
          <p:cNvPr id="5" name="Footer Placeholder 4">
            <a:extLst>
              <a:ext uri="{FF2B5EF4-FFF2-40B4-BE49-F238E27FC236}">
                <a16:creationId xmlns:a16="http://schemas.microsoft.com/office/drawing/2014/main" id="{3FFF5476-B026-44A5-BB9F-53F6079CCF3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8EE53CC-A4EC-42D6-8665-C4F225E57865}"/>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323769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A6E2-4C29-489E-BC98-335CBAD4932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40A7E091-8B09-4579-B58A-A703E7A2E0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D2F23A26-5336-4FB9-B187-BEC56163BDC7}"/>
              </a:ext>
            </a:extLst>
          </p:cNvPr>
          <p:cNvSpPr>
            <a:spLocks noGrp="1"/>
          </p:cNvSpPr>
          <p:nvPr>
            <p:ph type="dt" sz="half" idx="10"/>
          </p:nvPr>
        </p:nvSpPr>
        <p:spPr/>
        <p:txBody>
          <a:bodyPr/>
          <a:lstStyle/>
          <a:p>
            <a:fld id="{2D1B1A71-9E32-442A-B6CC-84E873E691E8}" type="datetimeFigureOut">
              <a:rPr lang="es-ES_tradnl" smtClean="0"/>
              <a:t>25/11/2022</a:t>
            </a:fld>
            <a:endParaRPr lang="es-ES_tradnl"/>
          </a:p>
        </p:txBody>
      </p:sp>
      <p:sp>
        <p:nvSpPr>
          <p:cNvPr id="5" name="Footer Placeholder 4">
            <a:extLst>
              <a:ext uri="{FF2B5EF4-FFF2-40B4-BE49-F238E27FC236}">
                <a16:creationId xmlns:a16="http://schemas.microsoft.com/office/drawing/2014/main" id="{DF3A4D88-1082-4E15-8800-7330B1A29978}"/>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8ABE4A2-ADA8-4537-AC58-9CC8E44ACDBC}"/>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2289189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490AE6-B22B-4D7E-9425-1E952D2B0E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2298EFC6-68B7-494D-974B-83319321C2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1CF9C13-6B86-4C56-8EFD-9574FCC6AC75}"/>
              </a:ext>
            </a:extLst>
          </p:cNvPr>
          <p:cNvSpPr>
            <a:spLocks noGrp="1"/>
          </p:cNvSpPr>
          <p:nvPr>
            <p:ph type="dt" sz="half" idx="10"/>
          </p:nvPr>
        </p:nvSpPr>
        <p:spPr/>
        <p:txBody>
          <a:bodyPr/>
          <a:lstStyle/>
          <a:p>
            <a:fld id="{2D1B1A71-9E32-442A-B6CC-84E873E691E8}" type="datetimeFigureOut">
              <a:rPr lang="es-ES_tradnl" smtClean="0"/>
              <a:t>25/11/2022</a:t>
            </a:fld>
            <a:endParaRPr lang="es-ES_tradnl"/>
          </a:p>
        </p:txBody>
      </p:sp>
      <p:sp>
        <p:nvSpPr>
          <p:cNvPr id="5" name="Footer Placeholder 4">
            <a:extLst>
              <a:ext uri="{FF2B5EF4-FFF2-40B4-BE49-F238E27FC236}">
                <a16:creationId xmlns:a16="http://schemas.microsoft.com/office/drawing/2014/main" id="{05CB1363-3776-4061-8B08-B17671EFB92A}"/>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7B4F95A-230F-44DF-BC40-39885FA6C71C}"/>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11462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4A2C-2ABD-42FF-AA21-AA6539534977}"/>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9E4438A1-FA5A-42E9-8E68-8A67B3E790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D1545937-3302-4AC6-91FE-19249866AEB4}"/>
              </a:ext>
            </a:extLst>
          </p:cNvPr>
          <p:cNvSpPr>
            <a:spLocks noGrp="1"/>
          </p:cNvSpPr>
          <p:nvPr>
            <p:ph type="dt" sz="half" idx="10"/>
          </p:nvPr>
        </p:nvSpPr>
        <p:spPr/>
        <p:txBody>
          <a:bodyPr/>
          <a:lstStyle/>
          <a:p>
            <a:fld id="{2D1B1A71-9E32-442A-B6CC-84E873E691E8}" type="datetimeFigureOut">
              <a:rPr lang="es-ES_tradnl" smtClean="0"/>
              <a:t>25/11/2022</a:t>
            </a:fld>
            <a:endParaRPr lang="es-ES_tradnl"/>
          </a:p>
        </p:txBody>
      </p:sp>
      <p:sp>
        <p:nvSpPr>
          <p:cNvPr id="5" name="Footer Placeholder 4">
            <a:extLst>
              <a:ext uri="{FF2B5EF4-FFF2-40B4-BE49-F238E27FC236}">
                <a16:creationId xmlns:a16="http://schemas.microsoft.com/office/drawing/2014/main" id="{BE9307DD-6807-4EFD-88C4-82873549B5AD}"/>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860BEE03-8D00-49EE-ACCC-F2B935B6588C}"/>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313380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2E3-808C-4C5B-A593-E13E34B3C3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294E867F-D521-4F89-ACF0-C72E7EE61B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500CE0-DACC-4CE0-8DAE-FC54686F9202}"/>
              </a:ext>
            </a:extLst>
          </p:cNvPr>
          <p:cNvSpPr>
            <a:spLocks noGrp="1"/>
          </p:cNvSpPr>
          <p:nvPr>
            <p:ph type="dt" sz="half" idx="10"/>
          </p:nvPr>
        </p:nvSpPr>
        <p:spPr/>
        <p:txBody>
          <a:bodyPr/>
          <a:lstStyle/>
          <a:p>
            <a:fld id="{2D1B1A71-9E32-442A-B6CC-84E873E691E8}" type="datetimeFigureOut">
              <a:rPr lang="es-ES_tradnl" smtClean="0"/>
              <a:t>25/11/2022</a:t>
            </a:fld>
            <a:endParaRPr lang="es-ES_tradnl"/>
          </a:p>
        </p:txBody>
      </p:sp>
      <p:sp>
        <p:nvSpPr>
          <p:cNvPr id="5" name="Footer Placeholder 4">
            <a:extLst>
              <a:ext uri="{FF2B5EF4-FFF2-40B4-BE49-F238E27FC236}">
                <a16:creationId xmlns:a16="http://schemas.microsoft.com/office/drawing/2014/main" id="{C39E8F0B-152B-42FD-9B1D-927BCAE1F75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25E5668-CAD1-4E7C-89D6-3D92881A38E1}"/>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2529270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B04F-F66E-4A04-82C7-5AFEC0CABC1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59F26C06-4F51-4C85-BCC2-8F67160E76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6BBA71BD-D2F3-4005-9662-14CB9A52AA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02153966-397C-4932-9B40-27B838878F4B}"/>
              </a:ext>
            </a:extLst>
          </p:cNvPr>
          <p:cNvSpPr>
            <a:spLocks noGrp="1"/>
          </p:cNvSpPr>
          <p:nvPr>
            <p:ph type="dt" sz="half" idx="10"/>
          </p:nvPr>
        </p:nvSpPr>
        <p:spPr/>
        <p:txBody>
          <a:bodyPr/>
          <a:lstStyle/>
          <a:p>
            <a:fld id="{2D1B1A71-9E32-442A-B6CC-84E873E691E8}" type="datetimeFigureOut">
              <a:rPr lang="es-ES_tradnl" smtClean="0"/>
              <a:t>25/11/2022</a:t>
            </a:fld>
            <a:endParaRPr lang="es-ES_tradnl"/>
          </a:p>
        </p:txBody>
      </p:sp>
      <p:sp>
        <p:nvSpPr>
          <p:cNvPr id="6" name="Footer Placeholder 5">
            <a:extLst>
              <a:ext uri="{FF2B5EF4-FFF2-40B4-BE49-F238E27FC236}">
                <a16:creationId xmlns:a16="http://schemas.microsoft.com/office/drawing/2014/main" id="{3709FBD0-0067-4733-8BE2-A5404AD4A0C2}"/>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8C18A46F-217C-4142-82B8-354155001680}"/>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142764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3FB48-0433-47AD-932E-C21B3963AC1B}"/>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5281B51E-CB71-4AB7-A903-42906C0FF8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3DD2F7-320B-4D16-B432-F9F4E0AE00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D06C03BF-87F4-4AA9-9530-E449B2F5AA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96EED6-2775-40C2-968B-E64A363720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5CB5B3DC-FBD1-46CA-AEE9-997409B641E8}"/>
              </a:ext>
            </a:extLst>
          </p:cNvPr>
          <p:cNvSpPr>
            <a:spLocks noGrp="1"/>
          </p:cNvSpPr>
          <p:nvPr>
            <p:ph type="dt" sz="half" idx="10"/>
          </p:nvPr>
        </p:nvSpPr>
        <p:spPr/>
        <p:txBody>
          <a:bodyPr/>
          <a:lstStyle/>
          <a:p>
            <a:fld id="{2D1B1A71-9E32-442A-B6CC-84E873E691E8}" type="datetimeFigureOut">
              <a:rPr lang="es-ES_tradnl" smtClean="0"/>
              <a:t>25/11/2022</a:t>
            </a:fld>
            <a:endParaRPr lang="es-ES_tradnl"/>
          </a:p>
        </p:txBody>
      </p:sp>
      <p:sp>
        <p:nvSpPr>
          <p:cNvPr id="8" name="Footer Placeholder 7">
            <a:extLst>
              <a:ext uri="{FF2B5EF4-FFF2-40B4-BE49-F238E27FC236}">
                <a16:creationId xmlns:a16="http://schemas.microsoft.com/office/drawing/2014/main" id="{7D852159-71E6-4FA6-B22F-D54C754903AB}"/>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9C5E46CF-6A8D-4008-9A89-71805B5A64CE}"/>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565069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44029-7434-4119-B9D4-251631D4FAAC}"/>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248902CE-3E87-4A0D-91A5-F1385792B1F2}"/>
              </a:ext>
            </a:extLst>
          </p:cNvPr>
          <p:cNvSpPr>
            <a:spLocks noGrp="1"/>
          </p:cNvSpPr>
          <p:nvPr>
            <p:ph type="dt" sz="half" idx="10"/>
          </p:nvPr>
        </p:nvSpPr>
        <p:spPr/>
        <p:txBody>
          <a:bodyPr/>
          <a:lstStyle/>
          <a:p>
            <a:fld id="{2D1B1A71-9E32-442A-B6CC-84E873E691E8}" type="datetimeFigureOut">
              <a:rPr lang="es-ES_tradnl" smtClean="0"/>
              <a:t>25/11/2022</a:t>
            </a:fld>
            <a:endParaRPr lang="es-ES_tradnl"/>
          </a:p>
        </p:txBody>
      </p:sp>
      <p:sp>
        <p:nvSpPr>
          <p:cNvPr id="4" name="Footer Placeholder 3">
            <a:extLst>
              <a:ext uri="{FF2B5EF4-FFF2-40B4-BE49-F238E27FC236}">
                <a16:creationId xmlns:a16="http://schemas.microsoft.com/office/drawing/2014/main" id="{C95986C6-5318-4EFB-B74C-E74E646200DE}"/>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EA182172-8337-4772-B3C4-B659BBFB68E5}"/>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219055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B06B03-E79F-49A3-83EC-F6765BB80A03}"/>
              </a:ext>
            </a:extLst>
          </p:cNvPr>
          <p:cNvSpPr>
            <a:spLocks noGrp="1"/>
          </p:cNvSpPr>
          <p:nvPr>
            <p:ph type="dt" sz="half" idx="10"/>
          </p:nvPr>
        </p:nvSpPr>
        <p:spPr/>
        <p:txBody>
          <a:bodyPr/>
          <a:lstStyle/>
          <a:p>
            <a:fld id="{2D1B1A71-9E32-442A-B6CC-84E873E691E8}" type="datetimeFigureOut">
              <a:rPr lang="es-ES_tradnl" smtClean="0"/>
              <a:t>25/11/2022</a:t>
            </a:fld>
            <a:endParaRPr lang="es-ES_tradnl"/>
          </a:p>
        </p:txBody>
      </p:sp>
      <p:sp>
        <p:nvSpPr>
          <p:cNvPr id="3" name="Footer Placeholder 2">
            <a:extLst>
              <a:ext uri="{FF2B5EF4-FFF2-40B4-BE49-F238E27FC236}">
                <a16:creationId xmlns:a16="http://schemas.microsoft.com/office/drawing/2014/main" id="{1E37F5FC-DAFD-4F6F-994F-02A05B6A19CA}"/>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4DD2F2D8-3C43-49C0-9F45-1F47C647BBBA}"/>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168875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8F362-194F-498C-841A-ABF2AEB20F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0356A86E-3359-49AC-ACCF-44BEB99241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C804E8AE-3970-4819-BD1F-5797BE682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9B99E3-09F8-40D0-A1B5-33C15207199A}"/>
              </a:ext>
            </a:extLst>
          </p:cNvPr>
          <p:cNvSpPr>
            <a:spLocks noGrp="1"/>
          </p:cNvSpPr>
          <p:nvPr>
            <p:ph type="dt" sz="half" idx="10"/>
          </p:nvPr>
        </p:nvSpPr>
        <p:spPr/>
        <p:txBody>
          <a:bodyPr/>
          <a:lstStyle/>
          <a:p>
            <a:fld id="{2D1B1A71-9E32-442A-B6CC-84E873E691E8}" type="datetimeFigureOut">
              <a:rPr lang="es-ES_tradnl" smtClean="0"/>
              <a:t>25/11/2022</a:t>
            </a:fld>
            <a:endParaRPr lang="es-ES_tradnl"/>
          </a:p>
        </p:txBody>
      </p:sp>
      <p:sp>
        <p:nvSpPr>
          <p:cNvPr id="6" name="Footer Placeholder 5">
            <a:extLst>
              <a:ext uri="{FF2B5EF4-FFF2-40B4-BE49-F238E27FC236}">
                <a16:creationId xmlns:a16="http://schemas.microsoft.com/office/drawing/2014/main" id="{F3E00826-4B00-42CE-B166-2BAE781E026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EE76F52F-1D99-4D45-BCDB-5C8A9C3D1051}"/>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382624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7D700-728C-4388-B006-F3E1012FF6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867889E2-582A-4F50-8D8B-482FEB9FED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D5EBA482-53B7-44BC-92BB-8BC575A4B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5440A6-B5A3-4B22-A05A-047CEC8518E1}"/>
              </a:ext>
            </a:extLst>
          </p:cNvPr>
          <p:cNvSpPr>
            <a:spLocks noGrp="1"/>
          </p:cNvSpPr>
          <p:nvPr>
            <p:ph type="dt" sz="half" idx="10"/>
          </p:nvPr>
        </p:nvSpPr>
        <p:spPr/>
        <p:txBody>
          <a:bodyPr/>
          <a:lstStyle/>
          <a:p>
            <a:fld id="{2D1B1A71-9E32-442A-B6CC-84E873E691E8}" type="datetimeFigureOut">
              <a:rPr lang="es-ES_tradnl" smtClean="0"/>
              <a:t>25/11/2022</a:t>
            </a:fld>
            <a:endParaRPr lang="es-ES_tradnl"/>
          </a:p>
        </p:txBody>
      </p:sp>
      <p:sp>
        <p:nvSpPr>
          <p:cNvPr id="6" name="Footer Placeholder 5">
            <a:extLst>
              <a:ext uri="{FF2B5EF4-FFF2-40B4-BE49-F238E27FC236}">
                <a16:creationId xmlns:a16="http://schemas.microsoft.com/office/drawing/2014/main" id="{AB0689C1-D712-494C-B8FB-3079718AF09D}"/>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F1FD06CC-B9E4-44C0-B5AF-1C652A0D03DB}"/>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1601097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B2EE3C-1BEE-4BE4-9804-8FA2735C2C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A15E582B-72C7-4607-B202-4319241481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B5090BFB-9C45-415E-BBB8-6E0EC571C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B1A71-9E32-442A-B6CC-84E873E691E8}" type="datetimeFigureOut">
              <a:rPr lang="es-ES_tradnl" smtClean="0"/>
              <a:t>25/11/2022</a:t>
            </a:fld>
            <a:endParaRPr lang="es-ES_tradnl"/>
          </a:p>
        </p:txBody>
      </p:sp>
      <p:sp>
        <p:nvSpPr>
          <p:cNvPr id="5" name="Footer Placeholder 4">
            <a:extLst>
              <a:ext uri="{FF2B5EF4-FFF2-40B4-BE49-F238E27FC236}">
                <a16:creationId xmlns:a16="http://schemas.microsoft.com/office/drawing/2014/main" id="{1BC48E46-3077-4D94-BD80-D2CD1D5370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CCAA2749-CA84-4015-91E3-4E15B6E3FF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3CC05-0B00-4536-90DC-F4CC72241A6C}" type="slidenum">
              <a:rPr lang="es-ES_tradnl" smtClean="0"/>
              <a:t>‹#›</a:t>
            </a:fld>
            <a:endParaRPr lang="es-ES_tradnl"/>
          </a:p>
        </p:txBody>
      </p:sp>
      <p:sp>
        <p:nvSpPr>
          <p:cNvPr id="8" name="TextBox 7">
            <a:extLst>
              <a:ext uri="{FF2B5EF4-FFF2-40B4-BE49-F238E27FC236}">
                <a16:creationId xmlns:a16="http://schemas.microsoft.com/office/drawing/2014/main" id="{9C24F3D2-5899-4C0A-9CC7-98F8682EF948}"/>
              </a:ext>
            </a:extLst>
          </p:cNvPr>
          <p:cNvSpPr txBox="1"/>
          <p:nvPr userDrawn="1">
            <p:extLst>
              <p:ext uri="{1162E1C5-73C7-4A58-AE30-91384D911F3F}">
                <p184:classification xmlns:p184="http://schemas.microsoft.com/office/powerpoint/2018/4/main" val="hdr"/>
              </p:ext>
            </p:extLst>
          </p:nvPr>
        </p:nvSpPr>
        <p:spPr>
          <a:xfrm>
            <a:off x="0" y="0"/>
            <a:ext cx="1055688" cy="182880"/>
          </a:xfrm>
          <a:prstGeom prst="rect">
            <a:avLst/>
          </a:prstGeom>
        </p:spPr>
        <p:txBody>
          <a:bodyPr horzOverflow="overflow" lIns="0" tIns="0" rIns="0" bIns="0">
            <a:spAutoFit/>
          </a:bodyPr>
          <a:lstStyle/>
          <a:p>
            <a:pPr algn="l"/>
            <a:r>
              <a:rPr lang="es-ES_tradnl" sz="1200">
                <a:solidFill>
                  <a:srgbClr val="000000"/>
                </a:solidFill>
                <a:latin typeface="Calibri" panose="020F0502020204030204" pitchFamily="34" charset="0"/>
                <a:cs typeface="Calibri" panose="020F0502020204030204" pitchFamily="34" charset="0"/>
              </a:rPr>
              <a:t>EBA Regular Use</a:t>
            </a:r>
          </a:p>
        </p:txBody>
      </p:sp>
    </p:spTree>
    <p:extLst>
      <p:ext uri="{BB962C8B-B14F-4D97-AF65-F5344CB8AC3E}">
        <p14:creationId xmlns:p14="http://schemas.microsoft.com/office/powerpoint/2010/main" val="4236619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4.jpe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6.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6" Type="http://schemas.openxmlformats.org/officeDocument/2006/relationships/image" Target="../media/image19.sv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png"/><Relationship Id="rId15" Type="http://schemas.openxmlformats.org/officeDocument/2006/relationships/image" Target="../media/image1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Users\kourent\Desktop\_PROJECTS_\VisualBranding_OfficeDocuments\PPT\Output\02\logo.png">
            <a:extLst>
              <a:ext uri="{FF2B5EF4-FFF2-40B4-BE49-F238E27FC236}">
                <a16:creationId xmlns:a16="http://schemas.microsoft.com/office/drawing/2014/main" id="{6B7B2C0C-4445-4391-8363-A027217FAF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595491" y="158823"/>
            <a:ext cx="2394594" cy="1042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8E55E288-3E3B-4F77-8CA6-EF5168425DC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201915" y="190587"/>
            <a:ext cx="2072244" cy="72547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B078CA0C-B0C0-44DF-8F7A-874CE3C2944B}"/>
              </a:ext>
            </a:extLst>
          </p:cNvPr>
          <p:cNvSpPr/>
          <p:nvPr/>
        </p:nvSpPr>
        <p:spPr>
          <a:xfrm>
            <a:off x="757980" y="2106197"/>
            <a:ext cx="10730459" cy="2897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dirty="0">
              <a:solidFill>
                <a:srgbClr val="002060"/>
              </a:solidFill>
            </a:endParaRPr>
          </a:p>
          <a:p>
            <a:endParaRPr lang="en-GB" sz="3200" dirty="0">
              <a:solidFill>
                <a:srgbClr val="002060"/>
              </a:solidFill>
            </a:endParaRPr>
          </a:p>
          <a:p>
            <a:r>
              <a:rPr lang="en-GB" sz="3200" dirty="0">
                <a:solidFill>
                  <a:srgbClr val="002060"/>
                </a:solidFill>
              </a:rPr>
              <a:t>Item 2: The reporting landscape in the next years</a:t>
            </a:r>
          </a:p>
          <a:p>
            <a:endParaRPr lang="en-GB" sz="2400" i="1" dirty="0">
              <a:solidFill>
                <a:srgbClr val="002060"/>
              </a:solidFill>
            </a:endParaRPr>
          </a:p>
          <a:p>
            <a:endParaRPr lang="en-GB" sz="2400" i="1" dirty="0">
              <a:solidFill>
                <a:srgbClr val="002060"/>
              </a:solidFill>
            </a:endParaRPr>
          </a:p>
          <a:p>
            <a:r>
              <a:rPr lang="en-GB" sz="2400" i="1" dirty="0">
                <a:solidFill>
                  <a:srgbClr val="002060"/>
                </a:solidFill>
              </a:rPr>
              <a:t>Workshop on Integrated Reporting</a:t>
            </a:r>
          </a:p>
          <a:p>
            <a:r>
              <a:rPr lang="en-GB" sz="2000" dirty="0">
                <a:solidFill>
                  <a:schemeClr val="tx1">
                    <a:lumMod val="65000"/>
                    <a:lumOff val="35000"/>
                  </a:schemeClr>
                </a:solidFill>
              </a:rPr>
              <a:t>1 December 2022</a:t>
            </a:r>
            <a:r>
              <a:rPr lang="en-GB" sz="2000" i="1" dirty="0">
                <a:solidFill>
                  <a:schemeClr val="tx1">
                    <a:lumMod val="65000"/>
                    <a:lumOff val="35000"/>
                  </a:schemeClr>
                </a:solidFill>
              </a:rPr>
              <a:t> </a:t>
            </a:r>
            <a:endParaRPr lang="es-ES_tradnl" sz="2000" i="1" dirty="0">
              <a:solidFill>
                <a:schemeClr val="tx1">
                  <a:lumMod val="65000"/>
                  <a:lumOff val="35000"/>
                </a:schemeClr>
              </a:solidFill>
            </a:endParaRPr>
          </a:p>
        </p:txBody>
      </p:sp>
    </p:spTree>
    <p:extLst>
      <p:ext uri="{BB962C8B-B14F-4D97-AF65-F5344CB8AC3E}">
        <p14:creationId xmlns:p14="http://schemas.microsoft.com/office/powerpoint/2010/main" val="181283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a:solidFill>
                  <a:srgbClr val="002060"/>
                </a:solidFill>
              </a:rPr>
              <a:t>Outline </a:t>
            </a:r>
            <a:endParaRPr lang="es-ES_tradnl" sz="2800"/>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10">
            <a:extLst>
              <a:ext uri="{FF2B5EF4-FFF2-40B4-BE49-F238E27FC236}">
                <a16:creationId xmlns:a16="http://schemas.microsoft.com/office/drawing/2014/main" id="{BD76BE77-C28C-41AD-ABB3-ECB67A6BF3F4}"/>
              </a:ext>
            </a:extLst>
          </p:cNvPr>
          <p:cNvGrpSpPr>
            <a:grpSpLocks/>
          </p:cNvGrpSpPr>
          <p:nvPr/>
        </p:nvGrpSpPr>
        <p:grpSpPr bwMode="auto">
          <a:xfrm>
            <a:off x="537663" y="2115511"/>
            <a:ext cx="9224236" cy="2052675"/>
            <a:chOff x="295459" y="1489075"/>
            <a:chExt cx="8550357" cy="1762125"/>
          </a:xfrm>
        </p:grpSpPr>
        <p:sp>
          <p:nvSpPr>
            <p:cNvPr id="6" name="Rectangle 5">
              <a:extLst>
                <a:ext uri="{FF2B5EF4-FFF2-40B4-BE49-F238E27FC236}">
                  <a16:creationId xmlns:a16="http://schemas.microsoft.com/office/drawing/2014/main" id="{7E48C5B8-52DE-4C0F-BBA5-BE96E6B0805C}"/>
                </a:ext>
              </a:extLst>
            </p:cNvPr>
            <p:cNvSpPr>
              <a:spLocks noChangeArrowheads="1"/>
            </p:cNvSpPr>
            <p:nvPr>
              <p:custDataLst>
                <p:tags r:id="rId3"/>
              </p:custDataLst>
            </p:nvPr>
          </p:nvSpPr>
          <p:spPr bwMode="auto">
            <a:xfrm>
              <a:off x="295459" y="1489075"/>
              <a:ext cx="381001" cy="381000"/>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a:solidFill>
                    <a:srgbClr val="FFFFFF"/>
                  </a:solidFill>
                </a:rPr>
                <a:t>1</a:t>
              </a:r>
            </a:p>
          </p:txBody>
        </p:sp>
        <p:sp>
          <p:nvSpPr>
            <p:cNvPr id="7" name="Rectangle 6">
              <a:extLst>
                <a:ext uri="{FF2B5EF4-FFF2-40B4-BE49-F238E27FC236}">
                  <a16:creationId xmlns:a16="http://schemas.microsoft.com/office/drawing/2014/main" id="{749F223F-DC9C-47E1-BC01-96F546FE8DB7}"/>
                </a:ext>
              </a:extLst>
            </p:cNvPr>
            <p:cNvSpPr>
              <a:spLocks noChangeArrowheads="1"/>
            </p:cNvSpPr>
            <p:nvPr>
              <p:custDataLst>
                <p:tags r:id="rId4"/>
              </p:custDataLst>
            </p:nvPr>
          </p:nvSpPr>
          <p:spPr bwMode="auto">
            <a:xfrm>
              <a:off x="295459" y="1946275"/>
              <a:ext cx="381001" cy="381000"/>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a:solidFill>
                    <a:srgbClr val="FFFFFF"/>
                  </a:solidFill>
                </a:rPr>
                <a:t>2</a:t>
              </a:r>
            </a:p>
          </p:txBody>
        </p:sp>
        <p:sp>
          <p:nvSpPr>
            <p:cNvPr id="8" name="Rectangle 7">
              <a:extLst>
                <a:ext uri="{FF2B5EF4-FFF2-40B4-BE49-F238E27FC236}">
                  <a16:creationId xmlns:a16="http://schemas.microsoft.com/office/drawing/2014/main" id="{29BA1E95-5B1C-4618-879C-49DEACF50B0D}"/>
                </a:ext>
              </a:extLst>
            </p:cNvPr>
            <p:cNvSpPr>
              <a:spLocks noChangeArrowheads="1"/>
            </p:cNvSpPr>
            <p:nvPr>
              <p:custDataLst>
                <p:tags r:id="rId5"/>
              </p:custDataLst>
            </p:nvPr>
          </p:nvSpPr>
          <p:spPr bwMode="auto">
            <a:xfrm>
              <a:off x="295459" y="2403475"/>
              <a:ext cx="381001" cy="381000"/>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a:solidFill>
                    <a:srgbClr val="FFFFFF"/>
                  </a:solidFill>
                </a:rPr>
                <a:t>3</a:t>
              </a:r>
            </a:p>
          </p:txBody>
        </p:sp>
        <p:sp>
          <p:nvSpPr>
            <p:cNvPr id="9" name="Rectangle 8">
              <a:extLst>
                <a:ext uri="{FF2B5EF4-FFF2-40B4-BE49-F238E27FC236}">
                  <a16:creationId xmlns:a16="http://schemas.microsoft.com/office/drawing/2014/main" id="{FE8F710E-D32A-4D71-BAA7-436A44090BE5}"/>
                </a:ext>
              </a:extLst>
            </p:cNvPr>
            <p:cNvSpPr>
              <a:spLocks noChangeArrowheads="1"/>
            </p:cNvSpPr>
            <p:nvPr>
              <p:custDataLst>
                <p:tags r:id="rId6"/>
              </p:custDataLst>
            </p:nvPr>
          </p:nvSpPr>
          <p:spPr bwMode="auto">
            <a:xfrm>
              <a:off x="821712" y="1946275"/>
              <a:ext cx="8022412"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EBA reporting development base timelines </a:t>
              </a:r>
            </a:p>
          </p:txBody>
        </p:sp>
        <p:sp>
          <p:nvSpPr>
            <p:cNvPr id="10" name="Rectangle 9">
              <a:extLst>
                <a:ext uri="{FF2B5EF4-FFF2-40B4-BE49-F238E27FC236}">
                  <a16:creationId xmlns:a16="http://schemas.microsoft.com/office/drawing/2014/main" id="{9CC105A9-02C9-4407-A26D-36D0960F133C}"/>
                </a:ext>
              </a:extLst>
            </p:cNvPr>
            <p:cNvSpPr>
              <a:spLocks noChangeArrowheads="1"/>
            </p:cNvSpPr>
            <p:nvPr>
              <p:custDataLst>
                <p:tags r:id="rId7"/>
              </p:custDataLst>
            </p:nvPr>
          </p:nvSpPr>
          <p:spPr bwMode="auto">
            <a:xfrm>
              <a:off x="821712" y="2403475"/>
              <a:ext cx="8022412"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Expected changes to prudential and resolution reporting</a:t>
              </a:r>
            </a:p>
          </p:txBody>
        </p:sp>
        <p:sp>
          <p:nvSpPr>
            <p:cNvPr id="11" name="Rectangle 10">
              <a:extLst>
                <a:ext uri="{FF2B5EF4-FFF2-40B4-BE49-F238E27FC236}">
                  <a16:creationId xmlns:a16="http://schemas.microsoft.com/office/drawing/2014/main" id="{B83A59F7-E251-4143-B448-B02D103C7B65}"/>
                </a:ext>
              </a:extLst>
            </p:cNvPr>
            <p:cNvSpPr>
              <a:spLocks noChangeArrowheads="1"/>
            </p:cNvSpPr>
            <p:nvPr>
              <p:custDataLst>
                <p:tags r:id="rId8"/>
              </p:custDataLst>
            </p:nvPr>
          </p:nvSpPr>
          <p:spPr bwMode="auto">
            <a:xfrm>
              <a:off x="821712" y="1489075"/>
              <a:ext cx="8022412"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EBA reporting landscape</a:t>
              </a:r>
            </a:p>
          </p:txBody>
        </p:sp>
        <p:sp>
          <p:nvSpPr>
            <p:cNvPr id="12" name="Rectangle 13">
              <a:extLst>
                <a:ext uri="{FF2B5EF4-FFF2-40B4-BE49-F238E27FC236}">
                  <a16:creationId xmlns:a16="http://schemas.microsoft.com/office/drawing/2014/main" id="{672BE167-AF1B-4429-B731-3F5857864DBB}"/>
                </a:ext>
              </a:extLst>
            </p:cNvPr>
            <p:cNvSpPr>
              <a:spLocks noChangeArrowheads="1"/>
            </p:cNvSpPr>
            <p:nvPr>
              <p:custDataLst>
                <p:tags r:id="rId9"/>
              </p:custDataLst>
            </p:nvPr>
          </p:nvSpPr>
          <p:spPr bwMode="auto">
            <a:xfrm>
              <a:off x="295459" y="2870200"/>
              <a:ext cx="381001" cy="381000"/>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a:solidFill>
                    <a:srgbClr val="FFFFFF"/>
                  </a:solidFill>
                </a:rPr>
                <a:t>4</a:t>
              </a:r>
            </a:p>
          </p:txBody>
        </p:sp>
        <p:sp>
          <p:nvSpPr>
            <p:cNvPr id="13" name="Rectangle 18">
              <a:extLst>
                <a:ext uri="{FF2B5EF4-FFF2-40B4-BE49-F238E27FC236}">
                  <a16:creationId xmlns:a16="http://schemas.microsoft.com/office/drawing/2014/main" id="{36751B3F-0C23-4607-B2B1-C237A6120A6E}"/>
                </a:ext>
              </a:extLst>
            </p:cNvPr>
            <p:cNvSpPr>
              <a:spLocks noChangeArrowheads="1"/>
            </p:cNvSpPr>
            <p:nvPr>
              <p:custDataLst>
                <p:tags r:id="rId10"/>
              </p:custDataLst>
            </p:nvPr>
          </p:nvSpPr>
          <p:spPr bwMode="auto">
            <a:xfrm>
              <a:off x="821712" y="2870200"/>
              <a:ext cx="8024104"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p>
              <a:pPr>
                <a:spcBef>
                  <a:spcPct val="0"/>
                </a:spcBef>
              </a:pPr>
              <a:r>
                <a:rPr lang="en-GB" altLang="en-US" dirty="0">
                  <a:latin typeface="Arial" pitchFamily="34" charset="0"/>
                  <a:cs typeface="Arial" pitchFamily="34" charset="0"/>
                </a:rPr>
                <a:t>EBA reporting development tentative timelines</a:t>
              </a:r>
            </a:p>
          </p:txBody>
        </p:sp>
      </p:grpSp>
      <p:sp>
        <p:nvSpPr>
          <p:cNvPr id="14" name="Rectangle 13">
            <a:extLst>
              <a:ext uri="{FF2B5EF4-FFF2-40B4-BE49-F238E27FC236}">
                <a16:creationId xmlns:a16="http://schemas.microsoft.com/office/drawing/2014/main" id="{C3DA02ED-8195-4335-B207-B6B9D60E0742}"/>
              </a:ext>
            </a:extLst>
          </p:cNvPr>
          <p:cNvSpPr>
            <a:spLocks noChangeArrowheads="1"/>
          </p:cNvSpPr>
          <p:nvPr>
            <p:custDataLst>
              <p:tags r:id="rId1"/>
            </p:custDataLst>
          </p:nvPr>
        </p:nvSpPr>
        <p:spPr bwMode="auto">
          <a:xfrm>
            <a:off x="537662" y="4298668"/>
            <a:ext cx="411029" cy="443822"/>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a:solidFill>
                  <a:srgbClr val="FFFFFF"/>
                </a:solidFill>
              </a:rPr>
              <a:t>5</a:t>
            </a:r>
          </a:p>
        </p:txBody>
      </p:sp>
      <p:sp>
        <p:nvSpPr>
          <p:cNvPr id="15" name="Rectangle 18">
            <a:extLst>
              <a:ext uri="{FF2B5EF4-FFF2-40B4-BE49-F238E27FC236}">
                <a16:creationId xmlns:a16="http://schemas.microsoft.com/office/drawing/2014/main" id="{92A75D0A-A1D4-40D0-B217-913CF95BFF61}"/>
              </a:ext>
            </a:extLst>
          </p:cNvPr>
          <p:cNvSpPr>
            <a:spLocks noChangeArrowheads="1"/>
          </p:cNvSpPr>
          <p:nvPr>
            <p:custDataLst>
              <p:tags r:id="rId2"/>
            </p:custDataLst>
          </p:nvPr>
        </p:nvSpPr>
        <p:spPr bwMode="auto">
          <a:xfrm>
            <a:off x="1103567" y="4298668"/>
            <a:ext cx="8656507" cy="443822"/>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p>
            <a:pPr>
              <a:spcBef>
                <a:spcPct val="0"/>
              </a:spcBef>
            </a:pPr>
            <a:r>
              <a:rPr lang="en-GB" altLang="en-US">
                <a:latin typeface="Arial" pitchFamily="34" charset="0"/>
                <a:cs typeface="Arial" pitchFamily="34" charset="0"/>
              </a:rPr>
              <a:t>Key messages</a:t>
            </a:r>
          </a:p>
        </p:txBody>
      </p:sp>
    </p:spTree>
    <p:extLst>
      <p:ext uri="{BB962C8B-B14F-4D97-AF65-F5344CB8AC3E}">
        <p14:creationId xmlns:p14="http://schemas.microsoft.com/office/powerpoint/2010/main" val="3248591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dirty="0">
                <a:solidFill>
                  <a:srgbClr val="002060"/>
                </a:solidFill>
              </a:rPr>
              <a:t>1. The EBA reporting landscape</a:t>
            </a:r>
            <a:endParaRPr lang="es-ES_tradnl" sz="2800" b="1" dirty="0"/>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729430CF-F981-47C5-BBB9-DD92B7323C1F}"/>
              </a:ext>
            </a:extLst>
          </p:cNvPr>
          <p:cNvSpPr txBox="1"/>
          <p:nvPr/>
        </p:nvSpPr>
        <p:spPr>
          <a:xfrm>
            <a:off x="1007198" y="5677062"/>
            <a:ext cx="4478435" cy="646331"/>
          </a:xfrm>
          <a:prstGeom prst="rect">
            <a:avLst/>
          </a:prstGeom>
          <a:solidFill>
            <a:schemeClr val="accent3">
              <a:alpha val="16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a:solidFill>
                  <a:schemeClr val="tx1">
                    <a:lumMod val="75000"/>
                    <a:lumOff val="25000"/>
                  </a:schemeClr>
                </a:solidFill>
              </a:rPr>
              <a:t>DPM - One single harmonized data dictionary for prudential and resolution reporting</a:t>
            </a:r>
          </a:p>
        </p:txBody>
      </p:sp>
      <p:grpSp>
        <p:nvGrpSpPr>
          <p:cNvPr id="32" name="Group 31">
            <a:extLst>
              <a:ext uri="{FF2B5EF4-FFF2-40B4-BE49-F238E27FC236}">
                <a16:creationId xmlns:a16="http://schemas.microsoft.com/office/drawing/2014/main" id="{147B6641-2411-4689-8F0D-B523C2BF1D32}"/>
              </a:ext>
            </a:extLst>
          </p:cNvPr>
          <p:cNvGrpSpPr/>
          <p:nvPr/>
        </p:nvGrpSpPr>
        <p:grpSpPr>
          <a:xfrm>
            <a:off x="800100" y="1619250"/>
            <a:ext cx="6292066" cy="3177857"/>
            <a:chOff x="2031933" y="1613248"/>
            <a:chExt cx="8045566" cy="3869170"/>
          </a:xfrm>
        </p:grpSpPr>
        <p:grpSp>
          <p:nvGrpSpPr>
            <p:cNvPr id="33" name="Google Shape;60;p15">
              <a:extLst>
                <a:ext uri="{FF2B5EF4-FFF2-40B4-BE49-F238E27FC236}">
                  <a16:creationId xmlns:a16="http://schemas.microsoft.com/office/drawing/2014/main" id="{FBCEF14B-11FA-4A22-9B89-F98BA4B2487B}"/>
                </a:ext>
              </a:extLst>
            </p:cNvPr>
            <p:cNvGrpSpPr/>
            <p:nvPr/>
          </p:nvGrpSpPr>
          <p:grpSpPr>
            <a:xfrm>
              <a:off x="7729566" y="3449183"/>
              <a:ext cx="2347933" cy="2033234"/>
              <a:chOff x="5797175" y="2586887"/>
              <a:chExt cx="1760950" cy="1524925"/>
            </a:xfrm>
          </p:grpSpPr>
          <p:sp>
            <p:nvSpPr>
              <p:cNvPr id="49" name="Google Shape;61;p15">
                <a:extLst>
                  <a:ext uri="{FF2B5EF4-FFF2-40B4-BE49-F238E27FC236}">
                    <a16:creationId xmlns:a16="http://schemas.microsoft.com/office/drawing/2014/main" id="{65984C22-F85B-4DA6-A470-76B2BDFA70E7}"/>
                  </a:ext>
                </a:extLst>
              </p:cNvPr>
              <p:cNvSpPr/>
              <p:nvPr/>
            </p:nvSpPr>
            <p:spPr>
              <a:xfrm>
                <a:off x="5797175" y="2586887"/>
                <a:ext cx="1760950" cy="1524925"/>
              </a:xfrm>
              <a:custGeom>
                <a:avLst/>
                <a:gdLst/>
                <a:ahLst/>
                <a:cxnLst/>
                <a:rect l="l" t="t" r="r" b="b"/>
                <a:pathLst>
                  <a:path w="70438" h="60997" extrusionOk="0">
                    <a:moveTo>
                      <a:pt x="17609" y="1"/>
                    </a:moveTo>
                    <a:lnTo>
                      <a:pt x="0" y="30505"/>
                    </a:lnTo>
                    <a:lnTo>
                      <a:pt x="17609" y="60997"/>
                    </a:lnTo>
                    <a:lnTo>
                      <a:pt x="52828" y="60997"/>
                    </a:lnTo>
                    <a:lnTo>
                      <a:pt x="70437" y="30505"/>
                    </a:lnTo>
                    <a:lnTo>
                      <a:pt x="52828" y="1"/>
                    </a:lnTo>
                    <a:close/>
                  </a:path>
                </a:pathLst>
              </a:custGeom>
              <a:solidFill>
                <a:srgbClr val="4949E7"/>
              </a:solidFill>
              <a:ln>
                <a:noFill/>
              </a:ln>
            </p:spPr>
            <p:txBody>
              <a:bodyPr spcFirstLastPara="1" wrap="square" lIns="121900" tIns="121900" rIns="121900" bIns="121900" anchor="ctr" anchorCtr="0">
                <a:noAutofit/>
              </a:bodyPr>
              <a:lstStyle/>
              <a:p>
                <a:endParaRPr sz="2400"/>
              </a:p>
            </p:txBody>
          </p:sp>
          <p:sp>
            <p:nvSpPr>
              <p:cNvPr id="50" name="Google Shape;62;p15">
                <a:extLst>
                  <a:ext uri="{FF2B5EF4-FFF2-40B4-BE49-F238E27FC236}">
                    <a16:creationId xmlns:a16="http://schemas.microsoft.com/office/drawing/2014/main" id="{85D489D3-132F-46A0-823D-5E16181986CC}"/>
                  </a:ext>
                </a:extLst>
              </p:cNvPr>
              <p:cNvSpPr/>
              <p:nvPr/>
            </p:nvSpPr>
            <p:spPr>
              <a:xfrm>
                <a:off x="5984675" y="2749262"/>
                <a:ext cx="1385925" cy="1200175"/>
              </a:xfrm>
              <a:custGeom>
                <a:avLst/>
                <a:gdLst/>
                <a:ahLst/>
                <a:cxnLst/>
                <a:rect l="l" t="t" r="r" b="b"/>
                <a:pathLst>
                  <a:path w="55437" h="48007" extrusionOk="0">
                    <a:moveTo>
                      <a:pt x="13860" y="1"/>
                    </a:moveTo>
                    <a:lnTo>
                      <a:pt x="1" y="24004"/>
                    </a:lnTo>
                    <a:lnTo>
                      <a:pt x="13860" y="48007"/>
                    </a:lnTo>
                    <a:lnTo>
                      <a:pt x="41578" y="48007"/>
                    </a:lnTo>
                    <a:lnTo>
                      <a:pt x="55436" y="24004"/>
                    </a:lnTo>
                    <a:lnTo>
                      <a:pt x="41578"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1" name="Google Shape;63;p15">
                <a:extLst>
                  <a:ext uri="{FF2B5EF4-FFF2-40B4-BE49-F238E27FC236}">
                    <a16:creationId xmlns:a16="http://schemas.microsoft.com/office/drawing/2014/main" id="{8EF843E6-ED59-4BA2-9626-46734A26AE40}"/>
                  </a:ext>
                </a:extLst>
              </p:cNvPr>
              <p:cNvSpPr/>
              <p:nvPr/>
            </p:nvSpPr>
            <p:spPr>
              <a:xfrm>
                <a:off x="6059700" y="2814299"/>
                <a:ext cx="1235900" cy="1070100"/>
              </a:xfrm>
              <a:custGeom>
                <a:avLst/>
                <a:gdLst/>
                <a:ahLst/>
                <a:cxnLst/>
                <a:rect l="l" t="t" r="r" b="b"/>
                <a:pathLst>
                  <a:path w="49436" h="42804" extrusionOk="0">
                    <a:moveTo>
                      <a:pt x="12359" y="0"/>
                    </a:moveTo>
                    <a:lnTo>
                      <a:pt x="0" y="21408"/>
                    </a:lnTo>
                    <a:lnTo>
                      <a:pt x="12359" y="42803"/>
                    </a:lnTo>
                    <a:lnTo>
                      <a:pt x="37076" y="42803"/>
                    </a:lnTo>
                    <a:lnTo>
                      <a:pt x="49435" y="21408"/>
                    </a:lnTo>
                    <a:lnTo>
                      <a:pt x="37076" y="0"/>
                    </a:lnTo>
                    <a:close/>
                  </a:path>
                </a:pathLst>
              </a:custGeom>
              <a:solidFill>
                <a:schemeClr val="lt2"/>
              </a:solidFill>
              <a:ln>
                <a:noFill/>
              </a:ln>
            </p:spPr>
            <p:txBody>
              <a:bodyPr spcFirstLastPara="1" wrap="square" lIns="121900" tIns="121900" rIns="121900" bIns="121900" anchor="ctr" anchorCtr="0">
                <a:noAutofit/>
              </a:bodyPr>
              <a:lstStyle/>
              <a:p>
                <a:pPr algn="ctr"/>
                <a:r>
                  <a:rPr lang="en" sz="1400">
                    <a:solidFill>
                      <a:srgbClr val="434343"/>
                    </a:solidFill>
                    <a:latin typeface="Fira Sans Extra Condensed Medium"/>
                    <a:ea typeface="Fira Sans Extra Condensed Medium"/>
                    <a:cs typeface="Fira Sans Extra Condensed Medium"/>
                    <a:sym typeface="Fira Sans Extra Condensed Medium"/>
                  </a:rPr>
                  <a:t>Other </a:t>
                </a:r>
              </a:p>
            </p:txBody>
          </p:sp>
        </p:grpSp>
        <p:grpSp>
          <p:nvGrpSpPr>
            <p:cNvPr id="34" name="Google Shape;71;p15">
              <a:extLst>
                <a:ext uri="{FF2B5EF4-FFF2-40B4-BE49-F238E27FC236}">
                  <a16:creationId xmlns:a16="http://schemas.microsoft.com/office/drawing/2014/main" id="{142FACD4-D5BC-4F96-BA07-370C7F0967CB}"/>
                </a:ext>
              </a:extLst>
            </p:cNvPr>
            <p:cNvGrpSpPr/>
            <p:nvPr/>
          </p:nvGrpSpPr>
          <p:grpSpPr>
            <a:xfrm>
              <a:off x="3986233" y="3449184"/>
              <a:ext cx="2347533" cy="2033234"/>
              <a:chOff x="2989675" y="2586887"/>
              <a:chExt cx="1760650" cy="1524925"/>
            </a:xfrm>
          </p:grpSpPr>
          <p:sp>
            <p:nvSpPr>
              <p:cNvPr id="46" name="Google Shape;72;p15">
                <a:extLst>
                  <a:ext uri="{FF2B5EF4-FFF2-40B4-BE49-F238E27FC236}">
                    <a16:creationId xmlns:a16="http://schemas.microsoft.com/office/drawing/2014/main" id="{7AF0FC49-080E-4DEA-B88A-FF2D46893D0D}"/>
                  </a:ext>
                </a:extLst>
              </p:cNvPr>
              <p:cNvSpPr/>
              <p:nvPr/>
            </p:nvSpPr>
            <p:spPr>
              <a:xfrm>
                <a:off x="2989675" y="2586887"/>
                <a:ext cx="1760650" cy="1524925"/>
              </a:xfrm>
              <a:custGeom>
                <a:avLst/>
                <a:gdLst/>
                <a:ahLst/>
                <a:cxnLst/>
                <a:rect l="l" t="t" r="r" b="b"/>
                <a:pathLst>
                  <a:path w="70426" h="60997" extrusionOk="0">
                    <a:moveTo>
                      <a:pt x="17610" y="1"/>
                    </a:moveTo>
                    <a:lnTo>
                      <a:pt x="0" y="30505"/>
                    </a:lnTo>
                    <a:lnTo>
                      <a:pt x="17610" y="60997"/>
                    </a:lnTo>
                    <a:lnTo>
                      <a:pt x="52816" y="60997"/>
                    </a:lnTo>
                    <a:lnTo>
                      <a:pt x="70426" y="30505"/>
                    </a:lnTo>
                    <a:lnTo>
                      <a:pt x="52816" y="1"/>
                    </a:lnTo>
                    <a:close/>
                  </a:path>
                </a:pathLst>
              </a:custGeom>
              <a:solidFill>
                <a:srgbClr val="5EB2FC"/>
              </a:solidFill>
              <a:ln>
                <a:noFill/>
              </a:ln>
            </p:spPr>
            <p:txBody>
              <a:bodyPr spcFirstLastPara="1" wrap="square" lIns="121900" tIns="121900" rIns="121900" bIns="121900" anchor="ctr" anchorCtr="0">
                <a:noAutofit/>
              </a:bodyPr>
              <a:lstStyle/>
              <a:p>
                <a:endParaRPr sz="2400"/>
              </a:p>
            </p:txBody>
          </p:sp>
          <p:sp>
            <p:nvSpPr>
              <p:cNvPr id="47" name="Google Shape;73;p15">
                <a:extLst>
                  <a:ext uri="{FF2B5EF4-FFF2-40B4-BE49-F238E27FC236}">
                    <a16:creationId xmlns:a16="http://schemas.microsoft.com/office/drawing/2014/main" id="{4F19D29C-E032-4790-99AA-62B022B6E2FB}"/>
                  </a:ext>
                </a:extLst>
              </p:cNvPr>
              <p:cNvSpPr/>
              <p:nvPr/>
            </p:nvSpPr>
            <p:spPr>
              <a:xfrm>
                <a:off x="3177200" y="2749262"/>
                <a:ext cx="1385600" cy="1200175"/>
              </a:xfrm>
              <a:custGeom>
                <a:avLst/>
                <a:gdLst/>
                <a:ahLst/>
                <a:cxnLst/>
                <a:rect l="l" t="t" r="r" b="b"/>
                <a:pathLst>
                  <a:path w="55424" h="48007" extrusionOk="0">
                    <a:moveTo>
                      <a:pt x="13859" y="1"/>
                    </a:moveTo>
                    <a:lnTo>
                      <a:pt x="0" y="24004"/>
                    </a:lnTo>
                    <a:lnTo>
                      <a:pt x="13859" y="48007"/>
                    </a:lnTo>
                    <a:lnTo>
                      <a:pt x="41577" y="48007"/>
                    </a:lnTo>
                    <a:lnTo>
                      <a:pt x="55424" y="24004"/>
                    </a:lnTo>
                    <a:lnTo>
                      <a:pt x="41577"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48" name="Google Shape;74;p15">
                <a:extLst>
                  <a:ext uri="{FF2B5EF4-FFF2-40B4-BE49-F238E27FC236}">
                    <a16:creationId xmlns:a16="http://schemas.microsoft.com/office/drawing/2014/main" id="{13B8C7FF-6779-4032-96E6-61F6D146668D}"/>
                  </a:ext>
                </a:extLst>
              </p:cNvPr>
              <p:cNvSpPr/>
              <p:nvPr/>
            </p:nvSpPr>
            <p:spPr>
              <a:xfrm>
                <a:off x="3252200" y="2814299"/>
                <a:ext cx="1235600" cy="1070100"/>
              </a:xfrm>
              <a:custGeom>
                <a:avLst/>
                <a:gdLst/>
                <a:ahLst/>
                <a:cxnLst/>
                <a:rect l="l" t="t" r="r" b="b"/>
                <a:pathLst>
                  <a:path w="49424" h="42804" extrusionOk="0">
                    <a:moveTo>
                      <a:pt x="12359" y="0"/>
                    </a:moveTo>
                    <a:lnTo>
                      <a:pt x="1" y="21408"/>
                    </a:lnTo>
                    <a:lnTo>
                      <a:pt x="12359" y="42803"/>
                    </a:lnTo>
                    <a:lnTo>
                      <a:pt x="37065" y="42803"/>
                    </a:lnTo>
                    <a:lnTo>
                      <a:pt x="49423" y="21408"/>
                    </a:lnTo>
                    <a:lnTo>
                      <a:pt x="37065" y="0"/>
                    </a:lnTo>
                    <a:close/>
                  </a:path>
                </a:pathLst>
              </a:custGeom>
              <a:solidFill>
                <a:schemeClr val="lt2"/>
              </a:solidFill>
              <a:ln>
                <a:noFill/>
              </a:ln>
            </p:spPr>
            <p:txBody>
              <a:bodyPr spcFirstLastPara="1" wrap="square" lIns="121900" tIns="121900" rIns="121900" bIns="121900" anchor="ctr" anchorCtr="0">
                <a:noAutofit/>
              </a:bodyPr>
              <a:lstStyle/>
              <a:p>
                <a:pPr algn="ctr"/>
                <a:r>
                  <a:rPr lang="en" sz="1400">
                    <a:solidFill>
                      <a:srgbClr val="434343"/>
                    </a:solidFill>
                    <a:latin typeface="Fira Sans Extra Condensed Medium"/>
                    <a:ea typeface="Fira Sans Extra Condensed Medium"/>
                    <a:cs typeface="Fira Sans Extra Condensed Medium"/>
                    <a:sym typeface="Fira Sans Extra Condensed Medium"/>
                  </a:rPr>
                  <a:t>Resolution reporting</a:t>
                </a:r>
                <a:endParaRPr sz="1400">
                  <a:solidFill>
                    <a:srgbClr val="434343"/>
                  </a:solidFill>
                  <a:latin typeface="Fira Sans Extra Condensed Medium"/>
                  <a:ea typeface="Fira Sans Extra Condensed Medium"/>
                  <a:cs typeface="Fira Sans Extra Condensed Medium"/>
                  <a:sym typeface="Fira Sans Extra Condensed Medium"/>
                </a:endParaRPr>
              </a:p>
            </p:txBody>
          </p:sp>
        </p:grpSp>
        <p:grpSp>
          <p:nvGrpSpPr>
            <p:cNvPr id="35" name="Google Shape;81;p15">
              <a:extLst>
                <a:ext uri="{FF2B5EF4-FFF2-40B4-BE49-F238E27FC236}">
                  <a16:creationId xmlns:a16="http://schemas.microsoft.com/office/drawing/2014/main" id="{1DE9C1D9-8974-4E94-AFD7-F864C76B57EA}"/>
                </a:ext>
              </a:extLst>
            </p:cNvPr>
            <p:cNvGrpSpPr/>
            <p:nvPr/>
          </p:nvGrpSpPr>
          <p:grpSpPr>
            <a:xfrm>
              <a:off x="2031933" y="1613249"/>
              <a:ext cx="2512800" cy="2838084"/>
              <a:chOff x="1523950" y="1209936"/>
              <a:chExt cx="1884600" cy="2128563"/>
            </a:xfrm>
          </p:grpSpPr>
          <p:sp>
            <p:nvSpPr>
              <p:cNvPr id="42" name="Google Shape;82;p15">
                <a:extLst>
                  <a:ext uri="{FF2B5EF4-FFF2-40B4-BE49-F238E27FC236}">
                    <a16:creationId xmlns:a16="http://schemas.microsoft.com/office/drawing/2014/main" id="{D280C9AD-C6D1-4800-A7CD-B06FF6DBAAB2}"/>
                  </a:ext>
                </a:extLst>
              </p:cNvPr>
              <p:cNvSpPr/>
              <p:nvPr/>
            </p:nvSpPr>
            <p:spPr>
              <a:xfrm>
                <a:off x="1585925" y="1813574"/>
                <a:ext cx="1760650" cy="1524925"/>
              </a:xfrm>
              <a:custGeom>
                <a:avLst/>
                <a:gdLst/>
                <a:ahLst/>
                <a:cxnLst/>
                <a:rect l="l" t="t" r="r" b="b"/>
                <a:pathLst>
                  <a:path w="70426" h="60997" extrusionOk="0">
                    <a:moveTo>
                      <a:pt x="17610" y="1"/>
                    </a:moveTo>
                    <a:lnTo>
                      <a:pt x="0" y="30505"/>
                    </a:lnTo>
                    <a:lnTo>
                      <a:pt x="17610" y="60997"/>
                    </a:lnTo>
                    <a:lnTo>
                      <a:pt x="52817" y="60997"/>
                    </a:lnTo>
                    <a:lnTo>
                      <a:pt x="70426" y="30505"/>
                    </a:lnTo>
                    <a:lnTo>
                      <a:pt x="52817" y="1"/>
                    </a:lnTo>
                    <a:close/>
                  </a:path>
                </a:pathLst>
              </a:custGeom>
              <a:solidFill>
                <a:srgbClr val="FCBD24"/>
              </a:solidFill>
              <a:ln>
                <a:noFill/>
              </a:ln>
            </p:spPr>
            <p:txBody>
              <a:bodyPr spcFirstLastPara="1" wrap="square" lIns="121900" tIns="121900" rIns="121900" bIns="121900" anchor="ctr" anchorCtr="0">
                <a:noAutofit/>
              </a:bodyPr>
              <a:lstStyle/>
              <a:p>
                <a:endParaRPr sz="2400"/>
              </a:p>
            </p:txBody>
          </p:sp>
          <p:sp>
            <p:nvSpPr>
              <p:cNvPr id="43" name="Google Shape;83;p15">
                <a:extLst>
                  <a:ext uri="{FF2B5EF4-FFF2-40B4-BE49-F238E27FC236}">
                    <a16:creationId xmlns:a16="http://schemas.microsoft.com/office/drawing/2014/main" id="{E2B158C5-2D37-4B4D-B5EF-0B0B19E238F6}"/>
                  </a:ext>
                </a:extLst>
              </p:cNvPr>
              <p:cNvSpPr/>
              <p:nvPr/>
            </p:nvSpPr>
            <p:spPr>
              <a:xfrm>
                <a:off x="1773450" y="1976099"/>
                <a:ext cx="1385600" cy="1199875"/>
              </a:xfrm>
              <a:custGeom>
                <a:avLst/>
                <a:gdLst/>
                <a:ahLst/>
                <a:cxnLst/>
                <a:rect l="l" t="t" r="r" b="b"/>
                <a:pathLst>
                  <a:path w="55424" h="47995" extrusionOk="0">
                    <a:moveTo>
                      <a:pt x="13859" y="1"/>
                    </a:moveTo>
                    <a:lnTo>
                      <a:pt x="0" y="24004"/>
                    </a:lnTo>
                    <a:lnTo>
                      <a:pt x="13859" y="47995"/>
                    </a:lnTo>
                    <a:lnTo>
                      <a:pt x="41565" y="47995"/>
                    </a:lnTo>
                    <a:lnTo>
                      <a:pt x="55424" y="24004"/>
                    </a:lnTo>
                    <a:lnTo>
                      <a:pt x="41565"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44" name="Google Shape;84;p15">
                <a:extLst>
                  <a:ext uri="{FF2B5EF4-FFF2-40B4-BE49-F238E27FC236}">
                    <a16:creationId xmlns:a16="http://schemas.microsoft.com/office/drawing/2014/main" id="{632A6341-1BB5-4134-B792-673467A89484}"/>
                  </a:ext>
                </a:extLst>
              </p:cNvPr>
              <p:cNvSpPr/>
              <p:nvPr/>
            </p:nvSpPr>
            <p:spPr>
              <a:xfrm>
                <a:off x="1848450" y="2040987"/>
                <a:ext cx="1235600" cy="1070100"/>
              </a:xfrm>
              <a:custGeom>
                <a:avLst/>
                <a:gdLst/>
                <a:ahLst/>
                <a:cxnLst/>
                <a:rect l="l" t="t" r="r" b="b"/>
                <a:pathLst>
                  <a:path w="49424" h="42804" extrusionOk="0">
                    <a:moveTo>
                      <a:pt x="12359" y="0"/>
                    </a:moveTo>
                    <a:lnTo>
                      <a:pt x="1" y="21408"/>
                    </a:lnTo>
                    <a:lnTo>
                      <a:pt x="12359" y="42803"/>
                    </a:lnTo>
                    <a:lnTo>
                      <a:pt x="37065" y="42803"/>
                    </a:lnTo>
                    <a:lnTo>
                      <a:pt x="49424" y="21408"/>
                    </a:lnTo>
                    <a:lnTo>
                      <a:pt x="37065" y="0"/>
                    </a:lnTo>
                    <a:close/>
                  </a:path>
                </a:pathLst>
              </a:custGeom>
              <a:solidFill>
                <a:schemeClr val="lt2"/>
              </a:solidFill>
              <a:ln>
                <a:noFill/>
              </a:ln>
            </p:spPr>
            <p:txBody>
              <a:bodyPr spcFirstLastPara="1" wrap="square" lIns="121900" tIns="121900" rIns="121900" bIns="121900" anchor="ctr" anchorCtr="0">
                <a:noAutofit/>
              </a:bodyPr>
              <a:lstStyle/>
              <a:p>
                <a:pPr algn="ctr"/>
                <a:r>
                  <a:rPr lang="en" sz="1400">
                    <a:solidFill>
                      <a:srgbClr val="434343"/>
                    </a:solidFill>
                    <a:latin typeface="Fira Sans Extra Condensed Medium"/>
                    <a:ea typeface="Fira Sans Extra Condensed Medium"/>
                    <a:cs typeface="Fira Sans Extra Condensed Medium"/>
                    <a:sym typeface="Fira Sans Extra Condensed Medium"/>
                  </a:rPr>
                  <a:t>Prudential and financial reporting</a:t>
                </a:r>
                <a:endParaRPr sz="1400">
                  <a:solidFill>
                    <a:srgbClr val="434343"/>
                  </a:solidFill>
                  <a:latin typeface="Fira Sans Extra Condensed Medium"/>
                  <a:ea typeface="Fira Sans Extra Condensed Medium"/>
                  <a:cs typeface="Fira Sans Extra Condensed Medium"/>
                  <a:sym typeface="Fira Sans Extra Condensed Medium"/>
                </a:endParaRPr>
              </a:p>
            </p:txBody>
          </p:sp>
          <p:sp>
            <p:nvSpPr>
              <p:cNvPr id="45" name="Google Shape;85;p15">
                <a:extLst>
                  <a:ext uri="{FF2B5EF4-FFF2-40B4-BE49-F238E27FC236}">
                    <a16:creationId xmlns:a16="http://schemas.microsoft.com/office/drawing/2014/main" id="{A5EC5309-1E01-4F7D-B404-7A856217A1C3}"/>
                  </a:ext>
                </a:extLst>
              </p:cNvPr>
              <p:cNvSpPr txBox="1"/>
              <p:nvPr/>
            </p:nvSpPr>
            <p:spPr>
              <a:xfrm>
                <a:off x="1523950" y="1209936"/>
                <a:ext cx="1884600" cy="534900"/>
              </a:xfrm>
              <a:prstGeom prst="rect">
                <a:avLst/>
              </a:prstGeom>
              <a:noFill/>
              <a:ln>
                <a:noFill/>
              </a:ln>
            </p:spPr>
            <p:txBody>
              <a:bodyPr spcFirstLastPara="1" wrap="square" lIns="121900" tIns="121900" rIns="121900" bIns="121900" anchor="ctr" anchorCtr="0">
                <a:noAutofit/>
              </a:bodyPr>
              <a:lstStyle/>
              <a:p>
                <a:pPr algn="ctr"/>
                <a:r>
                  <a:rPr lang="en" sz="1600">
                    <a:solidFill>
                      <a:srgbClr val="434343"/>
                    </a:solidFill>
                    <a:latin typeface="Roboto"/>
                    <a:ea typeface="Roboto"/>
                    <a:cs typeface="Roboto"/>
                    <a:sym typeface="Roboto"/>
                  </a:rPr>
                  <a:t>CRD/CRR</a:t>
                </a:r>
                <a:endParaRPr sz="1600">
                  <a:solidFill>
                    <a:srgbClr val="434343"/>
                  </a:solidFill>
                  <a:latin typeface="Roboto"/>
                  <a:ea typeface="Roboto"/>
                  <a:cs typeface="Roboto"/>
                  <a:sym typeface="Roboto"/>
                </a:endParaRPr>
              </a:p>
            </p:txBody>
          </p:sp>
        </p:grpSp>
        <p:grpSp>
          <p:nvGrpSpPr>
            <p:cNvPr id="36" name="Google Shape;89;p15">
              <a:extLst>
                <a:ext uri="{FF2B5EF4-FFF2-40B4-BE49-F238E27FC236}">
                  <a16:creationId xmlns:a16="http://schemas.microsoft.com/office/drawing/2014/main" id="{DE2A7235-A2E9-4E3D-BF48-72C3AF0F4EA1}"/>
                </a:ext>
              </a:extLst>
            </p:cNvPr>
            <p:cNvGrpSpPr/>
            <p:nvPr/>
          </p:nvGrpSpPr>
          <p:grpSpPr>
            <a:xfrm>
              <a:off x="5775267" y="1613248"/>
              <a:ext cx="2512800" cy="2838067"/>
              <a:chOff x="4331450" y="1209936"/>
              <a:chExt cx="1884600" cy="2128550"/>
            </a:xfrm>
          </p:grpSpPr>
          <p:sp>
            <p:nvSpPr>
              <p:cNvPr id="38" name="Google Shape;90;p15">
                <a:extLst>
                  <a:ext uri="{FF2B5EF4-FFF2-40B4-BE49-F238E27FC236}">
                    <a16:creationId xmlns:a16="http://schemas.microsoft.com/office/drawing/2014/main" id="{473B5E23-FF86-4AE7-B780-BCD51A3E4328}"/>
                  </a:ext>
                </a:extLst>
              </p:cNvPr>
              <p:cNvSpPr/>
              <p:nvPr/>
            </p:nvSpPr>
            <p:spPr>
              <a:xfrm>
                <a:off x="4393425" y="1813587"/>
                <a:ext cx="1760950" cy="1524900"/>
              </a:xfrm>
              <a:custGeom>
                <a:avLst/>
                <a:gdLst/>
                <a:ahLst/>
                <a:cxnLst/>
                <a:rect l="l" t="t" r="r" b="b"/>
                <a:pathLst>
                  <a:path w="70438" h="60996" extrusionOk="0">
                    <a:moveTo>
                      <a:pt x="17609" y="0"/>
                    </a:moveTo>
                    <a:lnTo>
                      <a:pt x="0" y="30492"/>
                    </a:lnTo>
                    <a:lnTo>
                      <a:pt x="17609" y="60996"/>
                    </a:lnTo>
                    <a:lnTo>
                      <a:pt x="52828" y="60996"/>
                    </a:lnTo>
                    <a:lnTo>
                      <a:pt x="70438" y="30492"/>
                    </a:lnTo>
                    <a:lnTo>
                      <a:pt x="52828" y="0"/>
                    </a:lnTo>
                    <a:close/>
                  </a:path>
                </a:pathLst>
              </a:custGeom>
              <a:solidFill>
                <a:srgbClr val="EC3A3B"/>
              </a:solidFill>
              <a:ln>
                <a:noFill/>
              </a:ln>
            </p:spPr>
            <p:txBody>
              <a:bodyPr spcFirstLastPara="1" wrap="square" lIns="121900" tIns="121900" rIns="121900" bIns="121900" anchor="ctr" anchorCtr="0">
                <a:noAutofit/>
              </a:bodyPr>
              <a:lstStyle/>
              <a:p>
                <a:endParaRPr sz="2400"/>
              </a:p>
            </p:txBody>
          </p:sp>
          <p:sp>
            <p:nvSpPr>
              <p:cNvPr id="39" name="Google Shape;91;p15">
                <a:extLst>
                  <a:ext uri="{FF2B5EF4-FFF2-40B4-BE49-F238E27FC236}">
                    <a16:creationId xmlns:a16="http://schemas.microsoft.com/office/drawing/2014/main" id="{2A8CA481-4CF6-4AA5-A0D6-575823B506AF}"/>
                  </a:ext>
                </a:extLst>
              </p:cNvPr>
              <p:cNvSpPr/>
              <p:nvPr/>
            </p:nvSpPr>
            <p:spPr>
              <a:xfrm>
                <a:off x="4580950" y="1975949"/>
                <a:ext cx="1385900" cy="1200175"/>
              </a:xfrm>
              <a:custGeom>
                <a:avLst/>
                <a:gdLst/>
                <a:ahLst/>
                <a:cxnLst/>
                <a:rect l="l" t="t" r="r" b="b"/>
                <a:pathLst>
                  <a:path w="55436" h="48007" extrusionOk="0">
                    <a:moveTo>
                      <a:pt x="13859" y="0"/>
                    </a:moveTo>
                    <a:lnTo>
                      <a:pt x="0" y="24003"/>
                    </a:lnTo>
                    <a:lnTo>
                      <a:pt x="13859" y="48006"/>
                    </a:lnTo>
                    <a:lnTo>
                      <a:pt x="41577" y="48006"/>
                    </a:lnTo>
                    <a:lnTo>
                      <a:pt x="55436" y="24003"/>
                    </a:lnTo>
                    <a:lnTo>
                      <a:pt x="41577" y="0"/>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40" name="Google Shape;92;p15">
                <a:extLst>
                  <a:ext uri="{FF2B5EF4-FFF2-40B4-BE49-F238E27FC236}">
                    <a16:creationId xmlns:a16="http://schemas.microsoft.com/office/drawing/2014/main" id="{0A9B639C-9CCE-42AF-BB91-27FCB39D0559}"/>
                  </a:ext>
                </a:extLst>
              </p:cNvPr>
              <p:cNvSpPr/>
              <p:nvPr/>
            </p:nvSpPr>
            <p:spPr>
              <a:xfrm>
                <a:off x="4655950" y="2040987"/>
                <a:ext cx="1235600" cy="1070100"/>
              </a:xfrm>
              <a:custGeom>
                <a:avLst/>
                <a:gdLst/>
                <a:ahLst/>
                <a:cxnLst/>
                <a:rect l="l" t="t" r="r" b="b"/>
                <a:pathLst>
                  <a:path w="49424" h="42804" extrusionOk="0">
                    <a:moveTo>
                      <a:pt x="12359" y="1"/>
                    </a:moveTo>
                    <a:lnTo>
                      <a:pt x="0" y="21396"/>
                    </a:lnTo>
                    <a:lnTo>
                      <a:pt x="12359" y="42803"/>
                    </a:lnTo>
                    <a:lnTo>
                      <a:pt x="37077" y="42803"/>
                    </a:lnTo>
                    <a:lnTo>
                      <a:pt x="49423" y="21396"/>
                    </a:lnTo>
                    <a:lnTo>
                      <a:pt x="37077" y="1"/>
                    </a:lnTo>
                    <a:close/>
                  </a:path>
                </a:pathLst>
              </a:custGeom>
              <a:solidFill>
                <a:schemeClr val="lt2"/>
              </a:solidFill>
              <a:ln>
                <a:noFill/>
              </a:ln>
            </p:spPr>
            <p:txBody>
              <a:bodyPr spcFirstLastPara="1" wrap="square" lIns="121900" tIns="121900" rIns="121900" bIns="121900" anchor="ctr" anchorCtr="0">
                <a:noAutofit/>
              </a:bodyPr>
              <a:lstStyle/>
              <a:p>
                <a:pPr algn="ctr"/>
                <a:r>
                  <a:rPr lang="en" sz="1400">
                    <a:solidFill>
                      <a:srgbClr val="434343"/>
                    </a:solidFill>
                    <a:latin typeface="Fira Sans Extra Condensed Medium"/>
                    <a:ea typeface="Fira Sans Extra Condensed Medium"/>
                    <a:cs typeface="Fira Sans Extra Condensed Medium"/>
                    <a:sym typeface="Fira Sans Extra Condensed Medium"/>
                  </a:rPr>
                  <a:t>Investment firm reporting</a:t>
                </a:r>
                <a:endParaRPr sz="1400">
                  <a:solidFill>
                    <a:srgbClr val="434343"/>
                  </a:solidFill>
                  <a:latin typeface="Fira Sans Extra Condensed Medium"/>
                  <a:ea typeface="Fira Sans Extra Condensed Medium"/>
                  <a:cs typeface="Fira Sans Extra Condensed Medium"/>
                  <a:sym typeface="Fira Sans Extra Condensed Medium"/>
                </a:endParaRPr>
              </a:p>
            </p:txBody>
          </p:sp>
          <p:sp>
            <p:nvSpPr>
              <p:cNvPr id="41" name="Google Shape;93;p15">
                <a:extLst>
                  <a:ext uri="{FF2B5EF4-FFF2-40B4-BE49-F238E27FC236}">
                    <a16:creationId xmlns:a16="http://schemas.microsoft.com/office/drawing/2014/main" id="{8C3C0816-98C4-4D92-B37A-B2DB63C515C3}"/>
                  </a:ext>
                </a:extLst>
              </p:cNvPr>
              <p:cNvSpPr txBox="1"/>
              <p:nvPr/>
            </p:nvSpPr>
            <p:spPr>
              <a:xfrm>
                <a:off x="4331450" y="1209936"/>
                <a:ext cx="1884600" cy="534900"/>
              </a:xfrm>
              <a:prstGeom prst="rect">
                <a:avLst/>
              </a:prstGeom>
              <a:noFill/>
              <a:ln>
                <a:noFill/>
              </a:ln>
            </p:spPr>
            <p:txBody>
              <a:bodyPr spcFirstLastPara="1" wrap="square" lIns="121900" tIns="121900" rIns="121900" bIns="121900" anchor="ctr" anchorCtr="0">
                <a:noAutofit/>
              </a:bodyPr>
              <a:lstStyle/>
              <a:p>
                <a:pPr algn="ctr"/>
                <a:r>
                  <a:rPr lang="en" sz="1600">
                    <a:solidFill>
                      <a:srgbClr val="434343"/>
                    </a:solidFill>
                    <a:latin typeface="Roboto"/>
                    <a:ea typeface="Roboto"/>
                    <a:cs typeface="Roboto"/>
                    <a:sym typeface="Roboto"/>
                  </a:rPr>
                  <a:t>IFR</a:t>
                </a:r>
                <a:endParaRPr sz="1600">
                  <a:solidFill>
                    <a:srgbClr val="434343"/>
                  </a:solidFill>
                  <a:latin typeface="Roboto"/>
                  <a:ea typeface="Roboto"/>
                  <a:cs typeface="Roboto"/>
                  <a:sym typeface="Roboto"/>
                </a:endParaRPr>
              </a:p>
            </p:txBody>
          </p:sp>
        </p:grpSp>
        <p:sp>
          <p:nvSpPr>
            <p:cNvPr id="37" name="Google Shape;85;p15">
              <a:extLst>
                <a:ext uri="{FF2B5EF4-FFF2-40B4-BE49-F238E27FC236}">
                  <a16:creationId xmlns:a16="http://schemas.microsoft.com/office/drawing/2014/main" id="{FD31B072-A53F-45FD-BAD6-3DEE83DA1117}"/>
                </a:ext>
              </a:extLst>
            </p:cNvPr>
            <p:cNvSpPr txBox="1"/>
            <p:nvPr/>
          </p:nvSpPr>
          <p:spPr>
            <a:xfrm>
              <a:off x="3948265" y="2783365"/>
              <a:ext cx="2512800" cy="713200"/>
            </a:xfrm>
            <a:prstGeom prst="rect">
              <a:avLst/>
            </a:prstGeom>
            <a:noFill/>
            <a:ln>
              <a:noFill/>
            </a:ln>
          </p:spPr>
          <p:txBody>
            <a:bodyPr spcFirstLastPara="1" wrap="square" lIns="121900" tIns="121900" rIns="121900" bIns="121900" anchor="ctr" anchorCtr="0">
              <a:noAutofit/>
            </a:bodyPr>
            <a:lstStyle/>
            <a:p>
              <a:pPr algn="ctr"/>
              <a:r>
                <a:rPr lang="en" sz="1600">
                  <a:solidFill>
                    <a:srgbClr val="434343"/>
                  </a:solidFill>
                  <a:latin typeface="Roboto"/>
                  <a:ea typeface="Roboto"/>
                  <a:cs typeface="Roboto"/>
                  <a:sym typeface="Roboto"/>
                </a:rPr>
                <a:t>BRRD</a:t>
              </a:r>
              <a:endParaRPr sz="1600">
                <a:solidFill>
                  <a:srgbClr val="434343"/>
                </a:solidFill>
                <a:latin typeface="Roboto"/>
                <a:ea typeface="Roboto"/>
                <a:cs typeface="Roboto"/>
                <a:sym typeface="Roboto"/>
              </a:endParaRPr>
            </a:p>
          </p:txBody>
        </p:sp>
      </p:grpSp>
      <p:sp>
        <p:nvSpPr>
          <p:cNvPr id="53" name="Rectangle 52">
            <a:extLst>
              <a:ext uri="{FF2B5EF4-FFF2-40B4-BE49-F238E27FC236}">
                <a16:creationId xmlns:a16="http://schemas.microsoft.com/office/drawing/2014/main" id="{BF09BEB7-DE20-4FC6-AE5F-27292F605698}"/>
              </a:ext>
            </a:extLst>
          </p:cNvPr>
          <p:cNvSpPr/>
          <p:nvPr/>
        </p:nvSpPr>
        <p:spPr>
          <a:xfrm>
            <a:off x="8176161" y="1473281"/>
            <a:ext cx="3810000" cy="83497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a:solidFill>
                  <a:schemeClr val="tx1">
                    <a:lumMod val="65000"/>
                    <a:lumOff val="35000"/>
                  </a:schemeClr>
                </a:solidFill>
              </a:rPr>
              <a:t>        Dynamic environment, continuous changes</a:t>
            </a:r>
          </a:p>
        </p:txBody>
      </p:sp>
      <p:sp>
        <p:nvSpPr>
          <p:cNvPr id="54" name="Rectangle 53">
            <a:extLst>
              <a:ext uri="{FF2B5EF4-FFF2-40B4-BE49-F238E27FC236}">
                <a16:creationId xmlns:a16="http://schemas.microsoft.com/office/drawing/2014/main" id="{FC83FCB9-2185-40D6-87A8-2AC687E31EE8}"/>
              </a:ext>
            </a:extLst>
          </p:cNvPr>
          <p:cNvSpPr/>
          <p:nvPr/>
        </p:nvSpPr>
        <p:spPr>
          <a:xfrm>
            <a:off x="8176161" y="2580299"/>
            <a:ext cx="3810000" cy="84870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a:solidFill>
                  <a:schemeClr val="tx1">
                    <a:lumMod val="65000"/>
                    <a:lumOff val="35000"/>
                  </a:schemeClr>
                </a:solidFill>
              </a:rPr>
              <a:t>         Tight window for development, consultation and  implementation</a:t>
            </a:r>
          </a:p>
        </p:txBody>
      </p:sp>
      <p:cxnSp>
        <p:nvCxnSpPr>
          <p:cNvPr id="57" name="Straight Arrow Connector 56">
            <a:extLst>
              <a:ext uri="{FF2B5EF4-FFF2-40B4-BE49-F238E27FC236}">
                <a16:creationId xmlns:a16="http://schemas.microsoft.com/office/drawing/2014/main" id="{A6126FEA-C8B5-4CC8-BC64-4960F5D50AC8}"/>
              </a:ext>
            </a:extLst>
          </p:cNvPr>
          <p:cNvCxnSpPr/>
          <p:nvPr/>
        </p:nvCxnSpPr>
        <p:spPr>
          <a:xfrm flipV="1">
            <a:off x="6174049" y="2280297"/>
            <a:ext cx="0" cy="834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C0E49048-293E-425E-814C-E496C43A2BED}"/>
              </a:ext>
            </a:extLst>
          </p:cNvPr>
          <p:cNvSpPr txBox="1"/>
          <p:nvPr/>
        </p:nvSpPr>
        <p:spPr>
          <a:xfrm>
            <a:off x="5580149" y="1720358"/>
            <a:ext cx="1836210" cy="553998"/>
          </a:xfrm>
          <a:prstGeom prst="rect">
            <a:avLst/>
          </a:prstGeom>
          <a:noFill/>
        </p:spPr>
        <p:txBody>
          <a:bodyPr wrap="square">
            <a:spAutoFit/>
          </a:bodyPr>
          <a:lstStyle/>
          <a:p>
            <a:r>
              <a:rPr lang="en-GB" sz="1000" i="1"/>
              <a:t>relevant since these are integrated in the EBA data dictionary and processes</a:t>
            </a:r>
          </a:p>
        </p:txBody>
      </p:sp>
      <p:sp>
        <p:nvSpPr>
          <p:cNvPr id="60" name="Rectangle 59">
            <a:extLst>
              <a:ext uri="{FF2B5EF4-FFF2-40B4-BE49-F238E27FC236}">
                <a16:creationId xmlns:a16="http://schemas.microsoft.com/office/drawing/2014/main" id="{F8F8AA32-3D34-405C-9DFE-67D743DAD978}"/>
              </a:ext>
            </a:extLst>
          </p:cNvPr>
          <p:cNvSpPr/>
          <p:nvPr/>
        </p:nvSpPr>
        <p:spPr>
          <a:xfrm>
            <a:off x="8215441" y="3694451"/>
            <a:ext cx="3810000" cy="92483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a:p>
            <a:pPr algn="ctr"/>
            <a:endParaRPr lang="en-GB"/>
          </a:p>
          <a:p>
            <a:pPr algn="ctr"/>
            <a:r>
              <a:rPr lang="en-GB" b="1">
                <a:solidFill>
                  <a:schemeClr val="tx1">
                    <a:lumMod val="65000"/>
                    <a:lumOff val="35000"/>
                  </a:schemeClr>
                </a:solidFill>
              </a:rPr>
              <a:t>New responsibilities: </a:t>
            </a:r>
          </a:p>
          <a:p>
            <a:pPr algn="ctr"/>
            <a:r>
              <a:rPr lang="en-GB" sz="1200" i="1"/>
              <a:t>DORA incident reporting, register of third party providers (2025) </a:t>
            </a:r>
            <a:r>
              <a:rPr lang="en-GB" sz="1200" i="1" err="1"/>
              <a:t>MiCA</a:t>
            </a:r>
            <a:r>
              <a:rPr lang="en-GB" sz="1200" i="1"/>
              <a:t> (2025)</a:t>
            </a:r>
            <a:endParaRPr lang="en-GB" sz="1200" i="1">
              <a:sym typeface="Roboto"/>
            </a:endParaRPr>
          </a:p>
          <a:p>
            <a:pPr algn="ctr"/>
            <a:endParaRPr lang="en-GB"/>
          </a:p>
          <a:p>
            <a:pPr algn="ctr"/>
            <a:endParaRPr lang="en-GB"/>
          </a:p>
        </p:txBody>
      </p:sp>
      <p:sp>
        <p:nvSpPr>
          <p:cNvPr id="61" name="Rectangle 60">
            <a:extLst>
              <a:ext uri="{FF2B5EF4-FFF2-40B4-BE49-F238E27FC236}">
                <a16:creationId xmlns:a16="http://schemas.microsoft.com/office/drawing/2014/main" id="{B8B89432-14D1-4FF2-92AF-3C5E0752626D}"/>
              </a:ext>
            </a:extLst>
          </p:cNvPr>
          <p:cNvSpPr/>
          <p:nvPr/>
        </p:nvSpPr>
        <p:spPr>
          <a:xfrm>
            <a:off x="8183756" y="4759862"/>
            <a:ext cx="3856763" cy="84870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a:solidFill>
                  <a:schemeClr val="tx1">
                    <a:lumMod val="65000"/>
                    <a:lumOff val="35000"/>
                  </a:schemeClr>
                </a:solidFill>
              </a:rPr>
              <a:t>Need to follow a certain consultation and decision process (authorities and public)</a:t>
            </a:r>
          </a:p>
        </p:txBody>
      </p:sp>
      <p:sp>
        <p:nvSpPr>
          <p:cNvPr id="62" name="Rectangle 61">
            <a:extLst>
              <a:ext uri="{FF2B5EF4-FFF2-40B4-BE49-F238E27FC236}">
                <a16:creationId xmlns:a16="http://schemas.microsoft.com/office/drawing/2014/main" id="{EDD89F09-AA37-495D-9FE4-E105BD40CC54}"/>
              </a:ext>
            </a:extLst>
          </p:cNvPr>
          <p:cNvSpPr/>
          <p:nvPr/>
        </p:nvSpPr>
        <p:spPr>
          <a:xfrm>
            <a:off x="8222012" y="5814153"/>
            <a:ext cx="3810000" cy="67890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a:solidFill>
                  <a:schemeClr val="tx1">
                    <a:lumMod val="65000"/>
                    <a:lumOff val="35000"/>
                  </a:schemeClr>
                </a:solidFill>
              </a:rPr>
              <a:t>Application dates of underlying rules drive development timelines</a:t>
            </a:r>
          </a:p>
        </p:txBody>
      </p:sp>
      <p:sp>
        <p:nvSpPr>
          <p:cNvPr id="67" name="Lightning Bolt 66">
            <a:extLst>
              <a:ext uri="{FF2B5EF4-FFF2-40B4-BE49-F238E27FC236}">
                <a16:creationId xmlns:a16="http://schemas.microsoft.com/office/drawing/2014/main" id="{C62EFDE9-3115-4D6B-9C16-CD97BB965C2F}"/>
              </a:ext>
            </a:extLst>
          </p:cNvPr>
          <p:cNvSpPr/>
          <p:nvPr/>
        </p:nvSpPr>
        <p:spPr>
          <a:xfrm>
            <a:off x="8251265" y="1733988"/>
            <a:ext cx="489234" cy="360429"/>
          </a:xfrm>
          <a:prstGeom prst="lightningBol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68" name="Lightning Bolt 67">
            <a:extLst>
              <a:ext uri="{FF2B5EF4-FFF2-40B4-BE49-F238E27FC236}">
                <a16:creationId xmlns:a16="http://schemas.microsoft.com/office/drawing/2014/main" id="{29A93B7C-29C7-41C5-AE88-2250B4FD3F48}"/>
              </a:ext>
            </a:extLst>
          </p:cNvPr>
          <p:cNvSpPr/>
          <p:nvPr/>
        </p:nvSpPr>
        <p:spPr>
          <a:xfrm>
            <a:off x="8232554" y="2644199"/>
            <a:ext cx="489234" cy="360429"/>
          </a:xfrm>
          <a:prstGeom prst="lightningBol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81335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F3BA0-567E-4D64-8F85-4CA3E2E8773F}"/>
              </a:ext>
            </a:extLst>
          </p:cNvPr>
          <p:cNvSpPr>
            <a:spLocks noGrp="1"/>
          </p:cNvSpPr>
          <p:nvPr>
            <p:ph type="title"/>
          </p:nvPr>
        </p:nvSpPr>
        <p:spPr>
          <a:xfrm>
            <a:off x="813230" y="33746"/>
            <a:ext cx="10515600" cy="1325563"/>
          </a:xfrm>
        </p:spPr>
        <p:txBody>
          <a:bodyPr/>
          <a:lstStyle/>
          <a:p>
            <a:r>
              <a:rPr lang="en-GB" sz="2800" b="1">
                <a:solidFill>
                  <a:srgbClr val="002060"/>
                </a:solidFill>
              </a:rPr>
              <a:t>2. </a:t>
            </a:r>
            <a:r>
              <a:rPr lang="en-GB" altLang="en-US" sz="2800" b="1">
                <a:solidFill>
                  <a:srgbClr val="002060"/>
                </a:solidFill>
              </a:rPr>
              <a:t>EBA reporting development base timelines </a:t>
            </a:r>
            <a:endParaRPr lang="en-GB" sz="2800" b="1">
              <a:solidFill>
                <a:srgbClr val="002060"/>
              </a:solidFill>
            </a:endParaRPr>
          </a:p>
        </p:txBody>
      </p:sp>
      <p:sp>
        <p:nvSpPr>
          <p:cNvPr id="5" name="Slide Number Placeholder 4">
            <a:extLst>
              <a:ext uri="{FF2B5EF4-FFF2-40B4-BE49-F238E27FC236}">
                <a16:creationId xmlns:a16="http://schemas.microsoft.com/office/drawing/2014/main" id="{0A6125A8-100F-4513-903E-18767AAD9036}"/>
              </a:ext>
            </a:extLst>
          </p:cNvPr>
          <p:cNvSpPr>
            <a:spLocks noGrp="1"/>
          </p:cNvSpPr>
          <p:nvPr>
            <p:ph type="sldNum" sz="quarter" idx="12"/>
          </p:nvPr>
        </p:nvSpPr>
        <p:spPr/>
        <p:txBody>
          <a:bodyPr/>
          <a:lstStyle/>
          <a:p>
            <a:fld id="{03930D90-B5AE-694C-AF4D-B5392C99196C}" type="slidenum">
              <a:rPr lang="en-US" smtClean="0"/>
              <a:t>4</a:t>
            </a:fld>
            <a:endParaRPr lang="en-US"/>
          </a:p>
        </p:txBody>
      </p:sp>
      <p:sp>
        <p:nvSpPr>
          <p:cNvPr id="7" name="Arrow: Pentagon 6">
            <a:extLst>
              <a:ext uri="{FF2B5EF4-FFF2-40B4-BE49-F238E27FC236}">
                <a16:creationId xmlns:a16="http://schemas.microsoft.com/office/drawing/2014/main" id="{6C3A948E-A56C-45E7-8602-3A0B8E500CE1}"/>
              </a:ext>
            </a:extLst>
          </p:cNvPr>
          <p:cNvSpPr/>
          <p:nvPr/>
        </p:nvSpPr>
        <p:spPr>
          <a:xfrm>
            <a:off x="1202002" y="1457102"/>
            <a:ext cx="2237318" cy="264890"/>
          </a:xfrm>
          <a:prstGeom prst="homePlate">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a:t>Preparation</a:t>
            </a:r>
          </a:p>
        </p:txBody>
      </p:sp>
      <p:pic>
        <p:nvPicPr>
          <p:cNvPr id="9" name="Picture 8" descr="Hi Max The Husky">
            <a:extLst>
              <a:ext uri="{FF2B5EF4-FFF2-40B4-BE49-F238E27FC236}">
                <a16:creationId xmlns:a16="http://schemas.microsoft.com/office/drawing/2014/main" id="{AE6450E5-E24C-40D4-B7F0-D571B1A5FEE9}"/>
              </a:ext>
            </a:extLst>
          </p:cNvPr>
          <p:cNvPicPr>
            <a:picLocks noChangeAspect="1"/>
          </p:cNvPicPr>
          <p:nvPr/>
        </p:nvPicPr>
        <p:blipFill>
          <a:blip r:embed="rId2"/>
          <a:stretch>
            <a:fillRect/>
          </a:stretch>
        </p:blipFill>
        <p:spPr>
          <a:xfrm>
            <a:off x="3798528" y="5529177"/>
            <a:ext cx="720600" cy="720600"/>
          </a:xfrm>
          <a:prstGeom prst="rect">
            <a:avLst/>
          </a:prstGeom>
        </p:spPr>
      </p:pic>
      <p:pic>
        <p:nvPicPr>
          <p:cNvPr id="11" name="Picture 10" descr="Running Late Max The Husky">
            <a:extLst>
              <a:ext uri="{FF2B5EF4-FFF2-40B4-BE49-F238E27FC236}">
                <a16:creationId xmlns:a16="http://schemas.microsoft.com/office/drawing/2014/main" id="{B409AA33-DECB-4F58-83F3-EA11B05B00C8}"/>
              </a:ext>
            </a:extLst>
          </p:cNvPr>
          <p:cNvPicPr>
            <a:picLocks noChangeAspect="1"/>
          </p:cNvPicPr>
          <p:nvPr/>
        </p:nvPicPr>
        <p:blipFill>
          <a:blip r:embed="rId3"/>
          <a:stretch>
            <a:fillRect/>
          </a:stretch>
        </p:blipFill>
        <p:spPr>
          <a:xfrm>
            <a:off x="2718720" y="5539000"/>
            <a:ext cx="720600" cy="720600"/>
          </a:xfrm>
          <a:prstGeom prst="rect">
            <a:avLst/>
          </a:prstGeom>
        </p:spPr>
      </p:pic>
      <p:pic>
        <p:nvPicPr>
          <p:cNvPr id="13" name="Picture 12" descr="Sleeping Max The Husky">
            <a:extLst>
              <a:ext uri="{FF2B5EF4-FFF2-40B4-BE49-F238E27FC236}">
                <a16:creationId xmlns:a16="http://schemas.microsoft.com/office/drawing/2014/main" id="{5944D0CC-D86E-44C5-87C7-3548297BACD8}"/>
              </a:ext>
            </a:extLst>
          </p:cNvPr>
          <p:cNvPicPr>
            <a:picLocks noChangeAspect="1"/>
          </p:cNvPicPr>
          <p:nvPr/>
        </p:nvPicPr>
        <p:blipFill>
          <a:blip r:embed="rId4"/>
          <a:stretch>
            <a:fillRect/>
          </a:stretch>
        </p:blipFill>
        <p:spPr>
          <a:xfrm>
            <a:off x="282121" y="5534628"/>
            <a:ext cx="720600" cy="720600"/>
          </a:xfrm>
          <a:prstGeom prst="rect">
            <a:avLst/>
          </a:prstGeom>
        </p:spPr>
      </p:pic>
      <p:pic>
        <p:nvPicPr>
          <p:cNvPr id="15" name="Picture 14" descr="What Max The Husky">
            <a:extLst>
              <a:ext uri="{FF2B5EF4-FFF2-40B4-BE49-F238E27FC236}">
                <a16:creationId xmlns:a16="http://schemas.microsoft.com/office/drawing/2014/main" id="{554C5B88-99B1-42FB-9130-9DEAB2D76DB7}"/>
              </a:ext>
            </a:extLst>
          </p:cNvPr>
          <p:cNvPicPr>
            <a:picLocks noChangeAspect="1"/>
          </p:cNvPicPr>
          <p:nvPr/>
        </p:nvPicPr>
        <p:blipFill>
          <a:blip r:embed="rId5"/>
          <a:stretch>
            <a:fillRect/>
          </a:stretch>
        </p:blipFill>
        <p:spPr>
          <a:xfrm>
            <a:off x="2105210" y="5503034"/>
            <a:ext cx="720600" cy="720600"/>
          </a:xfrm>
          <a:prstGeom prst="rect">
            <a:avLst/>
          </a:prstGeom>
        </p:spPr>
      </p:pic>
      <p:pic>
        <p:nvPicPr>
          <p:cNvPr id="17" name="Picture 16" descr="Wondering Max The Husky">
            <a:extLst>
              <a:ext uri="{FF2B5EF4-FFF2-40B4-BE49-F238E27FC236}">
                <a16:creationId xmlns:a16="http://schemas.microsoft.com/office/drawing/2014/main" id="{791C2754-82F0-488C-9ADC-9E87E15521D1}"/>
              </a:ext>
            </a:extLst>
          </p:cNvPr>
          <p:cNvPicPr>
            <a:picLocks noChangeAspect="1"/>
          </p:cNvPicPr>
          <p:nvPr/>
        </p:nvPicPr>
        <p:blipFill>
          <a:blip r:embed="rId6"/>
          <a:stretch>
            <a:fillRect/>
          </a:stretch>
        </p:blipFill>
        <p:spPr>
          <a:xfrm>
            <a:off x="5427301" y="5482033"/>
            <a:ext cx="720600" cy="720600"/>
          </a:xfrm>
          <a:prstGeom prst="rect">
            <a:avLst/>
          </a:prstGeom>
        </p:spPr>
      </p:pic>
      <p:pic>
        <p:nvPicPr>
          <p:cNvPr id="19" name="Picture 18" descr="Wow Max The Husky">
            <a:extLst>
              <a:ext uri="{FF2B5EF4-FFF2-40B4-BE49-F238E27FC236}">
                <a16:creationId xmlns:a16="http://schemas.microsoft.com/office/drawing/2014/main" id="{7F5DEFF0-804C-408B-8854-0E9792B1E76F}"/>
              </a:ext>
            </a:extLst>
          </p:cNvPr>
          <p:cNvPicPr>
            <a:picLocks noChangeAspect="1"/>
          </p:cNvPicPr>
          <p:nvPr/>
        </p:nvPicPr>
        <p:blipFill>
          <a:blip r:embed="rId7"/>
          <a:stretch>
            <a:fillRect/>
          </a:stretch>
        </p:blipFill>
        <p:spPr>
          <a:xfrm>
            <a:off x="11366652" y="5479209"/>
            <a:ext cx="720600" cy="720600"/>
          </a:xfrm>
          <a:prstGeom prst="rect">
            <a:avLst/>
          </a:prstGeom>
        </p:spPr>
      </p:pic>
      <p:pic>
        <p:nvPicPr>
          <p:cNvPr id="23" name="Graphic 22" descr="Pin outline">
            <a:extLst>
              <a:ext uri="{FF2B5EF4-FFF2-40B4-BE49-F238E27FC236}">
                <a16:creationId xmlns:a16="http://schemas.microsoft.com/office/drawing/2014/main" id="{DC27B440-28B2-4AA1-A2A6-916C2B88D2E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13475650">
            <a:off x="9003951" y="3787939"/>
            <a:ext cx="361871" cy="361871"/>
          </a:xfrm>
          <a:prstGeom prst="rect">
            <a:avLst/>
          </a:prstGeom>
        </p:spPr>
      </p:pic>
      <p:pic>
        <p:nvPicPr>
          <p:cNvPr id="26" name="Graphic 25" descr="Pin outline">
            <a:extLst>
              <a:ext uri="{FF2B5EF4-FFF2-40B4-BE49-F238E27FC236}">
                <a16:creationId xmlns:a16="http://schemas.microsoft.com/office/drawing/2014/main" id="{50663927-6EF2-4667-B7FE-C8AEFDF3248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3475650">
            <a:off x="7475511" y="3900018"/>
            <a:ext cx="361871" cy="361871"/>
          </a:xfrm>
          <a:prstGeom prst="rect">
            <a:avLst/>
          </a:prstGeom>
        </p:spPr>
      </p:pic>
      <p:pic>
        <p:nvPicPr>
          <p:cNvPr id="27" name="Graphic 26" descr="Pin outline">
            <a:extLst>
              <a:ext uri="{FF2B5EF4-FFF2-40B4-BE49-F238E27FC236}">
                <a16:creationId xmlns:a16="http://schemas.microsoft.com/office/drawing/2014/main" id="{A80E4ED0-506C-4B3C-BD03-67B0D41BFE5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3475650">
            <a:off x="5326936" y="3859553"/>
            <a:ext cx="361871" cy="361871"/>
          </a:xfrm>
          <a:prstGeom prst="rect">
            <a:avLst/>
          </a:prstGeom>
        </p:spPr>
      </p:pic>
      <p:pic>
        <p:nvPicPr>
          <p:cNvPr id="28" name="Graphic 27" descr="Pin outline">
            <a:extLst>
              <a:ext uri="{FF2B5EF4-FFF2-40B4-BE49-F238E27FC236}">
                <a16:creationId xmlns:a16="http://schemas.microsoft.com/office/drawing/2014/main" id="{31BA910D-DC55-4BB4-BC88-427D81A179A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3475650">
            <a:off x="1232772" y="3930339"/>
            <a:ext cx="361871" cy="361871"/>
          </a:xfrm>
          <a:prstGeom prst="rect">
            <a:avLst/>
          </a:prstGeom>
        </p:spPr>
      </p:pic>
      <p:pic>
        <p:nvPicPr>
          <p:cNvPr id="29" name="Graphic 28" descr="Pin outline">
            <a:extLst>
              <a:ext uri="{FF2B5EF4-FFF2-40B4-BE49-F238E27FC236}">
                <a16:creationId xmlns:a16="http://schemas.microsoft.com/office/drawing/2014/main" id="{59C82017-7DEF-4BBD-B0FB-7D81AB398F48}"/>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13534483">
            <a:off x="3828051" y="3857883"/>
            <a:ext cx="396783" cy="396783"/>
          </a:xfrm>
          <a:prstGeom prst="rect">
            <a:avLst/>
          </a:prstGeom>
        </p:spPr>
      </p:pic>
      <p:sp>
        <p:nvSpPr>
          <p:cNvPr id="30" name="TextBox 29">
            <a:extLst>
              <a:ext uri="{FF2B5EF4-FFF2-40B4-BE49-F238E27FC236}">
                <a16:creationId xmlns:a16="http://schemas.microsoft.com/office/drawing/2014/main" id="{DEDCD87D-8270-404C-92A1-10DDA0EA5CD7}"/>
              </a:ext>
            </a:extLst>
          </p:cNvPr>
          <p:cNvSpPr txBox="1"/>
          <p:nvPr/>
        </p:nvSpPr>
        <p:spPr>
          <a:xfrm>
            <a:off x="8774831" y="4193943"/>
            <a:ext cx="1028600" cy="276999"/>
          </a:xfrm>
          <a:prstGeom prst="rect">
            <a:avLst/>
          </a:prstGeom>
          <a:noFill/>
        </p:spPr>
        <p:txBody>
          <a:bodyPr wrap="square" rtlCol="0">
            <a:spAutoFit/>
          </a:bodyPr>
          <a:lstStyle/>
          <a:p>
            <a:pPr algn="ctr"/>
            <a:r>
              <a:rPr lang="en-GB" sz="1200"/>
              <a:t>EC adoption</a:t>
            </a:r>
          </a:p>
        </p:txBody>
      </p:sp>
      <p:sp>
        <p:nvSpPr>
          <p:cNvPr id="31" name="Arrow: Pentagon 30">
            <a:extLst>
              <a:ext uri="{FF2B5EF4-FFF2-40B4-BE49-F238E27FC236}">
                <a16:creationId xmlns:a16="http://schemas.microsoft.com/office/drawing/2014/main" id="{9257535C-C77B-49B2-A185-9F7F562DB77E}"/>
              </a:ext>
            </a:extLst>
          </p:cNvPr>
          <p:cNvSpPr/>
          <p:nvPr/>
        </p:nvSpPr>
        <p:spPr>
          <a:xfrm>
            <a:off x="3511735" y="1444594"/>
            <a:ext cx="1264819" cy="309109"/>
          </a:xfrm>
          <a:prstGeom prst="homePlat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b="1">
                <a:solidFill>
                  <a:schemeClr val="tx1">
                    <a:lumMod val="65000"/>
                    <a:lumOff val="35000"/>
                  </a:schemeClr>
                </a:solidFill>
              </a:rPr>
              <a:t>Consultation</a:t>
            </a:r>
          </a:p>
        </p:txBody>
      </p:sp>
      <p:sp>
        <p:nvSpPr>
          <p:cNvPr id="32" name="Arrow: Pentagon 31">
            <a:extLst>
              <a:ext uri="{FF2B5EF4-FFF2-40B4-BE49-F238E27FC236}">
                <a16:creationId xmlns:a16="http://schemas.microsoft.com/office/drawing/2014/main" id="{583ADB7E-D04C-49C4-8C30-CF7E325979EE}"/>
              </a:ext>
            </a:extLst>
          </p:cNvPr>
          <p:cNvSpPr/>
          <p:nvPr/>
        </p:nvSpPr>
        <p:spPr>
          <a:xfrm>
            <a:off x="4845402" y="1465839"/>
            <a:ext cx="2193968" cy="281258"/>
          </a:xfrm>
          <a:prstGeom prst="homePlat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a:t>Finalisation</a:t>
            </a:r>
          </a:p>
        </p:txBody>
      </p:sp>
      <p:sp>
        <p:nvSpPr>
          <p:cNvPr id="33" name="Arrow: Pentagon 32">
            <a:extLst>
              <a:ext uri="{FF2B5EF4-FFF2-40B4-BE49-F238E27FC236}">
                <a16:creationId xmlns:a16="http://schemas.microsoft.com/office/drawing/2014/main" id="{DA045F4D-CC6F-43F6-868A-727DD0676A3E}"/>
              </a:ext>
            </a:extLst>
          </p:cNvPr>
          <p:cNvSpPr/>
          <p:nvPr/>
        </p:nvSpPr>
        <p:spPr>
          <a:xfrm>
            <a:off x="7101248" y="1481284"/>
            <a:ext cx="3900127" cy="318941"/>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b="1">
                <a:solidFill>
                  <a:schemeClr val="tx1">
                    <a:lumMod val="65000"/>
                    <a:lumOff val="35000"/>
                  </a:schemeClr>
                </a:solidFill>
              </a:rPr>
              <a:t>Implementation</a:t>
            </a:r>
          </a:p>
        </p:txBody>
      </p:sp>
      <p:sp>
        <p:nvSpPr>
          <p:cNvPr id="34" name="TextBox 33">
            <a:extLst>
              <a:ext uri="{FF2B5EF4-FFF2-40B4-BE49-F238E27FC236}">
                <a16:creationId xmlns:a16="http://schemas.microsoft.com/office/drawing/2014/main" id="{247258AB-87A2-4EA7-ABC8-203E028DF9CF}"/>
              </a:ext>
            </a:extLst>
          </p:cNvPr>
          <p:cNvSpPr txBox="1"/>
          <p:nvPr/>
        </p:nvSpPr>
        <p:spPr>
          <a:xfrm>
            <a:off x="8475134" y="1989626"/>
            <a:ext cx="1049635" cy="307777"/>
          </a:xfrm>
          <a:prstGeom prst="rect">
            <a:avLst/>
          </a:prstGeom>
          <a:noFill/>
        </p:spPr>
        <p:txBody>
          <a:bodyPr wrap="square" rtlCol="0">
            <a:spAutoFit/>
          </a:bodyPr>
          <a:lstStyle/>
          <a:p>
            <a:r>
              <a:rPr lang="en-GB" sz="1400" b="1"/>
              <a:t>12 months</a:t>
            </a:r>
          </a:p>
        </p:txBody>
      </p:sp>
      <p:sp>
        <p:nvSpPr>
          <p:cNvPr id="37" name="TextBox 36">
            <a:extLst>
              <a:ext uri="{FF2B5EF4-FFF2-40B4-BE49-F238E27FC236}">
                <a16:creationId xmlns:a16="http://schemas.microsoft.com/office/drawing/2014/main" id="{0EACEAFE-56CC-4C5E-9322-2B7CB54FCA0B}"/>
              </a:ext>
            </a:extLst>
          </p:cNvPr>
          <p:cNvSpPr txBox="1"/>
          <p:nvPr/>
        </p:nvSpPr>
        <p:spPr>
          <a:xfrm>
            <a:off x="6239787" y="2769846"/>
            <a:ext cx="1730485"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200"/>
              <a:t>Final draft ITS (BoS) and submission to EC</a:t>
            </a:r>
          </a:p>
        </p:txBody>
      </p:sp>
      <p:cxnSp>
        <p:nvCxnSpPr>
          <p:cNvPr id="39" name="Straight Connector 38">
            <a:extLst>
              <a:ext uri="{FF2B5EF4-FFF2-40B4-BE49-F238E27FC236}">
                <a16:creationId xmlns:a16="http://schemas.microsoft.com/office/drawing/2014/main" id="{440EEEA5-00C6-4359-9DDF-79BEC074CD97}"/>
              </a:ext>
            </a:extLst>
          </p:cNvPr>
          <p:cNvCxnSpPr>
            <a:cxnSpLocks/>
          </p:cNvCxnSpPr>
          <p:nvPr/>
        </p:nvCxnSpPr>
        <p:spPr>
          <a:xfrm flipH="1">
            <a:off x="10857657" y="1841463"/>
            <a:ext cx="28174" cy="3412125"/>
          </a:xfrm>
          <a:prstGeom prst="line">
            <a:avLst/>
          </a:prstGeom>
          <a:ln w="9525">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14E8AA04-CB54-4F3A-BEFE-AA7B855B7387}"/>
              </a:ext>
            </a:extLst>
          </p:cNvPr>
          <p:cNvSpPr txBox="1"/>
          <p:nvPr/>
        </p:nvSpPr>
        <p:spPr>
          <a:xfrm>
            <a:off x="7230901" y="4224002"/>
            <a:ext cx="1028600" cy="830997"/>
          </a:xfrm>
          <a:prstGeom prst="rect">
            <a:avLst/>
          </a:prstGeom>
          <a:noFill/>
        </p:spPr>
        <p:txBody>
          <a:bodyPr wrap="square" rtlCol="0">
            <a:spAutoFit/>
          </a:bodyPr>
          <a:lstStyle/>
          <a:p>
            <a:pPr algn="ctr"/>
            <a:r>
              <a:rPr lang="en-GB" sz="1200"/>
              <a:t>Technical package</a:t>
            </a:r>
          </a:p>
          <a:p>
            <a:pPr algn="ctr"/>
            <a:r>
              <a:rPr lang="en-GB" sz="1200"/>
              <a:t>(DPM, XBRL, VRs)</a:t>
            </a:r>
          </a:p>
        </p:txBody>
      </p:sp>
      <p:cxnSp>
        <p:nvCxnSpPr>
          <p:cNvPr id="41" name="Straight Connector 40">
            <a:extLst>
              <a:ext uri="{FF2B5EF4-FFF2-40B4-BE49-F238E27FC236}">
                <a16:creationId xmlns:a16="http://schemas.microsoft.com/office/drawing/2014/main" id="{A430F7E9-13AD-482A-B2C1-1B736E7F2CE4}"/>
              </a:ext>
            </a:extLst>
          </p:cNvPr>
          <p:cNvCxnSpPr>
            <a:cxnSpLocks/>
          </p:cNvCxnSpPr>
          <p:nvPr/>
        </p:nvCxnSpPr>
        <p:spPr>
          <a:xfrm>
            <a:off x="7004981" y="1747097"/>
            <a:ext cx="10819" cy="3267928"/>
          </a:xfrm>
          <a:prstGeom prst="line">
            <a:avLst/>
          </a:prstGeom>
          <a:ln w="9525">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CC16D33E-C845-45A5-95F3-48496E5258CC}"/>
              </a:ext>
            </a:extLst>
          </p:cNvPr>
          <p:cNvSpPr txBox="1"/>
          <p:nvPr/>
        </p:nvSpPr>
        <p:spPr>
          <a:xfrm>
            <a:off x="5398436" y="1935919"/>
            <a:ext cx="1049635" cy="307777"/>
          </a:xfrm>
          <a:prstGeom prst="rect">
            <a:avLst/>
          </a:prstGeom>
          <a:noFill/>
        </p:spPr>
        <p:txBody>
          <a:bodyPr wrap="square" rtlCol="0">
            <a:spAutoFit/>
          </a:bodyPr>
          <a:lstStyle/>
          <a:p>
            <a:r>
              <a:rPr lang="en-GB" sz="1400" b="1"/>
              <a:t>6 months</a:t>
            </a:r>
          </a:p>
        </p:txBody>
      </p:sp>
      <p:sp>
        <p:nvSpPr>
          <p:cNvPr id="44" name="TextBox 43">
            <a:extLst>
              <a:ext uri="{FF2B5EF4-FFF2-40B4-BE49-F238E27FC236}">
                <a16:creationId xmlns:a16="http://schemas.microsoft.com/office/drawing/2014/main" id="{0315995A-3EE8-4CFD-8137-DDFA597DA1DC}"/>
              </a:ext>
            </a:extLst>
          </p:cNvPr>
          <p:cNvSpPr txBox="1"/>
          <p:nvPr/>
        </p:nvSpPr>
        <p:spPr>
          <a:xfrm>
            <a:off x="3511736" y="1948980"/>
            <a:ext cx="1049635" cy="307777"/>
          </a:xfrm>
          <a:prstGeom prst="rect">
            <a:avLst/>
          </a:prstGeom>
          <a:noFill/>
        </p:spPr>
        <p:txBody>
          <a:bodyPr wrap="square" rtlCol="0">
            <a:spAutoFit/>
          </a:bodyPr>
          <a:lstStyle/>
          <a:p>
            <a:r>
              <a:rPr lang="en-GB" sz="1400" b="1"/>
              <a:t>3 months</a:t>
            </a:r>
          </a:p>
        </p:txBody>
      </p:sp>
      <p:sp>
        <p:nvSpPr>
          <p:cNvPr id="45" name="TextBox 44">
            <a:extLst>
              <a:ext uri="{FF2B5EF4-FFF2-40B4-BE49-F238E27FC236}">
                <a16:creationId xmlns:a16="http://schemas.microsoft.com/office/drawing/2014/main" id="{9C589BEA-DD2F-44FF-8255-B94505B7F499}"/>
              </a:ext>
            </a:extLst>
          </p:cNvPr>
          <p:cNvSpPr txBox="1"/>
          <p:nvPr/>
        </p:nvSpPr>
        <p:spPr>
          <a:xfrm>
            <a:off x="1389525" y="1996728"/>
            <a:ext cx="1049635" cy="307777"/>
          </a:xfrm>
          <a:prstGeom prst="rect">
            <a:avLst/>
          </a:prstGeom>
          <a:noFill/>
        </p:spPr>
        <p:txBody>
          <a:bodyPr wrap="square" rtlCol="0">
            <a:spAutoFit/>
          </a:bodyPr>
          <a:lstStyle/>
          <a:p>
            <a:r>
              <a:rPr lang="en-GB" sz="1400" b="1"/>
              <a:t>6-9 months</a:t>
            </a:r>
          </a:p>
        </p:txBody>
      </p:sp>
      <p:cxnSp>
        <p:nvCxnSpPr>
          <p:cNvPr id="46" name="Straight Connector 45">
            <a:extLst>
              <a:ext uri="{FF2B5EF4-FFF2-40B4-BE49-F238E27FC236}">
                <a16:creationId xmlns:a16="http://schemas.microsoft.com/office/drawing/2014/main" id="{01E9090C-6C28-4981-80F2-B5520DFAFDE5}"/>
              </a:ext>
            </a:extLst>
          </p:cNvPr>
          <p:cNvCxnSpPr>
            <a:cxnSpLocks/>
          </p:cNvCxnSpPr>
          <p:nvPr/>
        </p:nvCxnSpPr>
        <p:spPr>
          <a:xfrm>
            <a:off x="4667024" y="1777886"/>
            <a:ext cx="6417" cy="3326412"/>
          </a:xfrm>
          <a:prstGeom prst="line">
            <a:avLst/>
          </a:prstGeom>
          <a:ln w="9525">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B00C8CAA-5B9D-494D-9C1D-189E526124A3}"/>
              </a:ext>
            </a:extLst>
          </p:cNvPr>
          <p:cNvCxnSpPr>
            <a:cxnSpLocks/>
          </p:cNvCxnSpPr>
          <p:nvPr/>
        </p:nvCxnSpPr>
        <p:spPr>
          <a:xfrm>
            <a:off x="3445165" y="1777886"/>
            <a:ext cx="13769" cy="3317071"/>
          </a:xfrm>
          <a:prstGeom prst="line">
            <a:avLst/>
          </a:prstGeom>
          <a:ln w="9525">
            <a:prstDash val="dash"/>
          </a:ln>
          <a:effectLst/>
        </p:spPr>
        <p:style>
          <a:lnRef idx="2">
            <a:schemeClr val="accent1"/>
          </a:lnRef>
          <a:fillRef idx="0">
            <a:schemeClr val="accent1"/>
          </a:fillRef>
          <a:effectRef idx="1">
            <a:schemeClr val="accent1"/>
          </a:effectRef>
          <a:fontRef idx="minor">
            <a:schemeClr val="tx1"/>
          </a:fontRef>
        </p:style>
      </p:cxnSp>
      <p:pic>
        <p:nvPicPr>
          <p:cNvPr id="48" name="Graphic 47" descr="Pin outline">
            <a:extLst>
              <a:ext uri="{FF2B5EF4-FFF2-40B4-BE49-F238E27FC236}">
                <a16:creationId xmlns:a16="http://schemas.microsoft.com/office/drawing/2014/main" id="{D8493ECE-E097-4E51-95B0-2EA62F1F659B}"/>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3475650">
            <a:off x="1903024" y="3929394"/>
            <a:ext cx="361871" cy="361871"/>
          </a:xfrm>
          <a:prstGeom prst="rect">
            <a:avLst/>
          </a:prstGeom>
        </p:spPr>
      </p:pic>
      <p:pic>
        <p:nvPicPr>
          <p:cNvPr id="49" name="Graphic 48" descr="Pin outline">
            <a:extLst>
              <a:ext uri="{FF2B5EF4-FFF2-40B4-BE49-F238E27FC236}">
                <a16:creationId xmlns:a16="http://schemas.microsoft.com/office/drawing/2014/main" id="{4EEC8E1A-0D7A-47F6-8FFD-F4201D0778BA}"/>
              </a:ext>
            </a:extLst>
          </p:cNvPr>
          <p:cNvPicPr>
            <a:picLocks noChangeAspect="1"/>
          </p:cNvPicPr>
          <p:nvPr/>
        </p:nvPicPr>
        <p:blipFill>
          <a:blip r:embed="rId8">
            <a:extLst>
              <a:ext uri="{96DAC541-7B7A-43D3-8B79-37D633B846F1}">
                <asvg:svgBlip xmlns:asvg="http://schemas.microsoft.com/office/drawing/2016/SVG/main" r:embed="rId14"/>
              </a:ext>
            </a:extLst>
          </a:blip>
          <a:stretch>
            <a:fillRect/>
          </a:stretch>
        </p:blipFill>
        <p:spPr>
          <a:xfrm rot="13475650">
            <a:off x="2621193" y="3915495"/>
            <a:ext cx="361871" cy="361871"/>
          </a:xfrm>
          <a:prstGeom prst="rect">
            <a:avLst/>
          </a:prstGeom>
        </p:spPr>
      </p:pic>
      <p:pic>
        <p:nvPicPr>
          <p:cNvPr id="50" name="Graphic 49" descr="Pin outline">
            <a:extLst>
              <a:ext uri="{FF2B5EF4-FFF2-40B4-BE49-F238E27FC236}">
                <a16:creationId xmlns:a16="http://schemas.microsoft.com/office/drawing/2014/main" id="{ABD941B3-D3DE-48F6-8F66-A5A9012503E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11617180">
            <a:off x="10950345" y="3895030"/>
            <a:ext cx="361871" cy="361871"/>
          </a:xfrm>
          <a:prstGeom prst="rect">
            <a:avLst/>
          </a:prstGeom>
        </p:spPr>
      </p:pic>
      <p:sp>
        <p:nvSpPr>
          <p:cNvPr id="51" name="TextBox 50">
            <a:extLst>
              <a:ext uri="{FF2B5EF4-FFF2-40B4-BE49-F238E27FC236}">
                <a16:creationId xmlns:a16="http://schemas.microsoft.com/office/drawing/2014/main" id="{39ABA2C9-1E7E-4055-BFB2-47D6BF7F972D}"/>
              </a:ext>
            </a:extLst>
          </p:cNvPr>
          <p:cNvSpPr txBox="1"/>
          <p:nvPr/>
        </p:nvSpPr>
        <p:spPr>
          <a:xfrm>
            <a:off x="10852352" y="4159410"/>
            <a:ext cx="1028600" cy="646331"/>
          </a:xfrm>
          <a:prstGeom prst="rect">
            <a:avLst/>
          </a:prstGeom>
          <a:noFill/>
        </p:spPr>
        <p:txBody>
          <a:bodyPr wrap="square" rtlCol="0">
            <a:spAutoFit/>
          </a:bodyPr>
          <a:lstStyle/>
          <a:p>
            <a:pPr algn="ctr"/>
            <a:r>
              <a:rPr lang="en-GB" sz="1200"/>
              <a:t>New prudential rules apply</a:t>
            </a:r>
          </a:p>
        </p:txBody>
      </p:sp>
      <p:sp>
        <p:nvSpPr>
          <p:cNvPr id="52" name="TextBox 51">
            <a:extLst>
              <a:ext uri="{FF2B5EF4-FFF2-40B4-BE49-F238E27FC236}">
                <a16:creationId xmlns:a16="http://schemas.microsoft.com/office/drawing/2014/main" id="{3072B0B7-3395-4327-8DD5-74B3D3D62CFB}"/>
              </a:ext>
            </a:extLst>
          </p:cNvPr>
          <p:cNvSpPr txBox="1"/>
          <p:nvPr/>
        </p:nvSpPr>
        <p:spPr>
          <a:xfrm>
            <a:off x="2264716" y="4260273"/>
            <a:ext cx="1092369" cy="646331"/>
          </a:xfrm>
          <a:prstGeom prst="rect">
            <a:avLst/>
          </a:prstGeom>
          <a:noFill/>
        </p:spPr>
        <p:txBody>
          <a:bodyPr wrap="square" rtlCol="0">
            <a:spAutoFit/>
          </a:bodyPr>
          <a:lstStyle/>
          <a:p>
            <a:pPr algn="ctr"/>
            <a:r>
              <a:rPr lang="en-GB" sz="1200"/>
              <a:t>New prudential rules in the OJ</a:t>
            </a:r>
          </a:p>
        </p:txBody>
      </p:sp>
      <p:sp>
        <p:nvSpPr>
          <p:cNvPr id="53" name="TextBox 52">
            <a:extLst>
              <a:ext uri="{FF2B5EF4-FFF2-40B4-BE49-F238E27FC236}">
                <a16:creationId xmlns:a16="http://schemas.microsoft.com/office/drawing/2014/main" id="{FB1DF702-9EEE-43F6-A9C9-FBC1A56EA24B}"/>
              </a:ext>
            </a:extLst>
          </p:cNvPr>
          <p:cNvSpPr txBox="1"/>
          <p:nvPr/>
        </p:nvSpPr>
        <p:spPr>
          <a:xfrm>
            <a:off x="5209142" y="4198329"/>
            <a:ext cx="680792" cy="276999"/>
          </a:xfrm>
          <a:prstGeom prst="rect">
            <a:avLst/>
          </a:prstGeom>
          <a:noFill/>
        </p:spPr>
        <p:txBody>
          <a:bodyPr wrap="square" rtlCol="0">
            <a:spAutoFit/>
          </a:bodyPr>
          <a:lstStyle/>
          <a:p>
            <a:pPr algn="ctr"/>
            <a:r>
              <a:rPr lang="en-GB" sz="1200"/>
              <a:t>SGREP</a:t>
            </a:r>
          </a:p>
        </p:txBody>
      </p:sp>
      <p:pic>
        <p:nvPicPr>
          <p:cNvPr id="56" name="Graphic 55" descr="Pin outline">
            <a:extLst>
              <a:ext uri="{FF2B5EF4-FFF2-40B4-BE49-F238E27FC236}">
                <a16:creationId xmlns:a16="http://schemas.microsoft.com/office/drawing/2014/main" id="{19AA3F60-D528-47D0-B985-0C72F7A349F4}"/>
              </a:ext>
            </a:extLst>
          </p:cNvPr>
          <p:cNvPicPr>
            <a:picLocks noChangeAspect="1"/>
          </p:cNvPicPr>
          <p:nvPr/>
        </p:nvPicPr>
        <p:blipFill>
          <a:blip r:embed="rId12">
            <a:extLst>
              <a:ext uri="{96DAC541-7B7A-43D3-8B79-37D633B846F1}">
                <asvg:svgBlip xmlns:asvg="http://schemas.microsoft.com/office/drawing/2016/SVG/main" r:embed="rId15"/>
              </a:ext>
            </a:extLst>
          </a:blip>
          <a:stretch>
            <a:fillRect/>
          </a:stretch>
        </p:blipFill>
        <p:spPr>
          <a:xfrm rot="4906182">
            <a:off x="4689714" y="3285437"/>
            <a:ext cx="361871" cy="361871"/>
          </a:xfrm>
          <a:prstGeom prst="rect">
            <a:avLst/>
          </a:prstGeom>
        </p:spPr>
      </p:pic>
      <p:pic>
        <p:nvPicPr>
          <p:cNvPr id="57" name="Graphic 56" descr="Pin outline">
            <a:extLst>
              <a:ext uri="{FF2B5EF4-FFF2-40B4-BE49-F238E27FC236}">
                <a16:creationId xmlns:a16="http://schemas.microsoft.com/office/drawing/2014/main" id="{A164C277-A983-4446-9C92-9B44845938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3475650">
            <a:off x="6279203" y="3850895"/>
            <a:ext cx="361871" cy="361871"/>
          </a:xfrm>
          <a:prstGeom prst="rect">
            <a:avLst/>
          </a:prstGeom>
        </p:spPr>
      </p:pic>
      <p:sp>
        <p:nvSpPr>
          <p:cNvPr id="58" name="TextBox 57">
            <a:extLst>
              <a:ext uri="{FF2B5EF4-FFF2-40B4-BE49-F238E27FC236}">
                <a16:creationId xmlns:a16="http://schemas.microsoft.com/office/drawing/2014/main" id="{13E98729-A5E5-4DBB-BA2F-AEC6EDF6883A}"/>
              </a:ext>
            </a:extLst>
          </p:cNvPr>
          <p:cNvSpPr txBox="1"/>
          <p:nvPr/>
        </p:nvSpPr>
        <p:spPr>
          <a:xfrm>
            <a:off x="6071030" y="4190189"/>
            <a:ext cx="812271" cy="276999"/>
          </a:xfrm>
          <a:prstGeom prst="rect">
            <a:avLst/>
          </a:prstGeom>
          <a:noFill/>
        </p:spPr>
        <p:txBody>
          <a:bodyPr wrap="square" rtlCol="0">
            <a:spAutoFit/>
          </a:bodyPr>
          <a:lstStyle/>
          <a:p>
            <a:pPr algn="ctr"/>
            <a:r>
              <a:rPr lang="en-GB" sz="1200"/>
              <a:t>SCREDAT</a:t>
            </a:r>
          </a:p>
        </p:txBody>
      </p:sp>
      <p:pic>
        <p:nvPicPr>
          <p:cNvPr id="59" name="Graphic 58" descr="Pin outline">
            <a:extLst>
              <a:ext uri="{FF2B5EF4-FFF2-40B4-BE49-F238E27FC236}">
                <a16:creationId xmlns:a16="http://schemas.microsoft.com/office/drawing/2014/main" id="{B84AA11E-5241-47AE-9634-1DDB87363C2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459443">
            <a:off x="2931339" y="3296163"/>
            <a:ext cx="361871" cy="361871"/>
          </a:xfrm>
          <a:prstGeom prst="rect">
            <a:avLst/>
          </a:prstGeom>
        </p:spPr>
      </p:pic>
      <p:sp>
        <p:nvSpPr>
          <p:cNvPr id="60" name="TextBox 59">
            <a:extLst>
              <a:ext uri="{FF2B5EF4-FFF2-40B4-BE49-F238E27FC236}">
                <a16:creationId xmlns:a16="http://schemas.microsoft.com/office/drawing/2014/main" id="{AB677A37-6C8A-476E-9311-9124C55BEDF6}"/>
              </a:ext>
            </a:extLst>
          </p:cNvPr>
          <p:cNvSpPr txBox="1"/>
          <p:nvPr/>
        </p:nvSpPr>
        <p:spPr>
          <a:xfrm>
            <a:off x="3557429" y="4259973"/>
            <a:ext cx="1028600" cy="461665"/>
          </a:xfrm>
          <a:prstGeom prst="rect">
            <a:avLst/>
          </a:prstGeom>
          <a:noFill/>
        </p:spPr>
        <p:txBody>
          <a:bodyPr wrap="square" rtlCol="0">
            <a:spAutoFit/>
          </a:bodyPr>
          <a:lstStyle/>
          <a:p>
            <a:pPr algn="ctr"/>
            <a:r>
              <a:rPr lang="en-GB" sz="1200"/>
              <a:t>Public Hearing</a:t>
            </a:r>
          </a:p>
        </p:txBody>
      </p:sp>
      <p:sp>
        <p:nvSpPr>
          <p:cNvPr id="62" name="TextBox 61">
            <a:extLst>
              <a:ext uri="{FF2B5EF4-FFF2-40B4-BE49-F238E27FC236}">
                <a16:creationId xmlns:a16="http://schemas.microsoft.com/office/drawing/2014/main" id="{ED936898-94DE-42A6-BE94-F1D52E0D6862}"/>
              </a:ext>
            </a:extLst>
          </p:cNvPr>
          <p:cNvSpPr txBox="1"/>
          <p:nvPr/>
        </p:nvSpPr>
        <p:spPr>
          <a:xfrm>
            <a:off x="4598804" y="3029539"/>
            <a:ext cx="1562117" cy="276999"/>
          </a:xfrm>
          <a:prstGeom prst="rect">
            <a:avLst/>
          </a:prstGeom>
          <a:noFill/>
        </p:spPr>
        <p:txBody>
          <a:bodyPr wrap="square" rtlCol="0">
            <a:spAutoFit/>
          </a:bodyPr>
          <a:lstStyle/>
          <a:p>
            <a:pPr algn="ctr"/>
            <a:r>
              <a:rPr lang="en-GB" sz="1200"/>
              <a:t>Responses received</a:t>
            </a:r>
          </a:p>
        </p:txBody>
      </p:sp>
      <p:sp>
        <p:nvSpPr>
          <p:cNvPr id="63" name="TextBox 62">
            <a:extLst>
              <a:ext uri="{FF2B5EF4-FFF2-40B4-BE49-F238E27FC236}">
                <a16:creationId xmlns:a16="http://schemas.microsoft.com/office/drawing/2014/main" id="{7F847032-7A2D-4682-887B-53022BA34940}"/>
              </a:ext>
            </a:extLst>
          </p:cNvPr>
          <p:cNvSpPr txBox="1"/>
          <p:nvPr/>
        </p:nvSpPr>
        <p:spPr>
          <a:xfrm>
            <a:off x="1788806" y="2905233"/>
            <a:ext cx="1749244" cy="461665"/>
          </a:xfrm>
          <a:prstGeom prst="rect">
            <a:avLst/>
          </a:prstGeom>
          <a:noFill/>
        </p:spPr>
        <p:txBody>
          <a:bodyPr wrap="square" rtlCol="0">
            <a:spAutoFit/>
          </a:bodyPr>
          <a:lstStyle/>
          <a:p>
            <a:pPr algn="ctr"/>
            <a:r>
              <a:rPr lang="en-GB" sz="1200"/>
              <a:t>Publication of consultation Paper (BoS)</a:t>
            </a:r>
          </a:p>
        </p:txBody>
      </p:sp>
      <p:sp>
        <p:nvSpPr>
          <p:cNvPr id="64" name="TextBox 63">
            <a:extLst>
              <a:ext uri="{FF2B5EF4-FFF2-40B4-BE49-F238E27FC236}">
                <a16:creationId xmlns:a16="http://schemas.microsoft.com/office/drawing/2014/main" id="{2566B2EE-6DA0-4B4C-A509-2F3111E46A9A}"/>
              </a:ext>
            </a:extLst>
          </p:cNvPr>
          <p:cNvSpPr txBox="1"/>
          <p:nvPr/>
        </p:nvSpPr>
        <p:spPr>
          <a:xfrm>
            <a:off x="1034256" y="4227705"/>
            <a:ext cx="680792" cy="276999"/>
          </a:xfrm>
          <a:prstGeom prst="rect">
            <a:avLst/>
          </a:prstGeom>
          <a:noFill/>
        </p:spPr>
        <p:txBody>
          <a:bodyPr wrap="square" rtlCol="0">
            <a:spAutoFit/>
          </a:bodyPr>
          <a:lstStyle/>
          <a:p>
            <a:pPr algn="ctr"/>
            <a:r>
              <a:rPr lang="en-GB" sz="1200"/>
              <a:t>SGREP</a:t>
            </a:r>
          </a:p>
        </p:txBody>
      </p:sp>
      <p:sp>
        <p:nvSpPr>
          <p:cNvPr id="65" name="TextBox 64">
            <a:extLst>
              <a:ext uri="{FF2B5EF4-FFF2-40B4-BE49-F238E27FC236}">
                <a16:creationId xmlns:a16="http://schemas.microsoft.com/office/drawing/2014/main" id="{B8DF0C63-D0C1-403C-A825-2FB129F331D3}"/>
              </a:ext>
            </a:extLst>
          </p:cNvPr>
          <p:cNvSpPr txBox="1"/>
          <p:nvPr/>
        </p:nvSpPr>
        <p:spPr>
          <a:xfrm>
            <a:off x="1713469" y="4278450"/>
            <a:ext cx="812271" cy="276999"/>
          </a:xfrm>
          <a:prstGeom prst="rect">
            <a:avLst/>
          </a:prstGeom>
          <a:noFill/>
        </p:spPr>
        <p:txBody>
          <a:bodyPr wrap="square" rtlCol="0">
            <a:spAutoFit/>
          </a:bodyPr>
          <a:lstStyle/>
          <a:p>
            <a:pPr algn="ctr"/>
            <a:r>
              <a:rPr lang="en-GB" sz="1200"/>
              <a:t>SCREDAT</a:t>
            </a:r>
          </a:p>
        </p:txBody>
      </p:sp>
      <p:pic>
        <p:nvPicPr>
          <p:cNvPr id="66" name="Picture 65" descr="Running Late Max The Husky">
            <a:extLst>
              <a:ext uri="{FF2B5EF4-FFF2-40B4-BE49-F238E27FC236}">
                <a16:creationId xmlns:a16="http://schemas.microsoft.com/office/drawing/2014/main" id="{5ACAD2CE-4FB1-4213-88F5-1A3D8A339FD8}"/>
              </a:ext>
            </a:extLst>
          </p:cNvPr>
          <p:cNvPicPr>
            <a:picLocks noChangeAspect="1"/>
          </p:cNvPicPr>
          <p:nvPr/>
        </p:nvPicPr>
        <p:blipFill>
          <a:blip r:embed="rId3"/>
          <a:stretch>
            <a:fillRect/>
          </a:stretch>
        </p:blipFill>
        <p:spPr>
          <a:xfrm>
            <a:off x="6716014" y="5479209"/>
            <a:ext cx="720600" cy="720600"/>
          </a:xfrm>
          <a:prstGeom prst="rect">
            <a:avLst/>
          </a:prstGeom>
        </p:spPr>
      </p:pic>
      <p:sp>
        <p:nvSpPr>
          <p:cNvPr id="3" name="Left Brace 2">
            <a:extLst>
              <a:ext uri="{FF2B5EF4-FFF2-40B4-BE49-F238E27FC236}">
                <a16:creationId xmlns:a16="http://schemas.microsoft.com/office/drawing/2014/main" id="{C1277E65-95DE-40FE-B32F-B2861025A2C4}"/>
              </a:ext>
            </a:extLst>
          </p:cNvPr>
          <p:cNvSpPr/>
          <p:nvPr/>
        </p:nvSpPr>
        <p:spPr>
          <a:xfrm>
            <a:off x="914084" y="1795861"/>
            <a:ext cx="230996" cy="167706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TextBox 3">
            <a:extLst>
              <a:ext uri="{FF2B5EF4-FFF2-40B4-BE49-F238E27FC236}">
                <a16:creationId xmlns:a16="http://schemas.microsoft.com/office/drawing/2014/main" id="{3F6F75BA-6316-4F54-9AA4-F65E7A8EC2EC}"/>
              </a:ext>
            </a:extLst>
          </p:cNvPr>
          <p:cNvSpPr txBox="1"/>
          <p:nvPr/>
        </p:nvSpPr>
        <p:spPr>
          <a:xfrm>
            <a:off x="47492" y="1889867"/>
            <a:ext cx="1179210" cy="646331"/>
          </a:xfrm>
          <a:prstGeom prst="rect">
            <a:avLst/>
          </a:prstGeom>
          <a:noFill/>
        </p:spPr>
        <p:txBody>
          <a:bodyPr wrap="square" rtlCol="0">
            <a:spAutoFit/>
          </a:bodyPr>
          <a:lstStyle/>
          <a:p>
            <a:r>
              <a:rPr lang="en-GB" sz="1200" i="1"/>
              <a:t>Stages of development and timeline</a:t>
            </a:r>
          </a:p>
        </p:txBody>
      </p:sp>
      <p:sp>
        <p:nvSpPr>
          <p:cNvPr id="54" name="TextBox 53">
            <a:extLst>
              <a:ext uri="{FF2B5EF4-FFF2-40B4-BE49-F238E27FC236}">
                <a16:creationId xmlns:a16="http://schemas.microsoft.com/office/drawing/2014/main" id="{D638DB6B-FC4A-422E-89CD-DE934BFE4B99}"/>
              </a:ext>
            </a:extLst>
          </p:cNvPr>
          <p:cNvSpPr txBox="1"/>
          <p:nvPr/>
        </p:nvSpPr>
        <p:spPr>
          <a:xfrm>
            <a:off x="-7356" y="4151111"/>
            <a:ext cx="1179210" cy="646331"/>
          </a:xfrm>
          <a:prstGeom prst="rect">
            <a:avLst/>
          </a:prstGeom>
          <a:noFill/>
        </p:spPr>
        <p:txBody>
          <a:bodyPr wrap="square" lIns="91440" tIns="45720" rIns="91440" bIns="45720" rtlCol="0" anchor="t">
            <a:spAutoFit/>
          </a:bodyPr>
          <a:lstStyle/>
          <a:p>
            <a:r>
              <a:rPr lang="en-GB" sz="1200" i="1"/>
              <a:t>Decision and consultation process</a:t>
            </a:r>
          </a:p>
        </p:txBody>
      </p:sp>
      <p:sp>
        <p:nvSpPr>
          <p:cNvPr id="61" name="Left Brace 60">
            <a:extLst>
              <a:ext uri="{FF2B5EF4-FFF2-40B4-BE49-F238E27FC236}">
                <a16:creationId xmlns:a16="http://schemas.microsoft.com/office/drawing/2014/main" id="{07BEFB27-2855-4347-BCDF-2A5BD9AFED1C}"/>
              </a:ext>
            </a:extLst>
          </p:cNvPr>
          <p:cNvSpPr/>
          <p:nvPr/>
        </p:nvSpPr>
        <p:spPr>
          <a:xfrm>
            <a:off x="858435" y="3794209"/>
            <a:ext cx="226176" cy="132739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7" name="Teardrop 66">
            <a:extLst>
              <a:ext uri="{FF2B5EF4-FFF2-40B4-BE49-F238E27FC236}">
                <a16:creationId xmlns:a16="http://schemas.microsoft.com/office/drawing/2014/main" id="{C5498CD2-4C2C-4E92-90F8-754820A71D73}"/>
              </a:ext>
            </a:extLst>
          </p:cNvPr>
          <p:cNvSpPr/>
          <p:nvPr/>
        </p:nvSpPr>
        <p:spPr>
          <a:xfrm rot="8100000">
            <a:off x="10910002" y="2024328"/>
            <a:ext cx="1284276" cy="1252572"/>
          </a:xfrm>
          <a:prstGeom prst="teardrop">
            <a:avLst>
              <a:gd name="adj" fmla="val 100000"/>
            </a:avLst>
          </a:prstGeom>
        </p:spPr>
        <p:style>
          <a:lnRef idx="2">
            <a:schemeClr val="accent2"/>
          </a:lnRef>
          <a:fillRef idx="1">
            <a:schemeClr val="lt1"/>
          </a:fillRef>
          <a:effectRef idx="0">
            <a:schemeClr val="accent2"/>
          </a:effectRef>
          <a:fontRef idx="minor">
            <a:schemeClr val="dk1"/>
          </a:fontRef>
        </p:style>
      </p:sp>
      <p:sp>
        <p:nvSpPr>
          <p:cNvPr id="70" name="TextBox 69">
            <a:extLst>
              <a:ext uri="{FF2B5EF4-FFF2-40B4-BE49-F238E27FC236}">
                <a16:creationId xmlns:a16="http://schemas.microsoft.com/office/drawing/2014/main" id="{DDEF50A6-2C74-4181-9150-066E939A2EF7}"/>
              </a:ext>
            </a:extLst>
          </p:cNvPr>
          <p:cNvSpPr txBox="1"/>
          <p:nvPr/>
        </p:nvSpPr>
        <p:spPr>
          <a:xfrm>
            <a:off x="10868920" y="2460815"/>
            <a:ext cx="1287567" cy="738664"/>
          </a:xfrm>
          <a:prstGeom prst="rect">
            <a:avLst/>
          </a:prstGeom>
          <a:noFill/>
        </p:spPr>
        <p:txBody>
          <a:bodyPr wrap="square">
            <a:spAutoFit/>
          </a:bodyPr>
          <a:lstStyle/>
          <a:p>
            <a:pPr algn="ctr"/>
            <a:r>
              <a:rPr lang="en-GB" sz="1400" b="1"/>
              <a:t>Reporting starts</a:t>
            </a:r>
          </a:p>
          <a:p>
            <a:pPr algn="ctr"/>
            <a:endParaRPr lang="en-GB" sz="1400"/>
          </a:p>
        </p:txBody>
      </p:sp>
      <p:sp>
        <p:nvSpPr>
          <p:cNvPr id="71" name="TextBox 70">
            <a:extLst>
              <a:ext uri="{FF2B5EF4-FFF2-40B4-BE49-F238E27FC236}">
                <a16:creationId xmlns:a16="http://schemas.microsoft.com/office/drawing/2014/main" id="{B8319B26-A6D1-4C96-AF8A-34BD6A72D504}"/>
              </a:ext>
            </a:extLst>
          </p:cNvPr>
          <p:cNvSpPr txBox="1"/>
          <p:nvPr/>
        </p:nvSpPr>
        <p:spPr>
          <a:xfrm>
            <a:off x="514349" y="6525724"/>
            <a:ext cx="10448517" cy="276999"/>
          </a:xfrm>
          <a:prstGeom prst="rect">
            <a:avLst/>
          </a:prstGeom>
          <a:noFill/>
        </p:spPr>
        <p:txBody>
          <a:bodyPr wrap="square" rtlCol="0">
            <a:spAutoFit/>
          </a:bodyPr>
          <a:lstStyle/>
          <a:p>
            <a:r>
              <a:rPr lang="en-GB" sz="1200"/>
              <a:t>SGREP – Sub Group on Reporting            SCREDAT – Standing Committee on Reporting, Data analysis and Transparency               EC - European Commission </a:t>
            </a:r>
          </a:p>
        </p:txBody>
      </p:sp>
      <p:sp>
        <p:nvSpPr>
          <p:cNvPr id="72" name="TextBox 71">
            <a:extLst>
              <a:ext uri="{FF2B5EF4-FFF2-40B4-BE49-F238E27FC236}">
                <a16:creationId xmlns:a16="http://schemas.microsoft.com/office/drawing/2014/main" id="{AA861B8C-4CD6-453A-97AB-F3C649723C06}"/>
              </a:ext>
            </a:extLst>
          </p:cNvPr>
          <p:cNvSpPr txBox="1"/>
          <p:nvPr/>
        </p:nvSpPr>
        <p:spPr>
          <a:xfrm>
            <a:off x="9504378" y="3142320"/>
            <a:ext cx="1049635" cy="307777"/>
          </a:xfrm>
          <a:prstGeom prst="rect">
            <a:avLst/>
          </a:prstGeom>
          <a:noFill/>
        </p:spPr>
        <p:txBody>
          <a:bodyPr wrap="square" rtlCol="0">
            <a:spAutoFit/>
          </a:bodyPr>
          <a:lstStyle/>
          <a:p>
            <a:r>
              <a:rPr lang="en-GB" sz="1400" b="1"/>
              <a:t>6 months</a:t>
            </a:r>
          </a:p>
        </p:txBody>
      </p:sp>
      <p:cxnSp>
        <p:nvCxnSpPr>
          <p:cNvPr id="73" name="Straight Connector 72">
            <a:extLst>
              <a:ext uri="{FF2B5EF4-FFF2-40B4-BE49-F238E27FC236}">
                <a16:creationId xmlns:a16="http://schemas.microsoft.com/office/drawing/2014/main" id="{A8DAE356-A45F-4055-953F-FC4EED5E62CC}"/>
              </a:ext>
            </a:extLst>
          </p:cNvPr>
          <p:cNvCxnSpPr>
            <a:cxnSpLocks/>
          </p:cNvCxnSpPr>
          <p:nvPr/>
        </p:nvCxnSpPr>
        <p:spPr>
          <a:xfrm>
            <a:off x="9184442" y="2634392"/>
            <a:ext cx="0" cy="1035505"/>
          </a:xfrm>
          <a:prstGeom prst="line">
            <a:avLst/>
          </a:prstGeom>
          <a:ln w="9525">
            <a:prstDash val="dash"/>
          </a:ln>
          <a:effectLst/>
        </p:spPr>
        <p:style>
          <a:lnRef idx="2">
            <a:schemeClr val="accent1"/>
          </a:lnRef>
          <a:fillRef idx="0">
            <a:schemeClr val="accent1"/>
          </a:fillRef>
          <a:effectRef idx="1">
            <a:schemeClr val="accent1"/>
          </a:effectRef>
          <a:fontRef idx="minor">
            <a:schemeClr val="tx1"/>
          </a:fontRef>
        </p:style>
      </p:cxnSp>
      <p:sp>
        <p:nvSpPr>
          <p:cNvPr id="76" name="Arrow: Right 75">
            <a:extLst>
              <a:ext uri="{FF2B5EF4-FFF2-40B4-BE49-F238E27FC236}">
                <a16:creationId xmlns:a16="http://schemas.microsoft.com/office/drawing/2014/main" id="{3C6D95CC-F698-4DC4-8B60-447D109177E7}"/>
              </a:ext>
            </a:extLst>
          </p:cNvPr>
          <p:cNvSpPr/>
          <p:nvPr/>
        </p:nvSpPr>
        <p:spPr>
          <a:xfrm>
            <a:off x="1084611" y="3594406"/>
            <a:ext cx="10661635" cy="190208"/>
          </a:xfrm>
          <a:prstGeom prst="rightArrow">
            <a:avLst>
              <a:gd name="adj1" fmla="val 50000"/>
              <a:gd name="adj2" fmla="val 66667"/>
            </a:avLst>
          </a:prstGeom>
          <a:solidFill>
            <a:srgbClr val="FAA6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pic>
        <p:nvPicPr>
          <p:cNvPr id="68" name="Graphic 67" descr="Pin outline">
            <a:extLst>
              <a:ext uri="{FF2B5EF4-FFF2-40B4-BE49-F238E27FC236}">
                <a16:creationId xmlns:a16="http://schemas.microsoft.com/office/drawing/2014/main" id="{941C4767-91E1-4518-AA28-689F8CC2D035}"/>
              </a:ext>
            </a:extLst>
          </p:cNvPr>
          <p:cNvPicPr>
            <a:picLocks noChangeAspect="1"/>
          </p:cNvPicPr>
          <p:nvPr/>
        </p:nvPicPr>
        <p:blipFill>
          <a:blip r:embed="rId8">
            <a:extLst>
              <a:ext uri="{96DAC541-7B7A-43D3-8B79-37D633B846F1}">
                <asvg:svgBlip xmlns:asvg="http://schemas.microsoft.com/office/drawing/2016/SVG/main" r:embed="rId16"/>
              </a:ext>
            </a:extLst>
          </a:blip>
          <a:stretch>
            <a:fillRect/>
          </a:stretch>
        </p:blipFill>
        <p:spPr>
          <a:xfrm rot="3276354">
            <a:off x="6838369" y="3246702"/>
            <a:ext cx="361871" cy="361871"/>
          </a:xfrm>
          <a:prstGeom prst="rect">
            <a:avLst/>
          </a:prstGeom>
        </p:spPr>
      </p:pic>
    </p:spTree>
    <p:extLst>
      <p:ext uri="{BB962C8B-B14F-4D97-AF65-F5344CB8AC3E}">
        <p14:creationId xmlns:p14="http://schemas.microsoft.com/office/powerpoint/2010/main" val="3325278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6" name="Title 1">
            <a:extLst>
              <a:ext uri="{FF2B5EF4-FFF2-40B4-BE49-F238E27FC236}">
                <a16:creationId xmlns:a16="http://schemas.microsoft.com/office/drawing/2014/main" id="{847FA57D-68A9-40EF-ADB4-1541CF80060C}"/>
              </a:ext>
            </a:extLst>
          </p:cNvPr>
          <p:cNvSpPr>
            <a:spLocks noGrp="1"/>
          </p:cNvSpPr>
          <p:nvPr>
            <p:ph type="title"/>
          </p:nvPr>
        </p:nvSpPr>
        <p:spPr>
          <a:xfrm>
            <a:off x="465572" y="-151504"/>
            <a:ext cx="10515600" cy="1325563"/>
          </a:xfrm>
        </p:spPr>
        <p:txBody>
          <a:bodyPr/>
          <a:lstStyle/>
          <a:p>
            <a:r>
              <a:rPr lang="en-GB" sz="2800" b="1" dirty="0">
                <a:solidFill>
                  <a:srgbClr val="002060"/>
                </a:solidFill>
              </a:rPr>
              <a:t>3. Expected changes to prudential and resolution reporting 2023-2024/25</a:t>
            </a:r>
          </a:p>
        </p:txBody>
      </p:sp>
      <p:sp>
        <p:nvSpPr>
          <p:cNvPr id="50" name="TextBox 49">
            <a:extLst>
              <a:ext uri="{FF2B5EF4-FFF2-40B4-BE49-F238E27FC236}">
                <a16:creationId xmlns:a16="http://schemas.microsoft.com/office/drawing/2014/main" id="{42699C22-CB5A-4F3E-991D-49439077E484}"/>
              </a:ext>
            </a:extLst>
          </p:cNvPr>
          <p:cNvSpPr txBox="1"/>
          <p:nvPr/>
        </p:nvSpPr>
        <p:spPr>
          <a:xfrm>
            <a:off x="7200954" y="915415"/>
            <a:ext cx="4773185"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dirty="0"/>
              <a:t>Other changes</a:t>
            </a:r>
          </a:p>
        </p:txBody>
      </p:sp>
      <p:cxnSp>
        <p:nvCxnSpPr>
          <p:cNvPr id="8" name="Straight Connector 7">
            <a:extLst>
              <a:ext uri="{FF2B5EF4-FFF2-40B4-BE49-F238E27FC236}">
                <a16:creationId xmlns:a16="http://schemas.microsoft.com/office/drawing/2014/main" id="{6809660D-6135-4726-A2DC-9D59053E35DB}"/>
              </a:ext>
            </a:extLst>
          </p:cNvPr>
          <p:cNvCxnSpPr/>
          <p:nvPr/>
        </p:nvCxnSpPr>
        <p:spPr>
          <a:xfrm>
            <a:off x="6791325" y="1917365"/>
            <a:ext cx="0" cy="4772025"/>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B546BE83-7817-4112-AA78-5F4CFA5CA59D}"/>
              </a:ext>
            </a:extLst>
          </p:cNvPr>
          <p:cNvSpPr txBox="1"/>
          <p:nvPr/>
        </p:nvSpPr>
        <p:spPr>
          <a:xfrm>
            <a:off x="7086600" y="2595764"/>
            <a:ext cx="4229098" cy="1997919"/>
          </a:xfrm>
          <a:prstGeom prst="rect">
            <a:avLst/>
          </a:prstGeom>
          <a:noFill/>
        </p:spPr>
        <p:txBody>
          <a:bodyPr wrap="square">
            <a:spAutoFit/>
          </a:bodyPr>
          <a:lstStyle/>
          <a:p>
            <a:pPr marL="285750" indent="-285750">
              <a:lnSpc>
                <a:spcPct val="150000"/>
              </a:lnSpc>
              <a:buFont typeface="Wingdings" panose="05000000000000000000" pitchFamily="2" charset="2"/>
              <a:buChar char="ü"/>
            </a:pPr>
            <a:r>
              <a:rPr lang="en-GB" sz="1400">
                <a:solidFill>
                  <a:schemeClr val="bg1">
                    <a:lumMod val="50000"/>
                  </a:schemeClr>
                </a:solidFill>
              </a:rPr>
              <a:t>DPM </a:t>
            </a:r>
            <a:r>
              <a:rPr lang="en-GB" sz="1400" err="1">
                <a:solidFill>
                  <a:schemeClr val="bg1">
                    <a:lumMod val="50000"/>
                  </a:schemeClr>
                </a:solidFill>
              </a:rPr>
              <a:t>ReFit</a:t>
            </a:r>
            <a:r>
              <a:rPr lang="en-GB" sz="1400">
                <a:solidFill>
                  <a:schemeClr val="bg1">
                    <a:lumMod val="50000"/>
                  </a:schemeClr>
                </a:solidFill>
              </a:rPr>
              <a:t> implementation</a:t>
            </a:r>
          </a:p>
          <a:p>
            <a:pPr marL="285750" indent="-285750">
              <a:lnSpc>
                <a:spcPct val="150000"/>
              </a:lnSpc>
              <a:buFont typeface="Wingdings" panose="05000000000000000000" pitchFamily="2" charset="2"/>
              <a:buChar char="ü"/>
            </a:pPr>
            <a:r>
              <a:rPr lang="en-GB" sz="1400">
                <a:solidFill>
                  <a:schemeClr val="bg1">
                    <a:lumMod val="50000"/>
                  </a:schemeClr>
                </a:solidFill>
              </a:rPr>
              <a:t>New validation and transformations language implementation</a:t>
            </a:r>
          </a:p>
          <a:p>
            <a:pPr marL="285750" indent="-285750">
              <a:lnSpc>
                <a:spcPct val="150000"/>
              </a:lnSpc>
              <a:buFont typeface="Wingdings" panose="05000000000000000000" pitchFamily="2" charset="2"/>
              <a:buChar char="ü"/>
            </a:pPr>
            <a:r>
              <a:rPr lang="en-GB" sz="1400">
                <a:solidFill>
                  <a:schemeClr val="bg1">
                    <a:lumMod val="50000"/>
                  </a:schemeClr>
                </a:solidFill>
              </a:rPr>
              <a:t>Data Quality review of the current DPM</a:t>
            </a:r>
          </a:p>
          <a:p>
            <a:pPr marL="285750" indent="-285750">
              <a:lnSpc>
                <a:spcPct val="150000"/>
              </a:lnSpc>
              <a:buFont typeface="Wingdings" panose="05000000000000000000" pitchFamily="2" charset="2"/>
              <a:buChar char="ü"/>
            </a:pPr>
            <a:r>
              <a:rPr lang="en-GB" sz="1400">
                <a:solidFill>
                  <a:schemeClr val="bg1">
                    <a:lumMod val="50000"/>
                  </a:schemeClr>
                </a:solidFill>
              </a:rPr>
              <a:t>Other technical aspects (XBRL-CSV  implementation)</a:t>
            </a:r>
          </a:p>
        </p:txBody>
      </p:sp>
      <p:sp>
        <p:nvSpPr>
          <p:cNvPr id="56" name="TextBox 55">
            <a:extLst>
              <a:ext uri="{FF2B5EF4-FFF2-40B4-BE49-F238E27FC236}">
                <a16:creationId xmlns:a16="http://schemas.microsoft.com/office/drawing/2014/main" id="{DB93B0FF-2CF9-428F-A010-0C3AF47812EA}"/>
              </a:ext>
            </a:extLst>
          </p:cNvPr>
          <p:cNvSpPr txBox="1"/>
          <p:nvPr/>
        </p:nvSpPr>
        <p:spPr>
          <a:xfrm>
            <a:off x="435416" y="4884071"/>
            <a:ext cx="5327431" cy="1997919"/>
          </a:xfrm>
          <a:prstGeom prst="rect">
            <a:avLst/>
          </a:prstGeom>
          <a:noFill/>
        </p:spPr>
        <p:txBody>
          <a:bodyPr wrap="square">
            <a:spAutoFit/>
          </a:bodyPr>
          <a:lstStyle/>
          <a:p>
            <a:pPr marL="742950" lvl="1" indent="-285750" algn="just">
              <a:lnSpc>
                <a:spcPct val="150000"/>
              </a:lnSpc>
              <a:buFont typeface="Wingdings" panose="05000000000000000000" pitchFamily="2" charset="2"/>
              <a:buChar char="ü"/>
            </a:pPr>
            <a:r>
              <a:rPr lang="en-GB" sz="1400">
                <a:solidFill>
                  <a:schemeClr val="bg1">
                    <a:lumMod val="50000"/>
                  </a:schemeClr>
                </a:solidFill>
              </a:rPr>
              <a:t>New reporting requirements: ESG reporting</a:t>
            </a:r>
          </a:p>
          <a:p>
            <a:pPr marL="742950" lvl="1" indent="-285750" algn="just">
              <a:lnSpc>
                <a:spcPct val="150000"/>
              </a:lnSpc>
              <a:buFont typeface="Wingdings" panose="05000000000000000000" pitchFamily="2" charset="2"/>
              <a:buChar char="ü"/>
            </a:pPr>
            <a:r>
              <a:rPr lang="en-GB" sz="1400">
                <a:solidFill>
                  <a:schemeClr val="bg1">
                    <a:lumMod val="50000"/>
                  </a:schemeClr>
                </a:solidFill>
              </a:rPr>
              <a:t>Significant changes to: operational risk, output floor, credit risk, t</a:t>
            </a:r>
            <a:r>
              <a:rPr lang="x-none" sz="1400">
                <a:solidFill>
                  <a:schemeClr val="bg1">
                    <a:lumMod val="50000"/>
                  </a:schemeClr>
                </a:solidFill>
              </a:rPr>
              <a:t>hird country branches </a:t>
            </a:r>
            <a:endParaRPr lang="en-GB" sz="1400">
              <a:solidFill>
                <a:schemeClr val="bg1">
                  <a:lumMod val="50000"/>
                </a:schemeClr>
              </a:solidFill>
            </a:endParaRPr>
          </a:p>
          <a:p>
            <a:pPr marL="742950" lvl="1" indent="-285750" algn="just">
              <a:lnSpc>
                <a:spcPct val="150000"/>
              </a:lnSpc>
              <a:buFont typeface="Wingdings" panose="05000000000000000000" pitchFamily="2" charset="2"/>
              <a:buChar char="ü"/>
            </a:pPr>
            <a:r>
              <a:rPr lang="en-GB" sz="1400">
                <a:solidFill>
                  <a:schemeClr val="bg1">
                    <a:lumMod val="50000"/>
                  </a:schemeClr>
                </a:solidFill>
              </a:rPr>
              <a:t>Integration of disclosure requirements  in the reporting frameworks (due to Pillar 3 data hub; necessary alignment with the Basel pillar 3 framework)</a:t>
            </a:r>
          </a:p>
        </p:txBody>
      </p:sp>
      <p:sp>
        <p:nvSpPr>
          <p:cNvPr id="58" name="Rectangle 57">
            <a:extLst>
              <a:ext uri="{FF2B5EF4-FFF2-40B4-BE49-F238E27FC236}">
                <a16:creationId xmlns:a16="http://schemas.microsoft.com/office/drawing/2014/main" id="{92A54CC6-2233-479B-B3D6-56DA24B95F89}"/>
              </a:ext>
            </a:extLst>
          </p:cNvPr>
          <p:cNvSpPr/>
          <p:nvPr/>
        </p:nvSpPr>
        <p:spPr>
          <a:xfrm>
            <a:off x="7086600" y="6134100"/>
            <a:ext cx="4810125" cy="555290"/>
          </a:xfrm>
          <a:prstGeom prst="rect">
            <a:avLst/>
          </a:prstGeom>
          <a:ln w="9525">
            <a:prstDash val="dash"/>
          </a:ln>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Wingdings" panose="05000000000000000000" pitchFamily="2" charset="2"/>
              <a:buChar char="ü"/>
            </a:pPr>
            <a:r>
              <a:rPr lang="en-GB" sz="1400">
                <a:solidFill>
                  <a:schemeClr val="tx1">
                    <a:lumMod val="65000"/>
                    <a:lumOff val="35000"/>
                  </a:schemeClr>
                </a:solidFill>
              </a:rPr>
              <a:t>Work in progress; to be gradually implemented starting with 2023 </a:t>
            </a:r>
          </a:p>
        </p:txBody>
      </p:sp>
      <p:sp>
        <p:nvSpPr>
          <p:cNvPr id="12" name="Rectangle 11">
            <a:extLst>
              <a:ext uri="{FF2B5EF4-FFF2-40B4-BE49-F238E27FC236}">
                <a16:creationId xmlns:a16="http://schemas.microsoft.com/office/drawing/2014/main" id="{EC4259FB-B4EC-4374-9CE0-13D3C36DF7D8}"/>
              </a:ext>
            </a:extLst>
          </p:cNvPr>
          <p:cNvSpPr/>
          <p:nvPr/>
        </p:nvSpPr>
        <p:spPr>
          <a:xfrm>
            <a:off x="557217" y="3193723"/>
            <a:ext cx="5426867" cy="262327"/>
          </a:xfrm>
          <a:prstGeom prst="rect">
            <a:avLst/>
          </a:prstGeom>
          <a:ln>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r>
              <a:rPr lang="en-GB" b="1">
                <a:solidFill>
                  <a:schemeClr val="tx1">
                    <a:lumMod val="65000"/>
                    <a:lumOff val="35000"/>
                  </a:schemeClr>
                </a:solidFill>
              </a:rPr>
              <a:t>Reporting framework 3.4</a:t>
            </a:r>
          </a:p>
        </p:txBody>
      </p:sp>
      <p:sp>
        <p:nvSpPr>
          <p:cNvPr id="61" name="Rectangle 60">
            <a:extLst>
              <a:ext uri="{FF2B5EF4-FFF2-40B4-BE49-F238E27FC236}">
                <a16:creationId xmlns:a16="http://schemas.microsoft.com/office/drawing/2014/main" id="{35809735-ABF7-43D3-BA5A-050EA3C9759F}"/>
              </a:ext>
            </a:extLst>
          </p:cNvPr>
          <p:cNvSpPr/>
          <p:nvPr/>
        </p:nvSpPr>
        <p:spPr>
          <a:xfrm>
            <a:off x="516739" y="4542448"/>
            <a:ext cx="5507824" cy="315681"/>
          </a:xfrm>
          <a:prstGeom prst="rect">
            <a:avLst/>
          </a:prstGeom>
          <a:ln>
            <a:prstDash val="dash"/>
          </a:ln>
        </p:spPr>
        <p:style>
          <a:lnRef idx="2">
            <a:schemeClr val="accent3"/>
          </a:lnRef>
          <a:fillRef idx="1">
            <a:schemeClr val="lt1"/>
          </a:fillRef>
          <a:effectRef idx="0">
            <a:schemeClr val="accent3"/>
          </a:effectRef>
          <a:fontRef idx="minor">
            <a:schemeClr val="dk1"/>
          </a:fontRef>
        </p:style>
        <p:txBody>
          <a:bodyPr rtlCol="0" anchor="ctr"/>
          <a:lstStyle/>
          <a:p>
            <a:pPr algn="ctr"/>
            <a:r>
              <a:rPr lang="en-GB" b="1">
                <a:solidFill>
                  <a:schemeClr val="tx1">
                    <a:lumMod val="65000"/>
                    <a:lumOff val="35000"/>
                  </a:schemeClr>
                </a:solidFill>
              </a:rPr>
              <a:t>Upcoming CRR3/CRD6</a:t>
            </a:r>
          </a:p>
        </p:txBody>
      </p:sp>
      <p:sp>
        <p:nvSpPr>
          <p:cNvPr id="62" name="TextBox 61">
            <a:extLst>
              <a:ext uri="{FF2B5EF4-FFF2-40B4-BE49-F238E27FC236}">
                <a16:creationId xmlns:a16="http://schemas.microsoft.com/office/drawing/2014/main" id="{AAC95055-8903-4F5B-8C09-6381075819F9}"/>
              </a:ext>
            </a:extLst>
          </p:cNvPr>
          <p:cNvSpPr txBox="1"/>
          <p:nvPr/>
        </p:nvSpPr>
        <p:spPr>
          <a:xfrm>
            <a:off x="850704" y="3386874"/>
            <a:ext cx="3588474" cy="1028423"/>
          </a:xfrm>
          <a:prstGeom prst="rect">
            <a:avLst/>
          </a:prstGeom>
          <a:noFill/>
        </p:spPr>
        <p:txBody>
          <a:bodyPr wrap="square">
            <a:spAutoFit/>
          </a:bodyPr>
          <a:lstStyle/>
          <a:p>
            <a:pPr marL="285750" indent="-285750">
              <a:lnSpc>
                <a:spcPct val="150000"/>
              </a:lnSpc>
              <a:buFont typeface="Wingdings" panose="05000000000000000000" pitchFamily="2" charset="2"/>
              <a:buChar char="ü"/>
            </a:pPr>
            <a:r>
              <a:rPr lang="en-GB" sz="1400">
                <a:solidFill>
                  <a:schemeClr val="bg1">
                    <a:lumMod val="50000"/>
                  </a:schemeClr>
                </a:solidFill>
              </a:rPr>
              <a:t>IRRBB reporting</a:t>
            </a:r>
          </a:p>
          <a:p>
            <a:pPr marL="285750" indent="-285750">
              <a:lnSpc>
                <a:spcPct val="150000"/>
              </a:lnSpc>
              <a:buFont typeface="Wingdings" panose="05000000000000000000" pitchFamily="2" charset="2"/>
              <a:buChar char="ü"/>
            </a:pPr>
            <a:r>
              <a:rPr lang="en-GB" sz="1400">
                <a:solidFill>
                  <a:schemeClr val="bg1">
                    <a:lumMod val="50000"/>
                  </a:schemeClr>
                </a:solidFill>
              </a:rPr>
              <a:t>FRTB</a:t>
            </a:r>
          </a:p>
          <a:p>
            <a:pPr marL="285750" indent="-285750">
              <a:lnSpc>
                <a:spcPct val="150000"/>
              </a:lnSpc>
              <a:buFont typeface="Wingdings" panose="05000000000000000000" pitchFamily="2" charset="2"/>
              <a:buChar char="ü"/>
            </a:pPr>
            <a:r>
              <a:rPr lang="en-GB" sz="1400">
                <a:solidFill>
                  <a:schemeClr val="bg1">
                    <a:lumMod val="50000"/>
                  </a:schemeClr>
                </a:solidFill>
              </a:rPr>
              <a:t>Resolution planning (ITS)</a:t>
            </a:r>
          </a:p>
        </p:txBody>
      </p:sp>
      <p:sp>
        <p:nvSpPr>
          <p:cNvPr id="14" name="TextBox 13">
            <a:extLst>
              <a:ext uri="{FF2B5EF4-FFF2-40B4-BE49-F238E27FC236}">
                <a16:creationId xmlns:a16="http://schemas.microsoft.com/office/drawing/2014/main" id="{24049DB6-104D-4FB3-8CAE-447C3116AD26}"/>
              </a:ext>
            </a:extLst>
          </p:cNvPr>
          <p:cNvSpPr txBox="1"/>
          <p:nvPr/>
        </p:nvSpPr>
        <p:spPr>
          <a:xfrm>
            <a:off x="440599" y="902559"/>
            <a:ext cx="5507827"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b="1"/>
              <a:t>Changes to reporting requirements </a:t>
            </a:r>
          </a:p>
        </p:txBody>
      </p:sp>
      <p:sp>
        <p:nvSpPr>
          <p:cNvPr id="15" name="Rectangle 14">
            <a:extLst>
              <a:ext uri="{FF2B5EF4-FFF2-40B4-BE49-F238E27FC236}">
                <a16:creationId xmlns:a16="http://schemas.microsoft.com/office/drawing/2014/main" id="{8A74DB14-135D-4E0A-836A-1B521453863C}"/>
              </a:ext>
            </a:extLst>
          </p:cNvPr>
          <p:cNvSpPr/>
          <p:nvPr/>
        </p:nvSpPr>
        <p:spPr>
          <a:xfrm>
            <a:off x="481078" y="1612104"/>
            <a:ext cx="5426867" cy="266918"/>
          </a:xfrm>
          <a:prstGeom prst="rect">
            <a:avLst/>
          </a:prstGeom>
          <a:ln>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r>
              <a:rPr lang="en-GB" b="1">
                <a:solidFill>
                  <a:schemeClr val="tx1">
                    <a:lumMod val="65000"/>
                    <a:lumOff val="35000"/>
                  </a:schemeClr>
                </a:solidFill>
              </a:rPr>
              <a:t>Reporting framework 3.3 </a:t>
            </a:r>
          </a:p>
        </p:txBody>
      </p:sp>
      <p:sp>
        <p:nvSpPr>
          <p:cNvPr id="16" name="TextBox 15">
            <a:extLst>
              <a:ext uri="{FF2B5EF4-FFF2-40B4-BE49-F238E27FC236}">
                <a16:creationId xmlns:a16="http://schemas.microsoft.com/office/drawing/2014/main" id="{228DA194-12FD-4AA0-8548-6F3E6B9960CC}"/>
              </a:ext>
            </a:extLst>
          </p:cNvPr>
          <p:cNvSpPr txBox="1"/>
          <p:nvPr/>
        </p:nvSpPr>
        <p:spPr>
          <a:xfrm>
            <a:off x="863208" y="1997117"/>
            <a:ext cx="3686173" cy="1028423"/>
          </a:xfrm>
          <a:prstGeom prst="rect">
            <a:avLst/>
          </a:prstGeom>
          <a:noFill/>
        </p:spPr>
        <p:txBody>
          <a:bodyPr wrap="square">
            <a:spAutoFit/>
          </a:bodyPr>
          <a:lstStyle/>
          <a:p>
            <a:pPr marL="285750" indent="-285750">
              <a:lnSpc>
                <a:spcPct val="150000"/>
              </a:lnSpc>
              <a:buFont typeface="Wingdings" panose="05000000000000000000" pitchFamily="2" charset="2"/>
              <a:buChar char="ü"/>
            </a:pPr>
            <a:r>
              <a:rPr lang="en-GB" sz="1400">
                <a:solidFill>
                  <a:schemeClr val="bg1">
                    <a:lumMod val="50000"/>
                  </a:schemeClr>
                </a:solidFill>
              </a:rPr>
              <a:t>IPU reporting</a:t>
            </a:r>
          </a:p>
          <a:p>
            <a:pPr marL="285750" indent="-285750">
              <a:lnSpc>
                <a:spcPct val="150000"/>
              </a:lnSpc>
              <a:buFont typeface="Wingdings" panose="05000000000000000000" pitchFamily="2" charset="2"/>
              <a:buChar char="ü"/>
            </a:pPr>
            <a:r>
              <a:rPr lang="en-GB" sz="1400">
                <a:solidFill>
                  <a:schemeClr val="bg1">
                    <a:lumMod val="50000"/>
                  </a:schemeClr>
                </a:solidFill>
              </a:rPr>
              <a:t>ESG ad-hoc pillar 3 data collection</a:t>
            </a:r>
          </a:p>
          <a:p>
            <a:pPr marL="285750" indent="-285750">
              <a:lnSpc>
                <a:spcPct val="150000"/>
              </a:lnSpc>
              <a:buFont typeface="Wingdings" panose="05000000000000000000" pitchFamily="2" charset="2"/>
              <a:buChar char="ü"/>
            </a:pPr>
            <a:r>
              <a:rPr lang="en-GB" sz="1400">
                <a:solidFill>
                  <a:schemeClr val="bg1">
                    <a:lumMod val="50000"/>
                  </a:schemeClr>
                </a:solidFill>
              </a:rPr>
              <a:t>Supervisory benchmarking</a:t>
            </a:r>
          </a:p>
        </p:txBody>
      </p:sp>
      <p:sp>
        <p:nvSpPr>
          <p:cNvPr id="2" name="Speech Bubble: Rectangle with Corners Rounded 1">
            <a:extLst>
              <a:ext uri="{FF2B5EF4-FFF2-40B4-BE49-F238E27FC236}">
                <a16:creationId xmlns:a16="http://schemas.microsoft.com/office/drawing/2014/main" id="{AC13602D-E49C-4E65-B652-EDE88F8455D1}"/>
              </a:ext>
            </a:extLst>
          </p:cNvPr>
          <p:cNvSpPr/>
          <p:nvPr/>
        </p:nvSpPr>
        <p:spPr>
          <a:xfrm>
            <a:off x="5429244" y="2043257"/>
            <a:ext cx="1258594" cy="517471"/>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000"/>
              <a:t>Based on existing templates, no new ITS</a:t>
            </a:r>
          </a:p>
        </p:txBody>
      </p:sp>
      <p:sp>
        <p:nvSpPr>
          <p:cNvPr id="18" name="Speech Bubble: Rectangle with Corners Rounded 17">
            <a:extLst>
              <a:ext uri="{FF2B5EF4-FFF2-40B4-BE49-F238E27FC236}">
                <a16:creationId xmlns:a16="http://schemas.microsoft.com/office/drawing/2014/main" id="{1DB8EDB3-C6B1-437C-B40E-0A86A9799436}"/>
              </a:ext>
            </a:extLst>
          </p:cNvPr>
          <p:cNvSpPr/>
          <p:nvPr/>
        </p:nvSpPr>
        <p:spPr>
          <a:xfrm>
            <a:off x="5497365" y="3623453"/>
            <a:ext cx="1084793" cy="375796"/>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000"/>
              <a:t>new ITS</a:t>
            </a:r>
          </a:p>
        </p:txBody>
      </p:sp>
      <p:sp>
        <p:nvSpPr>
          <p:cNvPr id="19" name="Speech Bubble: Rectangle with Corners Rounded 18">
            <a:extLst>
              <a:ext uri="{FF2B5EF4-FFF2-40B4-BE49-F238E27FC236}">
                <a16:creationId xmlns:a16="http://schemas.microsoft.com/office/drawing/2014/main" id="{08A87A2D-CB13-457E-A6DA-3E5DB4345D8F}"/>
              </a:ext>
            </a:extLst>
          </p:cNvPr>
          <p:cNvSpPr/>
          <p:nvPr/>
        </p:nvSpPr>
        <p:spPr>
          <a:xfrm>
            <a:off x="5580623" y="5254896"/>
            <a:ext cx="918279" cy="416005"/>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000"/>
              <a:t>new ITS</a:t>
            </a:r>
          </a:p>
        </p:txBody>
      </p:sp>
      <p:sp>
        <p:nvSpPr>
          <p:cNvPr id="21" name="TextBox 20">
            <a:extLst>
              <a:ext uri="{FF2B5EF4-FFF2-40B4-BE49-F238E27FC236}">
                <a16:creationId xmlns:a16="http://schemas.microsoft.com/office/drawing/2014/main" id="{1C920EFC-32DE-4A67-9830-9FC361C319E9}"/>
              </a:ext>
            </a:extLst>
          </p:cNvPr>
          <p:cNvSpPr txBox="1"/>
          <p:nvPr/>
        </p:nvSpPr>
        <p:spPr>
          <a:xfrm>
            <a:off x="7200954" y="1338853"/>
            <a:ext cx="5163186" cy="646331"/>
          </a:xfrm>
          <a:prstGeom prst="rect">
            <a:avLst/>
          </a:prstGeom>
          <a:noFill/>
        </p:spPr>
        <p:txBody>
          <a:bodyPr wrap="square">
            <a:spAutoFit/>
          </a:bodyPr>
          <a:lstStyle/>
          <a:p>
            <a:pPr algn="ctr"/>
            <a:r>
              <a:rPr lang="en-GB">
                <a:solidFill>
                  <a:schemeClr val="bg1">
                    <a:lumMod val="50000"/>
                  </a:schemeClr>
                </a:solidFill>
              </a:rPr>
              <a:t>meant to increase the efficiency of the reporting process on EBA side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F3BA0-567E-4D64-8F85-4CA3E2E8773F}"/>
              </a:ext>
            </a:extLst>
          </p:cNvPr>
          <p:cNvSpPr>
            <a:spLocks noGrp="1"/>
          </p:cNvSpPr>
          <p:nvPr>
            <p:ph type="title"/>
          </p:nvPr>
        </p:nvSpPr>
        <p:spPr>
          <a:xfrm>
            <a:off x="230430" y="-22222"/>
            <a:ext cx="10515600" cy="1325563"/>
          </a:xfrm>
        </p:spPr>
        <p:txBody>
          <a:bodyPr/>
          <a:lstStyle/>
          <a:p>
            <a:r>
              <a:rPr lang="en-GB" sz="2800" b="1">
                <a:solidFill>
                  <a:srgbClr val="002060"/>
                </a:solidFill>
              </a:rPr>
              <a:t>4. </a:t>
            </a:r>
            <a:r>
              <a:rPr lang="en-GB" altLang="en-US" sz="2800" b="1">
                <a:solidFill>
                  <a:srgbClr val="002060"/>
                </a:solidFill>
              </a:rPr>
              <a:t>EBA reporting development tentative timelines </a:t>
            </a:r>
            <a:endParaRPr lang="en-GB" sz="2800" b="1">
              <a:solidFill>
                <a:srgbClr val="002060"/>
              </a:solidFill>
            </a:endParaRPr>
          </a:p>
        </p:txBody>
      </p:sp>
      <p:sp>
        <p:nvSpPr>
          <p:cNvPr id="5" name="Slide Number Placeholder 4">
            <a:extLst>
              <a:ext uri="{FF2B5EF4-FFF2-40B4-BE49-F238E27FC236}">
                <a16:creationId xmlns:a16="http://schemas.microsoft.com/office/drawing/2014/main" id="{0A6125A8-100F-4513-903E-18767AAD9036}"/>
              </a:ext>
            </a:extLst>
          </p:cNvPr>
          <p:cNvSpPr>
            <a:spLocks noGrp="1"/>
          </p:cNvSpPr>
          <p:nvPr>
            <p:ph type="sldNum" sz="quarter" idx="12"/>
          </p:nvPr>
        </p:nvSpPr>
        <p:spPr/>
        <p:txBody>
          <a:bodyPr/>
          <a:lstStyle/>
          <a:p>
            <a:fld id="{03930D90-B5AE-694C-AF4D-B5392C99196C}" type="slidenum">
              <a:rPr lang="en-US" smtClean="0"/>
              <a:t>6</a:t>
            </a:fld>
            <a:endParaRPr lang="en-US"/>
          </a:p>
        </p:txBody>
      </p:sp>
      <p:sp>
        <p:nvSpPr>
          <p:cNvPr id="6" name="Arrow: Right 5">
            <a:extLst>
              <a:ext uri="{FF2B5EF4-FFF2-40B4-BE49-F238E27FC236}">
                <a16:creationId xmlns:a16="http://schemas.microsoft.com/office/drawing/2014/main" id="{6470147E-1487-48D9-896D-BAB9B311D445}"/>
              </a:ext>
            </a:extLst>
          </p:cNvPr>
          <p:cNvSpPr/>
          <p:nvPr/>
        </p:nvSpPr>
        <p:spPr>
          <a:xfrm>
            <a:off x="1296399" y="3402553"/>
            <a:ext cx="10053336" cy="203782"/>
          </a:xfrm>
          <a:prstGeom prst="rightArrow">
            <a:avLst>
              <a:gd name="adj1" fmla="val 50000"/>
              <a:gd name="adj2" fmla="val 66667"/>
            </a:avLst>
          </a:prstGeom>
          <a:solidFill>
            <a:srgbClr val="FAA6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7" name="Arrow: Pentagon 6">
            <a:extLst>
              <a:ext uri="{FF2B5EF4-FFF2-40B4-BE49-F238E27FC236}">
                <a16:creationId xmlns:a16="http://schemas.microsoft.com/office/drawing/2014/main" id="{6C3A948E-A56C-45E7-8602-3A0B8E500CE1}"/>
              </a:ext>
            </a:extLst>
          </p:cNvPr>
          <p:cNvSpPr/>
          <p:nvPr/>
        </p:nvSpPr>
        <p:spPr>
          <a:xfrm>
            <a:off x="1202002" y="1457102"/>
            <a:ext cx="2237318" cy="264890"/>
          </a:xfrm>
          <a:prstGeom prst="homePlate">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a:t>Preparation</a:t>
            </a:r>
          </a:p>
        </p:txBody>
      </p:sp>
      <p:sp>
        <p:nvSpPr>
          <p:cNvPr id="31" name="Arrow: Pentagon 30">
            <a:extLst>
              <a:ext uri="{FF2B5EF4-FFF2-40B4-BE49-F238E27FC236}">
                <a16:creationId xmlns:a16="http://schemas.microsoft.com/office/drawing/2014/main" id="{9257535C-C77B-49B2-A185-9F7F562DB77E}"/>
              </a:ext>
            </a:extLst>
          </p:cNvPr>
          <p:cNvSpPr/>
          <p:nvPr/>
        </p:nvSpPr>
        <p:spPr>
          <a:xfrm>
            <a:off x="3511735" y="1444594"/>
            <a:ext cx="1264819" cy="309109"/>
          </a:xfrm>
          <a:prstGeom prst="homePlat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b="1">
                <a:solidFill>
                  <a:schemeClr val="tx1">
                    <a:lumMod val="65000"/>
                    <a:lumOff val="35000"/>
                  </a:schemeClr>
                </a:solidFill>
              </a:rPr>
              <a:t>Consultation</a:t>
            </a:r>
          </a:p>
        </p:txBody>
      </p:sp>
      <p:sp>
        <p:nvSpPr>
          <p:cNvPr id="32" name="Arrow: Pentagon 31">
            <a:extLst>
              <a:ext uri="{FF2B5EF4-FFF2-40B4-BE49-F238E27FC236}">
                <a16:creationId xmlns:a16="http://schemas.microsoft.com/office/drawing/2014/main" id="{583ADB7E-D04C-49C4-8C30-CF7E325979EE}"/>
              </a:ext>
            </a:extLst>
          </p:cNvPr>
          <p:cNvSpPr/>
          <p:nvPr/>
        </p:nvSpPr>
        <p:spPr>
          <a:xfrm>
            <a:off x="4845402" y="1465839"/>
            <a:ext cx="2193968" cy="281258"/>
          </a:xfrm>
          <a:prstGeom prst="homePlat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a:t>Finalisation</a:t>
            </a:r>
          </a:p>
        </p:txBody>
      </p:sp>
      <p:sp>
        <p:nvSpPr>
          <p:cNvPr id="33" name="Arrow: Pentagon 32">
            <a:extLst>
              <a:ext uri="{FF2B5EF4-FFF2-40B4-BE49-F238E27FC236}">
                <a16:creationId xmlns:a16="http://schemas.microsoft.com/office/drawing/2014/main" id="{DA045F4D-CC6F-43F6-868A-727DD0676A3E}"/>
              </a:ext>
            </a:extLst>
          </p:cNvPr>
          <p:cNvSpPr/>
          <p:nvPr/>
        </p:nvSpPr>
        <p:spPr>
          <a:xfrm>
            <a:off x="7101248" y="1481284"/>
            <a:ext cx="3900127" cy="318941"/>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b="1">
                <a:solidFill>
                  <a:schemeClr val="tx1">
                    <a:lumMod val="65000"/>
                    <a:lumOff val="35000"/>
                  </a:schemeClr>
                </a:solidFill>
              </a:rPr>
              <a:t>Implementation</a:t>
            </a:r>
          </a:p>
        </p:txBody>
      </p:sp>
      <p:sp>
        <p:nvSpPr>
          <p:cNvPr id="34" name="TextBox 33">
            <a:extLst>
              <a:ext uri="{FF2B5EF4-FFF2-40B4-BE49-F238E27FC236}">
                <a16:creationId xmlns:a16="http://schemas.microsoft.com/office/drawing/2014/main" id="{247258AB-87A2-4EA7-ABC8-203E028DF9CF}"/>
              </a:ext>
            </a:extLst>
          </p:cNvPr>
          <p:cNvSpPr txBox="1"/>
          <p:nvPr/>
        </p:nvSpPr>
        <p:spPr>
          <a:xfrm>
            <a:off x="8475134" y="1989626"/>
            <a:ext cx="1049635" cy="307777"/>
          </a:xfrm>
          <a:prstGeom prst="rect">
            <a:avLst/>
          </a:prstGeom>
          <a:noFill/>
        </p:spPr>
        <p:txBody>
          <a:bodyPr wrap="square" rtlCol="0">
            <a:spAutoFit/>
          </a:bodyPr>
          <a:lstStyle/>
          <a:p>
            <a:r>
              <a:rPr lang="en-GB" sz="1400" b="1"/>
              <a:t>12 months</a:t>
            </a:r>
          </a:p>
        </p:txBody>
      </p:sp>
      <p:cxnSp>
        <p:nvCxnSpPr>
          <p:cNvPr id="39" name="Straight Connector 38">
            <a:extLst>
              <a:ext uri="{FF2B5EF4-FFF2-40B4-BE49-F238E27FC236}">
                <a16:creationId xmlns:a16="http://schemas.microsoft.com/office/drawing/2014/main" id="{440EEEA5-00C6-4359-9DDF-79BEC074CD97}"/>
              </a:ext>
            </a:extLst>
          </p:cNvPr>
          <p:cNvCxnSpPr>
            <a:cxnSpLocks/>
          </p:cNvCxnSpPr>
          <p:nvPr/>
        </p:nvCxnSpPr>
        <p:spPr>
          <a:xfrm>
            <a:off x="10885831" y="1841463"/>
            <a:ext cx="26995" cy="4012278"/>
          </a:xfrm>
          <a:prstGeom prst="line">
            <a:avLst/>
          </a:prstGeom>
          <a:ln w="9525">
            <a:prstDash val="dash"/>
          </a:ln>
          <a:effectLst/>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A430F7E9-13AD-482A-B2C1-1B736E7F2CE4}"/>
              </a:ext>
            </a:extLst>
          </p:cNvPr>
          <p:cNvCxnSpPr>
            <a:cxnSpLocks/>
          </p:cNvCxnSpPr>
          <p:nvPr/>
        </p:nvCxnSpPr>
        <p:spPr>
          <a:xfrm>
            <a:off x="7039370" y="1753702"/>
            <a:ext cx="0" cy="4133941"/>
          </a:xfrm>
          <a:prstGeom prst="line">
            <a:avLst/>
          </a:prstGeom>
          <a:ln w="9525">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CC16D33E-C845-45A5-95F3-48496E5258CC}"/>
              </a:ext>
            </a:extLst>
          </p:cNvPr>
          <p:cNvSpPr txBox="1"/>
          <p:nvPr/>
        </p:nvSpPr>
        <p:spPr>
          <a:xfrm>
            <a:off x="5398436" y="1935919"/>
            <a:ext cx="1049635" cy="307777"/>
          </a:xfrm>
          <a:prstGeom prst="rect">
            <a:avLst/>
          </a:prstGeom>
          <a:noFill/>
        </p:spPr>
        <p:txBody>
          <a:bodyPr wrap="square" rtlCol="0">
            <a:spAutoFit/>
          </a:bodyPr>
          <a:lstStyle/>
          <a:p>
            <a:r>
              <a:rPr lang="en-GB" sz="1400" b="1"/>
              <a:t>6 months</a:t>
            </a:r>
          </a:p>
        </p:txBody>
      </p:sp>
      <p:sp>
        <p:nvSpPr>
          <p:cNvPr id="44" name="TextBox 43">
            <a:extLst>
              <a:ext uri="{FF2B5EF4-FFF2-40B4-BE49-F238E27FC236}">
                <a16:creationId xmlns:a16="http://schemas.microsoft.com/office/drawing/2014/main" id="{0315995A-3EE8-4CFD-8137-DDFA597DA1DC}"/>
              </a:ext>
            </a:extLst>
          </p:cNvPr>
          <p:cNvSpPr txBox="1"/>
          <p:nvPr/>
        </p:nvSpPr>
        <p:spPr>
          <a:xfrm>
            <a:off x="3511736" y="1948980"/>
            <a:ext cx="1049635" cy="307777"/>
          </a:xfrm>
          <a:prstGeom prst="rect">
            <a:avLst/>
          </a:prstGeom>
          <a:noFill/>
        </p:spPr>
        <p:txBody>
          <a:bodyPr wrap="square" rtlCol="0">
            <a:spAutoFit/>
          </a:bodyPr>
          <a:lstStyle/>
          <a:p>
            <a:r>
              <a:rPr lang="en-GB" sz="1400" b="1"/>
              <a:t>3 months</a:t>
            </a:r>
          </a:p>
        </p:txBody>
      </p:sp>
      <p:sp>
        <p:nvSpPr>
          <p:cNvPr id="45" name="TextBox 44">
            <a:extLst>
              <a:ext uri="{FF2B5EF4-FFF2-40B4-BE49-F238E27FC236}">
                <a16:creationId xmlns:a16="http://schemas.microsoft.com/office/drawing/2014/main" id="{9C589BEA-DD2F-44FF-8255-B94505B7F499}"/>
              </a:ext>
            </a:extLst>
          </p:cNvPr>
          <p:cNvSpPr txBox="1"/>
          <p:nvPr/>
        </p:nvSpPr>
        <p:spPr>
          <a:xfrm>
            <a:off x="1271026" y="1922755"/>
            <a:ext cx="1049635" cy="307777"/>
          </a:xfrm>
          <a:prstGeom prst="rect">
            <a:avLst/>
          </a:prstGeom>
          <a:noFill/>
        </p:spPr>
        <p:txBody>
          <a:bodyPr wrap="square" rtlCol="0">
            <a:spAutoFit/>
          </a:bodyPr>
          <a:lstStyle/>
          <a:p>
            <a:r>
              <a:rPr lang="en-GB" sz="1400" b="1"/>
              <a:t>6-9 months</a:t>
            </a:r>
          </a:p>
        </p:txBody>
      </p:sp>
      <p:cxnSp>
        <p:nvCxnSpPr>
          <p:cNvPr id="46" name="Straight Connector 45">
            <a:extLst>
              <a:ext uri="{FF2B5EF4-FFF2-40B4-BE49-F238E27FC236}">
                <a16:creationId xmlns:a16="http://schemas.microsoft.com/office/drawing/2014/main" id="{01E9090C-6C28-4981-80F2-B5520DFAFDE5}"/>
              </a:ext>
            </a:extLst>
          </p:cNvPr>
          <p:cNvCxnSpPr>
            <a:cxnSpLocks/>
          </p:cNvCxnSpPr>
          <p:nvPr/>
        </p:nvCxnSpPr>
        <p:spPr>
          <a:xfrm flipH="1">
            <a:off x="4689710" y="1753702"/>
            <a:ext cx="38283" cy="3510472"/>
          </a:xfrm>
          <a:prstGeom prst="line">
            <a:avLst/>
          </a:prstGeom>
          <a:ln w="9525">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B00C8CAA-5B9D-494D-9C1D-189E526124A3}"/>
              </a:ext>
            </a:extLst>
          </p:cNvPr>
          <p:cNvCxnSpPr>
            <a:cxnSpLocks/>
          </p:cNvCxnSpPr>
          <p:nvPr/>
        </p:nvCxnSpPr>
        <p:spPr>
          <a:xfrm flipH="1">
            <a:off x="3439320" y="1777886"/>
            <a:ext cx="5845" cy="3486288"/>
          </a:xfrm>
          <a:prstGeom prst="line">
            <a:avLst/>
          </a:prstGeom>
          <a:ln w="9525">
            <a:prstDash val="dash"/>
          </a:ln>
          <a:effectLst/>
        </p:spPr>
        <p:style>
          <a:lnRef idx="2">
            <a:schemeClr val="accent1"/>
          </a:lnRef>
          <a:fillRef idx="0">
            <a:schemeClr val="accent1"/>
          </a:fillRef>
          <a:effectRef idx="1">
            <a:schemeClr val="accent1"/>
          </a:effectRef>
          <a:fontRef idx="minor">
            <a:schemeClr val="tx1"/>
          </a:fontRef>
        </p:style>
      </p:cxnSp>
      <p:sp>
        <p:nvSpPr>
          <p:cNvPr id="3" name="Left Brace 2">
            <a:extLst>
              <a:ext uri="{FF2B5EF4-FFF2-40B4-BE49-F238E27FC236}">
                <a16:creationId xmlns:a16="http://schemas.microsoft.com/office/drawing/2014/main" id="{C1277E65-95DE-40FE-B32F-B2861025A2C4}"/>
              </a:ext>
            </a:extLst>
          </p:cNvPr>
          <p:cNvSpPr/>
          <p:nvPr/>
        </p:nvSpPr>
        <p:spPr>
          <a:xfrm>
            <a:off x="914084" y="1795862"/>
            <a:ext cx="199541" cy="15598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TextBox 3">
            <a:extLst>
              <a:ext uri="{FF2B5EF4-FFF2-40B4-BE49-F238E27FC236}">
                <a16:creationId xmlns:a16="http://schemas.microsoft.com/office/drawing/2014/main" id="{3F6F75BA-6316-4F54-9AA4-F65E7A8EC2EC}"/>
              </a:ext>
            </a:extLst>
          </p:cNvPr>
          <p:cNvSpPr txBox="1"/>
          <p:nvPr/>
        </p:nvSpPr>
        <p:spPr>
          <a:xfrm>
            <a:off x="47492" y="1889867"/>
            <a:ext cx="1179210" cy="646331"/>
          </a:xfrm>
          <a:prstGeom prst="rect">
            <a:avLst/>
          </a:prstGeom>
          <a:noFill/>
        </p:spPr>
        <p:txBody>
          <a:bodyPr wrap="square" rtlCol="0">
            <a:spAutoFit/>
          </a:bodyPr>
          <a:lstStyle/>
          <a:p>
            <a:r>
              <a:rPr lang="en-GB" sz="1200" i="1"/>
              <a:t>Stages of development and timeline</a:t>
            </a:r>
          </a:p>
        </p:txBody>
      </p:sp>
      <p:sp>
        <p:nvSpPr>
          <p:cNvPr id="67" name="Teardrop 66">
            <a:extLst>
              <a:ext uri="{FF2B5EF4-FFF2-40B4-BE49-F238E27FC236}">
                <a16:creationId xmlns:a16="http://schemas.microsoft.com/office/drawing/2014/main" id="{C5498CD2-4C2C-4E92-90F8-754820A71D73}"/>
              </a:ext>
            </a:extLst>
          </p:cNvPr>
          <p:cNvSpPr/>
          <p:nvPr/>
        </p:nvSpPr>
        <p:spPr>
          <a:xfrm rot="8100000">
            <a:off x="10910002" y="2024328"/>
            <a:ext cx="1284276" cy="1252572"/>
          </a:xfrm>
          <a:prstGeom prst="teardrop">
            <a:avLst>
              <a:gd name="adj" fmla="val 100000"/>
            </a:avLst>
          </a:prstGeom>
        </p:spPr>
        <p:style>
          <a:lnRef idx="2">
            <a:schemeClr val="accent2"/>
          </a:lnRef>
          <a:fillRef idx="1">
            <a:schemeClr val="lt1"/>
          </a:fillRef>
          <a:effectRef idx="0">
            <a:schemeClr val="accent2"/>
          </a:effectRef>
          <a:fontRef idx="minor">
            <a:schemeClr val="dk1"/>
          </a:fontRef>
        </p:style>
      </p:sp>
      <p:sp>
        <p:nvSpPr>
          <p:cNvPr id="70" name="TextBox 69">
            <a:extLst>
              <a:ext uri="{FF2B5EF4-FFF2-40B4-BE49-F238E27FC236}">
                <a16:creationId xmlns:a16="http://schemas.microsoft.com/office/drawing/2014/main" id="{DDEF50A6-2C74-4181-9150-066E939A2EF7}"/>
              </a:ext>
            </a:extLst>
          </p:cNvPr>
          <p:cNvSpPr txBox="1"/>
          <p:nvPr/>
        </p:nvSpPr>
        <p:spPr>
          <a:xfrm>
            <a:off x="10868920" y="2460815"/>
            <a:ext cx="1287567" cy="954107"/>
          </a:xfrm>
          <a:prstGeom prst="rect">
            <a:avLst/>
          </a:prstGeom>
          <a:noFill/>
        </p:spPr>
        <p:txBody>
          <a:bodyPr wrap="square">
            <a:spAutoFit/>
          </a:bodyPr>
          <a:lstStyle/>
          <a:p>
            <a:pPr algn="ctr"/>
            <a:r>
              <a:rPr lang="en-GB" sz="1400" b="1"/>
              <a:t>Reporting starts </a:t>
            </a:r>
          </a:p>
          <a:p>
            <a:pPr algn="ctr"/>
            <a:endParaRPr lang="en-GB" sz="1400" b="1"/>
          </a:p>
          <a:p>
            <a:pPr algn="ctr"/>
            <a:endParaRPr lang="en-GB" sz="1400"/>
          </a:p>
        </p:txBody>
      </p:sp>
      <p:sp>
        <p:nvSpPr>
          <p:cNvPr id="72" name="TextBox 71">
            <a:extLst>
              <a:ext uri="{FF2B5EF4-FFF2-40B4-BE49-F238E27FC236}">
                <a16:creationId xmlns:a16="http://schemas.microsoft.com/office/drawing/2014/main" id="{AA861B8C-4CD6-453A-97AB-F3C649723C06}"/>
              </a:ext>
            </a:extLst>
          </p:cNvPr>
          <p:cNvSpPr txBox="1"/>
          <p:nvPr/>
        </p:nvSpPr>
        <p:spPr>
          <a:xfrm>
            <a:off x="9504378" y="3142320"/>
            <a:ext cx="1049635" cy="307777"/>
          </a:xfrm>
          <a:prstGeom prst="rect">
            <a:avLst/>
          </a:prstGeom>
          <a:noFill/>
        </p:spPr>
        <p:txBody>
          <a:bodyPr wrap="square" rtlCol="0">
            <a:spAutoFit/>
          </a:bodyPr>
          <a:lstStyle/>
          <a:p>
            <a:r>
              <a:rPr lang="en-GB" sz="1400" b="1"/>
              <a:t>6 months</a:t>
            </a:r>
          </a:p>
        </p:txBody>
      </p:sp>
      <p:cxnSp>
        <p:nvCxnSpPr>
          <p:cNvPr id="73" name="Straight Connector 72">
            <a:extLst>
              <a:ext uri="{FF2B5EF4-FFF2-40B4-BE49-F238E27FC236}">
                <a16:creationId xmlns:a16="http://schemas.microsoft.com/office/drawing/2014/main" id="{A8DAE356-A45F-4055-953F-FC4EED5E62CC}"/>
              </a:ext>
            </a:extLst>
          </p:cNvPr>
          <p:cNvCxnSpPr>
            <a:cxnSpLocks/>
          </p:cNvCxnSpPr>
          <p:nvPr/>
        </p:nvCxnSpPr>
        <p:spPr>
          <a:xfrm>
            <a:off x="8969812" y="2297403"/>
            <a:ext cx="0" cy="1035505"/>
          </a:xfrm>
          <a:prstGeom prst="line">
            <a:avLst/>
          </a:prstGeom>
          <a:ln w="9525">
            <a:prstDash val="dash"/>
          </a:ln>
          <a:effectLst/>
        </p:spPr>
        <p:style>
          <a:lnRef idx="2">
            <a:schemeClr val="accent1"/>
          </a:lnRef>
          <a:fillRef idx="0">
            <a:schemeClr val="accent1"/>
          </a:fillRef>
          <a:effectRef idx="1">
            <a:schemeClr val="accent1"/>
          </a:effectRef>
          <a:fontRef idx="minor">
            <a:schemeClr val="tx1"/>
          </a:fontRef>
        </p:style>
      </p:cxnSp>
      <p:sp>
        <p:nvSpPr>
          <p:cNvPr id="68" name="Rectangle 67">
            <a:extLst>
              <a:ext uri="{FF2B5EF4-FFF2-40B4-BE49-F238E27FC236}">
                <a16:creationId xmlns:a16="http://schemas.microsoft.com/office/drawing/2014/main" id="{A0FF461C-A7D1-4F72-B8CE-7A265E660239}"/>
              </a:ext>
            </a:extLst>
          </p:cNvPr>
          <p:cNvSpPr/>
          <p:nvPr/>
        </p:nvSpPr>
        <p:spPr>
          <a:xfrm>
            <a:off x="1278570" y="5301001"/>
            <a:ext cx="5612337" cy="607715"/>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400" b="1" dirty="0">
                <a:solidFill>
                  <a:schemeClr val="tx1">
                    <a:lumMod val="75000"/>
                    <a:lumOff val="25000"/>
                  </a:schemeClr>
                </a:solidFill>
              </a:rPr>
              <a:t>2023/2024</a:t>
            </a:r>
            <a:r>
              <a:rPr lang="en-GB" dirty="0">
                <a:solidFill>
                  <a:schemeClr val="tx1"/>
                </a:solidFill>
              </a:rPr>
              <a:t> </a:t>
            </a:r>
          </a:p>
        </p:txBody>
      </p:sp>
      <p:sp>
        <p:nvSpPr>
          <p:cNvPr id="75" name="Rectangle 74">
            <a:extLst>
              <a:ext uri="{FF2B5EF4-FFF2-40B4-BE49-F238E27FC236}">
                <a16:creationId xmlns:a16="http://schemas.microsoft.com/office/drawing/2014/main" id="{6DFD2846-94F0-409D-A275-1C3706E060FA}"/>
              </a:ext>
            </a:extLst>
          </p:cNvPr>
          <p:cNvSpPr/>
          <p:nvPr/>
        </p:nvSpPr>
        <p:spPr>
          <a:xfrm>
            <a:off x="7187833" y="5300326"/>
            <a:ext cx="3535324" cy="553415"/>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400" b="1" dirty="0">
              <a:solidFill>
                <a:schemeClr val="tx1">
                  <a:lumMod val="75000"/>
                  <a:lumOff val="25000"/>
                </a:schemeClr>
              </a:solidFill>
            </a:endParaRPr>
          </a:p>
          <a:p>
            <a:pPr algn="ctr"/>
            <a:r>
              <a:rPr lang="en-GB" sz="1400" b="1" dirty="0">
                <a:solidFill>
                  <a:schemeClr val="tx1">
                    <a:lumMod val="75000"/>
                    <a:lumOff val="25000"/>
                  </a:schemeClr>
                </a:solidFill>
              </a:rPr>
              <a:t>during 2025</a:t>
            </a:r>
          </a:p>
          <a:p>
            <a:pPr algn="ctr"/>
            <a:r>
              <a:rPr lang="en-GB" sz="1100" i="1" dirty="0">
                <a:solidFill>
                  <a:schemeClr val="tx1">
                    <a:lumMod val="75000"/>
                    <a:lumOff val="25000"/>
                  </a:schemeClr>
                </a:solidFill>
              </a:rPr>
              <a:t>(CRR rules expected to apply from Jan.2025) </a:t>
            </a:r>
          </a:p>
          <a:p>
            <a:pPr algn="ctr"/>
            <a:r>
              <a:rPr lang="en-GB" sz="1100" b="1" dirty="0">
                <a:solidFill>
                  <a:schemeClr val="tx1">
                    <a:lumMod val="75000"/>
                    <a:lumOff val="25000"/>
                  </a:schemeClr>
                </a:solidFill>
              </a:rPr>
              <a:t> </a:t>
            </a:r>
          </a:p>
        </p:txBody>
      </p:sp>
      <p:sp>
        <p:nvSpPr>
          <p:cNvPr id="76" name="TextBox 75">
            <a:extLst>
              <a:ext uri="{FF2B5EF4-FFF2-40B4-BE49-F238E27FC236}">
                <a16:creationId xmlns:a16="http://schemas.microsoft.com/office/drawing/2014/main" id="{49DD3257-769C-40E8-B475-04039C6A47EC}"/>
              </a:ext>
            </a:extLst>
          </p:cNvPr>
          <p:cNvSpPr txBox="1"/>
          <p:nvPr/>
        </p:nvSpPr>
        <p:spPr>
          <a:xfrm>
            <a:off x="99361" y="5340467"/>
            <a:ext cx="1179210" cy="646331"/>
          </a:xfrm>
          <a:prstGeom prst="rect">
            <a:avLst/>
          </a:prstGeom>
          <a:noFill/>
        </p:spPr>
        <p:txBody>
          <a:bodyPr wrap="square" rtlCol="0">
            <a:spAutoFit/>
          </a:bodyPr>
          <a:lstStyle/>
          <a:p>
            <a:r>
              <a:rPr lang="en-GB" sz="1200" i="1" dirty="0"/>
              <a:t>Rough timeline for CRR3/CDR6 changes</a:t>
            </a:r>
            <a:endParaRPr lang="en-GB" sz="1200" b="1" i="1" dirty="0">
              <a:solidFill>
                <a:srgbClr val="FF0000"/>
              </a:solidFill>
            </a:endParaRPr>
          </a:p>
        </p:txBody>
      </p:sp>
      <p:sp>
        <p:nvSpPr>
          <p:cNvPr id="77" name="TextBox 76">
            <a:extLst>
              <a:ext uri="{FF2B5EF4-FFF2-40B4-BE49-F238E27FC236}">
                <a16:creationId xmlns:a16="http://schemas.microsoft.com/office/drawing/2014/main" id="{701AD860-3B4D-4F1C-B86D-83D413285C4D}"/>
              </a:ext>
            </a:extLst>
          </p:cNvPr>
          <p:cNvSpPr txBox="1"/>
          <p:nvPr/>
        </p:nvSpPr>
        <p:spPr>
          <a:xfrm>
            <a:off x="1278571" y="6087251"/>
            <a:ext cx="9467113" cy="498976"/>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defPPr>
              <a:defRPr lang="en-US"/>
            </a:defPPr>
            <a:lvl1pPr algn="ctr">
              <a:defRPr sz="1400" b="1">
                <a:solidFill>
                  <a:schemeClr val="tx1">
                    <a:lumMod val="75000"/>
                    <a:lumOff val="25000"/>
                  </a:schemeClr>
                </a:solidFill>
              </a:defRPr>
            </a:lvl1pPr>
          </a:lstStyle>
          <a:p>
            <a:r>
              <a:rPr lang="en-GB"/>
              <a:t>Transition to DPM refit and other technical changes</a:t>
            </a:r>
          </a:p>
        </p:txBody>
      </p:sp>
      <p:sp>
        <p:nvSpPr>
          <p:cNvPr id="8" name="TextBox 7">
            <a:extLst>
              <a:ext uri="{FF2B5EF4-FFF2-40B4-BE49-F238E27FC236}">
                <a16:creationId xmlns:a16="http://schemas.microsoft.com/office/drawing/2014/main" id="{301C0AC9-E79F-47B8-9F65-B31B4FCC245A}"/>
              </a:ext>
            </a:extLst>
          </p:cNvPr>
          <p:cNvSpPr txBox="1"/>
          <p:nvPr/>
        </p:nvSpPr>
        <p:spPr>
          <a:xfrm>
            <a:off x="7665795" y="475744"/>
            <a:ext cx="4295775" cy="646331"/>
          </a:xfrm>
          <a:prstGeom prst="rect">
            <a:avLst/>
          </a:prstGeom>
          <a:solidFill>
            <a:srgbClr val="FAA633"/>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i="1" dirty="0"/>
              <a:t>Need to consider the future collaboration within the JBRC and with the industry</a:t>
            </a:r>
          </a:p>
        </p:txBody>
      </p:sp>
      <p:sp>
        <p:nvSpPr>
          <p:cNvPr id="66" name="TextBox 65">
            <a:extLst>
              <a:ext uri="{FF2B5EF4-FFF2-40B4-BE49-F238E27FC236}">
                <a16:creationId xmlns:a16="http://schemas.microsoft.com/office/drawing/2014/main" id="{1D9FAB11-24B2-434F-A0C6-598B540E98D2}"/>
              </a:ext>
            </a:extLst>
          </p:cNvPr>
          <p:cNvSpPr txBox="1"/>
          <p:nvPr/>
        </p:nvSpPr>
        <p:spPr>
          <a:xfrm>
            <a:off x="99361" y="3684417"/>
            <a:ext cx="1179210" cy="830997"/>
          </a:xfrm>
          <a:prstGeom prst="rect">
            <a:avLst/>
          </a:prstGeom>
          <a:noFill/>
        </p:spPr>
        <p:txBody>
          <a:bodyPr wrap="square" rtlCol="0">
            <a:spAutoFit/>
          </a:bodyPr>
          <a:lstStyle/>
          <a:p>
            <a:r>
              <a:rPr lang="en-GB" sz="1200" i="1"/>
              <a:t>Rough timeline for reporting framework  v3.3</a:t>
            </a:r>
            <a:endParaRPr lang="en-GB" sz="1200" b="1" i="1">
              <a:solidFill>
                <a:srgbClr val="FF0000"/>
              </a:solidFill>
            </a:endParaRPr>
          </a:p>
        </p:txBody>
      </p:sp>
      <p:sp>
        <p:nvSpPr>
          <p:cNvPr id="78" name="TextBox 77">
            <a:extLst>
              <a:ext uri="{FF2B5EF4-FFF2-40B4-BE49-F238E27FC236}">
                <a16:creationId xmlns:a16="http://schemas.microsoft.com/office/drawing/2014/main" id="{FDFFDADB-8C4B-4751-A37E-3DA04B62B10E}"/>
              </a:ext>
            </a:extLst>
          </p:cNvPr>
          <p:cNvSpPr txBox="1"/>
          <p:nvPr/>
        </p:nvSpPr>
        <p:spPr>
          <a:xfrm>
            <a:off x="117189" y="4617843"/>
            <a:ext cx="1179210" cy="646331"/>
          </a:xfrm>
          <a:prstGeom prst="rect">
            <a:avLst/>
          </a:prstGeom>
          <a:noFill/>
        </p:spPr>
        <p:txBody>
          <a:bodyPr wrap="square" rtlCol="0">
            <a:spAutoFit/>
          </a:bodyPr>
          <a:lstStyle/>
          <a:p>
            <a:r>
              <a:rPr lang="en-GB" sz="1200" i="1"/>
              <a:t>Rough timeline for reporting framework v3.4</a:t>
            </a:r>
            <a:endParaRPr lang="en-GB" sz="1200" b="1" i="1">
              <a:solidFill>
                <a:srgbClr val="FF0000"/>
              </a:solidFill>
            </a:endParaRPr>
          </a:p>
        </p:txBody>
      </p:sp>
      <p:sp>
        <p:nvSpPr>
          <p:cNvPr id="79" name="Rectangle 78">
            <a:extLst>
              <a:ext uri="{FF2B5EF4-FFF2-40B4-BE49-F238E27FC236}">
                <a16:creationId xmlns:a16="http://schemas.microsoft.com/office/drawing/2014/main" id="{40669E36-C9A5-47D7-BAFD-0429B5DC4525}"/>
              </a:ext>
            </a:extLst>
          </p:cNvPr>
          <p:cNvSpPr/>
          <p:nvPr/>
        </p:nvSpPr>
        <p:spPr>
          <a:xfrm>
            <a:off x="7056282" y="3807759"/>
            <a:ext cx="3644782" cy="550117"/>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400" b="1" dirty="0">
                <a:solidFill>
                  <a:schemeClr val="tx1">
                    <a:lumMod val="75000"/>
                    <a:lumOff val="25000"/>
                  </a:schemeClr>
                </a:solidFill>
              </a:rPr>
              <a:t>2023 </a:t>
            </a:r>
          </a:p>
        </p:txBody>
      </p:sp>
      <p:sp>
        <p:nvSpPr>
          <p:cNvPr id="80" name="Rectangle 79">
            <a:extLst>
              <a:ext uri="{FF2B5EF4-FFF2-40B4-BE49-F238E27FC236}">
                <a16:creationId xmlns:a16="http://schemas.microsoft.com/office/drawing/2014/main" id="{D5892D8A-2CA8-473F-9816-283CCA2C2888}"/>
              </a:ext>
            </a:extLst>
          </p:cNvPr>
          <p:cNvSpPr/>
          <p:nvPr/>
        </p:nvSpPr>
        <p:spPr>
          <a:xfrm>
            <a:off x="1278571" y="4545066"/>
            <a:ext cx="2100024" cy="546889"/>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400" b="1">
                <a:solidFill>
                  <a:schemeClr val="tx1">
                    <a:lumMod val="75000"/>
                    <a:lumOff val="25000"/>
                  </a:schemeClr>
                </a:solidFill>
              </a:rPr>
              <a:t>2022/2023</a:t>
            </a:r>
          </a:p>
        </p:txBody>
      </p:sp>
      <p:sp>
        <p:nvSpPr>
          <p:cNvPr id="81" name="Rectangle 80">
            <a:extLst>
              <a:ext uri="{FF2B5EF4-FFF2-40B4-BE49-F238E27FC236}">
                <a16:creationId xmlns:a16="http://schemas.microsoft.com/office/drawing/2014/main" id="{36D2A269-0999-4077-A658-333C32A5E8DB}"/>
              </a:ext>
            </a:extLst>
          </p:cNvPr>
          <p:cNvSpPr/>
          <p:nvPr/>
        </p:nvSpPr>
        <p:spPr>
          <a:xfrm>
            <a:off x="3530727" y="4550999"/>
            <a:ext cx="1068484" cy="540957"/>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400" b="1">
                <a:solidFill>
                  <a:schemeClr val="tx1">
                    <a:lumMod val="75000"/>
                    <a:lumOff val="25000"/>
                  </a:schemeClr>
                </a:solidFill>
              </a:rPr>
              <a:t>Q1 2023</a:t>
            </a:r>
          </a:p>
        </p:txBody>
      </p:sp>
      <p:sp>
        <p:nvSpPr>
          <p:cNvPr id="82" name="Rectangle 81">
            <a:extLst>
              <a:ext uri="{FF2B5EF4-FFF2-40B4-BE49-F238E27FC236}">
                <a16:creationId xmlns:a16="http://schemas.microsoft.com/office/drawing/2014/main" id="{FC2F3AC3-04C6-4B1A-BCAC-C66ACFCDF732}"/>
              </a:ext>
            </a:extLst>
          </p:cNvPr>
          <p:cNvSpPr/>
          <p:nvPr/>
        </p:nvSpPr>
        <p:spPr>
          <a:xfrm>
            <a:off x="4767177" y="4534499"/>
            <a:ext cx="2141955" cy="557458"/>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400" b="1">
                <a:solidFill>
                  <a:schemeClr val="tx1">
                    <a:lumMod val="75000"/>
                    <a:lumOff val="25000"/>
                  </a:schemeClr>
                </a:solidFill>
              </a:rPr>
              <a:t>Q2-Q3 2023 </a:t>
            </a:r>
            <a:endParaRPr lang="en-GB" sz="1400" b="1" dirty="0">
              <a:solidFill>
                <a:schemeClr val="tx1">
                  <a:lumMod val="75000"/>
                  <a:lumOff val="25000"/>
                </a:schemeClr>
              </a:solidFill>
            </a:endParaRPr>
          </a:p>
        </p:txBody>
      </p:sp>
      <p:sp>
        <p:nvSpPr>
          <p:cNvPr id="83" name="Rectangle 82">
            <a:extLst>
              <a:ext uri="{FF2B5EF4-FFF2-40B4-BE49-F238E27FC236}">
                <a16:creationId xmlns:a16="http://schemas.microsoft.com/office/drawing/2014/main" id="{93F404D7-6590-4296-8CBE-B981634E4D48}"/>
              </a:ext>
            </a:extLst>
          </p:cNvPr>
          <p:cNvSpPr/>
          <p:nvPr/>
        </p:nvSpPr>
        <p:spPr>
          <a:xfrm>
            <a:off x="7175086" y="4554840"/>
            <a:ext cx="3570598" cy="538256"/>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400" b="1" dirty="0">
                <a:solidFill>
                  <a:schemeClr val="tx1">
                    <a:lumMod val="75000"/>
                    <a:lumOff val="25000"/>
                  </a:schemeClr>
                </a:solidFill>
              </a:rPr>
              <a:t>During 2023/2024</a:t>
            </a:r>
          </a:p>
          <a:p>
            <a:pPr algn="ctr"/>
            <a:r>
              <a:rPr lang="en-GB" sz="1100" i="1" dirty="0">
                <a:solidFill>
                  <a:schemeClr val="tx1">
                    <a:lumMod val="75000"/>
                    <a:lumOff val="25000"/>
                  </a:schemeClr>
                </a:solidFill>
              </a:rPr>
              <a:t>(depending on the topic)</a:t>
            </a:r>
          </a:p>
        </p:txBody>
      </p:sp>
    </p:spTree>
    <p:extLst>
      <p:ext uri="{BB962C8B-B14F-4D97-AF65-F5344CB8AC3E}">
        <p14:creationId xmlns:p14="http://schemas.microsoft.com/office/powerpoint/2010/main" val="2545918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dirty="0">
                <a:solidFill>
                  <a:srgbClr val="002060"/>
                </a:solidFill>
              </a:rPr>
              <a:t>5. Key messages</a:t>
            </a:r>
            <a:endParaRPr lang="es-ES_tradnl" sz="2800" b="1" dirty="0"/>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3FA7E2D-D718-41A8-907D-1C2D590958BD}"/>
              </a:ext>
            </a:extLst>
          </p:cNvPr>
          <p:cNvSpPr txBox="1"/>
          <p:nvPr/>
        </p:nvSpPr>
        <p:spPr>
          <a:xfrm>
            <a:off x="161922" y="2374759"/>
            <a:ext cx="6267453" cy="3747436"/>
          </a:xfrm>
          <a:prstGeom prst="rect">
            <a:avLst/>
          </a:prstGeom>
          <a:noFill/>
        </p:spPr>
        <p:txBody>
          <a:bodyPr wrap="square">
            <a:spAutoFit/>
          </a:bodyPr>
          <a:lstStyle/>
          <a:p>
            <a:pPr marL="742950" lvl="1" indent="-285750" algn="just">
              <a:lnSpc>
                <a:spcPct val="150000"/>
              </a:lnSpc>
              <a:buFont typeface="Wingdings" panose="05000000000000000000" pitchFamily="2" charset="2"/>
              <a:buChar char="ü"/>
            </a:pPr>
            <a:r>
              <a:rPr lang="en-GB" sz="1600" dirty="0">
                <a:solidFill>
                  <a:schemeClr val="bg1">
                    <a:lumMod val="50000"/>
                  </a:schemeClr>
                </a:solidFill>
              </a:rPr>
              <a:t>Should account for the need of the EBA, together with the national authorities to work and deliver on the mandates and ensure the availability of relevant data for supervisory and resolution tasks</a:t>
            </a:r>
          </a:p>
          <a:p>
            <a:pPr lvl="1" algn="just">
              <a:lnSpc>
                <a:spcPct val="150000"/>
              </a:lnSpc>
            </a:pPr>
            <a:endParaRPr lang="en-GB" sz="1600" dirty="0">
              <a:solidFill>
                <a:schemeClr val="bg1">
                  <a:lumMod val="50000"/>
                </a:schemeClr>
              </a:solidFill>
            </a:endParaRPr>
          </a:p>
          <a:p>
            <a:pPr marL="742950" lvl="1" indent="-285750" algn="just">
              <a:lnSpc>
                <a:spcPct val="150000"/>
              </a:lnSpc>
              <a:buFont typeface="Wingdings" panose="05000000000000000000" pitchFamily="2" charset="2"/>
              <a:buChar char="ü"/>
            </a:pPr>
            <a:r>
              <a:rPr lang="en-GB" sz="1600" dirty="0">
                <a:solidFill>
                  <a:schemeClr val="bg1">
                    <a:lumMod val="50000"/>
                  </a:schemeClr>
                </a:solidFill>
              </a:rPr>
              <a:t>Leverage on work done -&gt; consider the EBA already harmonized data dictionary for supervisory and resolution, the DPM and its evolution to the DPM refit</a:t>
            </a:r>
          </a:p>
          <a:p>
            <a:pPr marL="742950" lvl="1" indent="-285750" algn="just">
              <a:lnSpc>
                <a:spcPct val="150000"/>
              </a:lnSpc>
              <a:buFont typeface="Wingdings" panose="05000000000000000000" pitchFamily="2" charset="2"/>
              <a:buChar char="ü"/>
            </a:pPr>
            <a:endParaRPr lang="en-GB" sz="1600" dirty="0">
              <a:solidFill>
                <a:schemeClr val="bg1">
                  <a:lumMod val="50000"/>
                </a:schemeClr>
              </a:solidFill>
            </a:endParaRPr>
          </a:p>
          <a:p>
            <a:pPr marL="742950" lvl="1" indent="-285750" algn="just">
              <a:lnSpc>
                <a:spcPct val="150000"/>
              </a:lnSpc>
              <a:buFont typeface="Wingdings" panose="05000000000000000000" pitchFamily="2" charset="2"/>
              <a:buChar char="ü"/>
            </a:pPr>
            <a:r>
              <a:rPr lang="en-GB" sz="1600" dirty="0">
                <a:solidFill>
                  <a:schemeClr val="bg1">
                    <a:lumMod val="50000"/>
                  </a:schemeClr>
                </a:solidFill>
              </a:rPr>
              <a:t>Consider the principles identified in the EBA feasibility study</a:t>
            </a:r>
          </a:p>
        </p:txBody>
      </p:sp>
      <p:sp>
        <p:nvSpPr>
          <p:cNvPr id="9" name="TextBox 8">
            <a:extLst>
              <a:ext uri="{FF2B5EF4-FFF2-40B4-BE49-F238E27FC236}">
                <a16:creationId xmlns:a16="http://schemas.microsoft.com/office/drawing/2014/main" id="{73A6CAE7-E3A7-401E-8D27-E2AFD84222DF}"/>
              </a:ext>
            </a:extLst>
          </p:cNvPr>
          <p:cNvSpPr txBox="1"/>
          <p:nvPr/>
        </p:nvSpPr>
        <p:spPr>
          <a:xfrm>
            <a:off x="593597" y="1580478"/>
            <a:ext cx="11004805" cy="2927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algn="ctr">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lvl="1"/>
            <a:r>
              <a:rPr lang="en-GB" dirty="0"/>
              <a:t>Developments and decisions on Integrated reporting (collaboration inside the JBRC and with the industry): </a:t>
            </a:r>
          </a:p>
        </p:txBody>
      </p:sp>
      <p:pic>
        <p:nvPicPr>
          <p:cNvPr id="10" name="Picture 9" descr="Diagram&#10;&#10;Description automatically generated with low confidence">
            <a:extLst>
              <a:ext uri="{FF2B5EF4-FFF2-40B4-BE49-F238E27FC236}">
                <a16:creationId xmlns:a16="http://schemas.microsoft.com/office/drawing/2014/main" id="{334D905F-36FF-4567-9E18-1B5D150D363C}"/>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7086600" y="2906041"/>
            <a:ext cx="4267200" cy="2371481"/>
          </a:xfrm>
          <a:prstGeom prst="rect">
            <a:avLst/>
          </a:prstGeom>
          <a:noFill/>
          <a:ln>
            <a:noFill/>
          </a:ln>
        </p:spPr>
      </p:pic>
    </p:spTree>
    <p:extLst>
      <p:ext uri="{BB962C8B-B14F-4D97-AF65-F5344CB8AC3E}">
        <p14:creationId xmlns:p14="http://schemas.microsoft.com/office/powerpoint/2010/main" val="4108371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a:xfrm>
            <a:off x="416959" y="686831"/>
            <a:ext cx="10515600" cy="519426"/>
          </a:xfrm>
        </p:spPr>
        <p:txBody>
          <a:bodyPr>
            <a:normAutofit/>
          </a:bodyPr>
          <a:lstStyle/>
          <a:p>
            <a:r>
              <a:rPr lang="es-ES_tradnl" sz="2800" b="1" dirty="0">
                <a:solidFill>
                  <a:srgbClr val="002060"/>
                </a:solidFill>
              </a:rPr>
              <a:t>Reporting </a:t>
            </a:r>
            <a:r>
              <a:rPr lang="es-ES_tradnl" sz="2800" b="1" dirty="0" err="1">
                <a:solidFill>
                  <a:srgbClr val="002060"/>
                </a:solidFill>
              </a:rPr>
              <a:t>initiatives</a:t>
            </a:r>
            <a:r>
              <a:rPr lang="es-ES_tradnl" sz="2800" b="1" dirty="0">
                <a:solidFill>
                  <a:srgbClr val="002060"/>
                </a:solidFill>
              </a:rPr>
              <a:t> at EBA and ECB are </a:t>
            </a:r>
            <a:r>
              <a:rPr lang="es-ES_tradnl" sz="2800" b="1" dirty="0" err="1">
                <a:solidFill>
                  <a:srgbClr val="002060"/>
                </a:solidFill>
              </a:rPr>
              <a:t>driven</a:t>
            </a:r>
            <a:r>
              <a:rPr lang="es-ES_tradnl" sz="2800" b="1" dirty="0">
                <a:solidFill>
                  <a:srgbClr val="002060"/>
                </a:solidFill>
              </a:rPr>
              <a:t> </a:t>
            </a:r>
            <a:r>
              <a:rPr lang="es-ES_tradnl" sz="2800" b="1" dirty="0" err="1">
                <a:solidFill>
                  <a:srgbClr val="002060"/>
                </a:solidFill>
              </a:rPr>
              <a:t>by</a:t>
            </a:r>
            <a:r>
              <a:rPr lang="es-ES_tradnl" sz="2800" b="1" dirty="0">
                <a:solidFill>
                  <a:srgbClr val="002060"/>
                </a:solidFill>
              </a:rPr>
              <a:t> similar </a:t>
            </a:r>
            <a:r>
              <a:rPr lang="es-ES_tradnl" sz="2800" b="1" dirty="0" err="1">
                <a:solidFill>
                  <a:srgbClr val="002060"/>
                </a:solidFill>
              </a:rPr>
              <a:t>goals</a:t>
            </a:r>
            <a:r>
              <a:rPr lang="es-ES_tradnl" sz="2800" b="1" dirty="0">
                <a:solidFill>
                  <a:srgbClr val="002060"/>
                </a:solidFill>
              </a:rPr>
              <a:t>   </a:t>
            </a:r>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id="{54B13944-06C4-4768-8923-63F0460EE622}"/>
              </a:ext>
            </a:extLst>
          </p:cNvPr>
          <p:cNvSpPr txBox="1">
            <a:spLocks/>
          </p:cNvSpPr>
          <p:nvPr/>
        </p:nvSpPr>
        <p:spPr>
          <a:xfrm>
            <a:off x="6707575" y="1934971"/>
            <a:ext cx="4685872" cy="3896096"/>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defPPr>
              <a:defRPr lang="en-US"/>
            </a:defPPr>
            <a:lvl1pPr algn="ctr">
              <a:defRPr>
                <a:solidFill>
                  <a:schemeClr val="dk1"/>
                </a:solidFill>
              </a:defRPr>
            </a:lvl1pPr>
            <a:lvl2pPr lvl="1">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nSpc>
                <a:spcPct val="150000"/>
              </a:lnSpc>
            </a:pPr>
            <a:r>
              <a:rPr lang="es-ES_tradnl" i="1" dirty="0" err="1"/>
              <a:t>Work</a:t>
            </a:r>
            <a:r>
              <a:rPr lang="es-ES_tradnl" i="1" dirty="0"/>
              <a:t> </a:t>
            </a:r>
            <a:r>
              <a:rPr lang="es-ES_tradnl" i="1" dirty="0" err="1"/>
              <a:t>under</a:t>
            </a:r>
            <a:r>
              <a:rPr lang="es-ES_tradnl" i="1" dirty="0"/>
              <a:t> </a:t>
            </a:r>
            <a:r>
              <a:rPr lang="es-ES_tradnl" i="1" dirty="0" err="1"/>
              <a:t>integrated</a:t>
            </a:r>
            <a:r>
              <a:rPr lang="es-ES_tradnl" i="1" dirty="0"/>
              <a:t> </a:t>
            </a:r>
            <a:r>
              <a:rPr lang="es-ES_tradnl" i="1" dirty="0" err="1"/>
              <a:t>reporting</a:t>
            </a:r>
            <a:r>
              <a:rPr lang="es-ES_tradnl" i="1" dirty="0"/>
              <a:t> </a:t>
            </a:r>
            <a:r>
              <a:rPr lang="es-ES_tradnl" i="1" dirty="0" err="1"/>
              <a:t>will</a:t>
            </a:r>
            <a:r>
              <a:rPr lang="es-ES_tradnl" i="1" dirty="0"/>
              <a:t> </a:t>
            </a:r>
            <a:r>
              <a:rPr lang="es-ES_tradnl" i="1" dirty="0" err="1"/>
              <a:t>further</a:t>
            </a:r>
            <a:r>
              <a:rPr lang="es-ES_tradnl" i="1" dirty="0"/>
              <a:t> </a:t>
            </a:r>
            <a:r>
              <a:rPr lang="es-ES_tradnl" i="1" dirty="0" err="1"/>
              <a:t>ensure</a:t>
            </a:r>
            <a:r>
              <a:rPr lang="es-ES_tradnl" i="1" dirty="0"/>
              <a:t> </a:t>
            </a:r>
            <a:r>
              <a:rPr lang="es-ES_tradnl" i="1" dirty="0" err="1"/>
              <a:t>operational</a:t>
            </a:r>
            <a:r>
              <a:rPr lang="es-ES_tradnl" i="1" dirty="0"/>
              <a:t> </a:t>
            </a:r>
            <a:r>
              <a:rPr lang="es-ES_tradnl" i="1" dirty="0" err="1"/>
              <a:t>alignment</a:t>
            </a:r>
            <a:r>
              <a:rPr lang="es-ES_tradnl" i="1" dirty="0"/>
              <a:t> </a:t>
            </a:r>
            <a:r>
              <a:rPr lang="es-ES_tradnl" i="1" dirty="0" err="1"/>
              <a:t>between</a:t>
            </a:r>
            <a:r>
              <a:rPr lang="es-ES_tradnl" i="1" dirty="0"/>
              <a:t> </a:t>
            </a:r>
            <a:r>
              <a:rPr lang="es-ES_tradnl" i="1" dirty="0" err="1"/>
              <a:t>the</a:t>
            </a:r>
            <a:r>
              <a:rPr lang="es-ES_tradnl" i="1" dirty="0"/>
              <a:t> </a:t>
            </a:r>
            <a:r>
              <a:rPr lang="es-ES_tradnl" i="1" dirty="0" err="1"/>
              <a:t>prudential</a:t>
            </a:r>
            <a:r>
              <a:rPr lang="es-ES_tradnl" i="1" dirty="0"/>
              <a:t>,  </a:t>
            </a:r>
            <a:r>
              <a:rPr lang="es-ES_tradnl" i="1" dirty="0" err="1"/>
              <a:t>resolution</a:t>
            </a:r>
            <a:r>
              <a:rPr lang="es-ES_tradnl" i="1" dirty="0"/>
              <a:t> and </a:t>
            </a:r>
            <a:r>
              <a:rPr lang="es-ES_tradnl" i="1" dirty="0" err="1"/>
              <a:t>statistical</a:t>
            </a:r>
            <a:r>
              <a:rPr lang="es-ES_tradnl" i="1" dirty="0"/>
              <a:t> </a:t>
            </a:r>
            <a:r>
              <a:rPr lang="es-ES_tradnl" i="1" dirty="0" err="1"/>
              <a:t>reporting</a:t>
            </a:r>
            <a:r>
              <a:rPr lang="es-ES_tradnl" i="1" dirty="0"/>
              <a:t> </a:t>
            </a:r>
            <a:r>
              <a:rPr lang="es-ES_tradnl" i="1" dirty="0" err="1"/>
              <a:t>processes</a:t>
            </a:r>
            <a:r>
              <a:rPr lang="es-ES_tradnl" i="1" dirty="0"/>
              <a:t> </a:t>
            </a:r>
          </a:p>
        </p:txBody>
      </p:sp>
      <p:grpSp>
        <p:nvGrpSpPr>
          <p:cNvPr id="41" name="Group 40">
            <a:extLst>
              <a:ext uri="{FF2B5EF4-FFF2-40B4-BE49-F238E27FC236}">
                <a16:creationId xmlns:a16="http://schemas.microsoft.com/office/drawing/2014/main" id="{A9410E07-B3F8-47A2-9F32-4A2BDE248E65}"/>
              </a:ext>
            </a:extLst>
          </p:cNvPr>
          <p:cNvGrpSpPr/>
          <p:nvPr/>
        </p:nvGrpSpPr>
        <p:grpSpPr>
          <a:xfrm>
            <a:off x="1180293" y="1934971"/>
            <a:ext cx="4304133" cy="4274466"/>
            <a:chOff x="3943934" y="1535167"/>
            <a:chExt cx="4304133" cy="4274466"/>
          </a:xfrm>
        </p:grpSpPr>
        <p:grpSp>
          <p:nvGrpSpPr>
            <p:cNvPr id="42" name="Google Shape;658;p27">
              <a:extLst>
                <a:ext uri="{FF2B5EF4-FFF2-40B4-BE49-F238E27FC236}">
                  <a16:creationId xmlns:a16="http://schemas.microsoft.com/office/drawing/2014/main" id="{7B876CD8-3499-4024-A1B5-4434AF871CCE}"/>
                </a:ext>
              </a:extLst>
            </p:cNvPr>
            <p:cNvGrpSpPr/>
            <p:nvPr/>
          </p:nvGrpSpPr>
          <p:grpSpPr>
            <a:xfrm>
              <a:off x="6143400" y="2633733"/>
              <a:ext cx="2104667" cy="2075267"/>
              <a:chOff x="4607550" y="1975300"/>
              <a:chExt cx="1578500" cy="1556450"/>
            </a:xfrm>
          </p:grpSpPr>
          <p:grpSp>
            <p:nvGrpSpPr>
              <p:cNvPr id="64" name="Google Shape;659;p27">
                <a:extLst>
                  <a:ext uri="{FF2B5EF4-FFF2-40B4-BE49-F238E27FC236}">
                    <a16:creationId xmlns:a16="http://schemas.microsoft.com/office/drawing/2014/main" id="{22BB18A3-262F-48F1-A2A9-F3D7727142A7}"/>
                  </a:ext>
                </a:extLst>
              </p:cNvPr>
              <p:cNvGrpSpPr/>
              <p:nvPr/>
            </p:nvGrpSpPr>
            <p:grpSpPr>
              <a:xfrm>
                <a:off x="4607550" y="1975300"/>
                <a:ext cx="1578500" cy="1556450"/>
                <a:chOff x="4607550" y="1975300"/>
                <a:chExt cx="1578500" cy="1556450"/>
              </a:xfrm>
            </p:grpSpPr>
            <p:sp>
              <p:nvSpPr>
                <p:cNvPr id="68" name="Google Shape;660;p27">
                  <a:extLst>
                    <a:ext uri="{FF2B5EF4-FFF2-40B4-BE49-F238E27FC236}">
                      <a16:creationId xmlns:a16="http://schemas.microsoft.com/office/drawing/2014/main" id="{D24BC1BB-F660-48F2-8D9F-8562BF98B028}"/>
                    </a:ext>
                  </a:extLst>
                </p:cNvPr>
                <p:cNvSpPr/>
                <p:nvPr/>
              </p:nvSpPr>
              <p:spPr>
                <a:xfrm>
                  <a:off x="5585350" y="2941925"/>
                  <a:ext cx="448600" cy="448600"/>
                </a:xfrm>
                <a:custGeom>
                  <a:avLst/>
                  <a:gdLst/>
                  <a:ahLst/>
                  <a:cxnLst/>
                  <a:rect l="l" t="t" r="r" b="b"/>
                  <a:pathLst>
                    <a:path w="17944" h="17944" extrusionOk="0">
                      <a:moveTo>
                        <a:pt x="8966" y="1"/>
                      </a:moveTo>
                      <a:cubicBezTo>
                        <a:pt x="4013" y="1"/>
                        <a:pt x="0" y="4013"/>
                        <a:pt x="0" y="8966"/>
                      </a:cubicBezTo>
                      <a:cubicBezTo>
                        <a:pt x="0" y="13931"/>
                        <a:pt x="4013" y="17943"/>
                        <a:pt x="8966" y="17943"/>
                      </a:cubicBezTo>
                      <a:cubicBezTo>
                        <a:pt x="13931" y="17943"/>
                        <a:pt x="17943" y="13931"/>
                        <a:pt x="17943" y="8966"/>
                      </a:cubicBezTo>
                      <a:cubicBezTo>
                        <a:pt x="17943" y="4013"/>
                        <a:pt x="13931" y="1"/>
                        <a:pt x="8966"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 name="Google Shape;661;p27">
                  <a:extLst>
                    <a:ext uri="{FF2B5EF4-FFF2-40B4-BE49-F238E27FC236}">
                      <a16:creationId xmlns:a16="http://schemas.microsoft.com/office/drawing/2014/main" id="{B935C874-5EEE-4BC3-AB10-7146DD7CFE59}"/>
                    </a:ext>
                  </a:extLst>
                </p:cNvPr>
                <p:cNvSpPr/>
                <p:nvPr/>
              </p:nvSpPr>
              <p:spPr>
                <a:xfrm>
                  <a:off x="4607550" y="1975300"/>
                  <a:ext cx="1578500" cy="1556450"/>
                </a:xfrm>
                <a:custGeom>
                  <a:avLst/>
                  <a:gdLst/>
                  <a:ahLst/>
                  <a:cxnLst/>
                  <a:rect l="l" t="t" r="r" b="b"/>
                  <a:pathLst>
                    <a:path w="63140" h="62258" extrusionOk="0">
                      <a:moveTo>
                        <a:pt x="31570" y="0"/>
                      </a:moveTo>
                      <a:cubicBezTo>
                        <a:pt x="30400" y="0"/>
                        <a:pt x="29230" y="447"/>
                        <a:pt x="28337" y="1340"/>
                      </a:cubicBezTo>
                      <a:lnTo>
                        <a:pt x="1786" y="27902"/>
                      </a:lnTo>
                      <a:cubicBezTo>
                        <a:pt x="0" y="29676"/>
                        <a:pt x="0" y="32570"/>
                        <a:pt x="1786" y="34355"/>
                      </a:cubicBezTo>
                      <a:lnTo>
                        <a:pt x="8728" y="41297"/>
                      </a:lnTo>
                      <a:cubicBezTo>
                        <a:pt x="5311" y="44809"/>
                        <a:pt x="5334" y="50417"/>
                        <a:pt x="8799" y="53894"/>
                      </a:cubicBezTo>
                      <a:cubicBezTo>
                        <a:pt x="10551" y="55645"/>
                        <a:pt x="12847" y="56521"/>
                        <a:pt x="15143" y="56521"/>
                      </a:cubicBezTo>
                      <a:cubicBezTo>
                        <a:pt x="17404" y="56521"/>
                        <a:pt x="19665" y="55672"/>
                        <a:pt x="21408" y="53977"/>
                      </a:cubicBezTo>
                      <a:lnTo>
                        <a:pt x="28337" y="60918"/>
                      </a:lnTo>
                      <a:cubicBezTo>
                        <a:pt x="29230" y="61811"/>
                        <a:pt x="30400" y="62258"/>
                        <a:pt x="31570" y="62258"/>
                      </a:cubicBezTo>
                      <a:cubicBezTo>
                        <a:pt x="32740" y="62258"/>
                        <a:pt x="33909" y="61811"/>
                        <a:pt x="34802" y="60918"/>
                      </a:cubicBezTo>
                      <a:lnTo>
                        <a:pt x="61365" y="34355"/>
                      </a:lnTo>
                      <a:cubicBezTo>
                        <a:pt x="63139" y="32570"/>
                        <a:pt x="63139" y="29676"/>
                        <a:pt x="61365" y="27902"/>
                      </a:cubicBezTo>
                      <a:lnTo>
                        <a:pt x="54424" y="20961"/>
                      </a:lnTo>
                      <a:cubicBezTo>
                        <a:pt x="54436" y="20961"/>
                        <a:pt x="54436" y="20949"/>
                        <a:pt x="54448" y="20949"/>
                      </a:cubicBezTo>
                      <a:cubicBezTo>
                        <a:pt x="57948" y="17437"/>
                        <a:pt x="57948" y="11757"/>
                        <a:pt x="54448" y="8257"/>
                      </a:cubicBezTo>
                      <a:cubicBezTo>
                        <a:pt x="52698" y="6507"/>
                        <a:pt x="50400" y="5632"/>
                        <a:pt x="48102" y="5632"/>
                      </a:cubicBezTo>
                      <a:cubicBezTo>
                        <a:pt x="45804" y="5632"/>
                        <a:pt x="43506" y="6507"/>
                        <a:pt x="41756" y="8257"/>
                      </a:cubicBezTo>
                      <a:cubicBezTo>
                        <a:pt x="41744" y="8257"/>
                        <a:pt x="41744" y="8269"/>
                        <a:pt x="41732" y="8281"/>
                      </a:cubicBezTo>
                      <a:lnTo>
                        <a:pt x="34802" y="1340"/>
                      </a:lnTo>
                      <a:cubicBezTo>
                        <a:pt x="33909" y="447"/>
                        <a:pt x="32740" y="0"/>
                        <a:pt x="31570"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grpSp>
          <p:sp>
            <p:nvSpPr>
              <p:cNvPr id="67" name="Google Shape;664;p27">
                <a:extLst>
                  <a:ext uri="{FF2B5EF4-FFF2-40B4-BE49-F238E27FC236}">
                    <a16:creationId xmlns:a16="http://schemas.microsoft.com/office/drawing/2014/main" id="{F667A547-C4FB-4A40-9C81-ABF5E45B5207}"/>
                  </a:ext>
                </a:extLst>
              </p:cNvPr>
              <p:cNvSpPr txBox="1"/>
              <p:nvPr/>
            </p:nvSpPr>
            <p:spPr>
              <a:xfrm>
                <a:off x="4699000" y="2564588"/>
                <a:ext cx="1395600" cy="308100"/>
              </a:xfrm>
              <a:prstGeom prst="rect">
                <a:avLst/>
              </a:prstGeom>
              <a:noFill/>
              <a:ln>
                <a:noFill/>
              </a:ln>
            </p:spPr>
            <p:txBody>
              <a:bodyPr spcFirstLastPara="1" wrap="square" lIns="121900" tIns="121900" rIns="121900" bIns="121900" anchor="ctr" anchorCtr="0">
                <a:noAutofit/>
              </a:bodyPr>
              <a:lstStyle/>
              <a:p>
                <a:pPr algn="ctr"/>
                <a:endParaRPr lang="en-GB" sz="1200" dirty="0"/>
              </a:p>
              <a:p>
                <a:pPr algn="ctr"/>
                <a:r>
                  <a:rPr lang="en-GB" sz="1300" dirty="0"/>
                  <a:t>streamline and increase the efficiency in the reporting processes</a:t>
                </a:r>
                <a:endParaRPr sz="1300"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43" name="Google Shape;665;p27">
              <a:extLst>
                <a:ext uri="{FF2B5EF4-FFF2-40B4-BE49-F238E27FC236}">
                  <a16:creationId xmlns:a16="http://schemas.microsoft.com/office/drawing/2014/main" id="{321956AD-A777-4B81-82BF-9A4A197711ED}"/>
                </a:ext>
              </a:extLst>
            </p:cNvPr>
            <p:cNvGrpSpPr/>
            <p:nvPr/>
          </p:nvGrpSpPr>
          <p:grpSpPr>
            <a:xfrm>
              <a:off x="5044833" y="1535167"/>
              <a:ext cx="2104667" cy="2075000"/>
              <a:chOff x="3783625" y="1151375"/>
              <a:chExt cx="1578500" cy="1556250"/>
            </a:xfrm>
          </p:grpSpPr>
          <p:grpSp>
            <p:nvGrpSpPr>
              <p:cNvPr id="58" name="Google Shape;666;p27">
                <a:extLst>
                  <a:ext uri="{FF2B5EF4-FFF2-40B4-BE49-F238E27FC236}">
                    <a16:creationId xmlns:a16="http://schemas.microsoft.com/office/drawing/2014/main" id="{C61AA57B-2CAF-4C3C-B391-F5212EC6BF54}"/>
                  </a:ext>
                </a:extLst>
              </p:cNvPr>
              <p:cNvGrpSpPr/>
              <p:nvPr/>
            </p:nvGrpSpPr>
            <p:grpSpPr>
              <a:xfrm>
                <a:off x="3783625" y="1151375"/>
                <a:ext cx="1578500" cy="1556250"/>
                <a:chOff x="3783625" y="1151375"/>
                <a:chExt cx="1578500" cy="1556250"/>
              </a:xfrm>
            </p:grpSpPr>
            <p:sp>
              <p:nvSpPr>
                <p:cNvPr id="62" name="Google Shape;667;p27">
                  <a:extLst>
                    <a:ext uri="{FF2B5EF4-FFF2-40B4-BE49-F238E27FC236}">
                      <a16:creationId xmlns:a16="http://schemas.microsoft.com/office/drawing/2014/main" id="{025FC0AB-EF70-49E8-BC77-B48353154674}"/>
                    </a:ext>
                  </a:extLst>
                </p:cNvPr>
                <p:cNvSpPr/>
                <p:nvPr/>
              </p:nvSpPr>
              <p:spPr>
                <a:xfrm>
                  <a:off x="4761725" y="1292025"/>
                  <a:ext cx="448900" cy="448575"/>
                </a:xfrm>
                <a:custGeom>
                  <a:avLst/>
                  <a:gdLst/>
                  <a:ahLst/>
                  <a:cxnLst/>
                  <a:rect l="l" t="t" r="r" b="b"/>
                  <a:pathLst>
                    <a:path w="17956" h="17943" extrusionOk="0">
                      <a:moveTo>
                        <a:pt x="8978" y="0"/>
                      </a:moveTo>
                      <a:cubicBezTo>
                        <a:pt x="4025" y="0"/>
                        <a:pt x="1" y="4013"/>
                        <a:pt x="1" y="8978"/>
                      </a:cubicBezTo>
                      <a:cubicBezTo>
                        <a:pt x="1" y="13931"/>
                        <a:pt x="4025" y="17943"/>
                        <a:pt x="8978" y="17943"/>
                      </a:cubicBezTo>
                      <a:cubicBezTo>
                        <a:pt x="13931" y="17943"/>
                        <a:pt x="17956" y="13931"/>
                        <a:pt x="17956" y="8978"/>
                      </a:cubicBezTo>
                      <a:cubicBezTo>
                        <a:pt x="17956" y="4013"/>
                        <a:pt x="13931" y="0"/>
                        <a:pt x="8978"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3" name="Google Shape;668;p27">
                  <a:extLst>
                    <a:ext uri="{FF2B5EF4-FFF2-40B4-BE49-F238E27FC236}">
                      <a16:creationId xmlns:a16="http://schemas.microsoft.com/office/drawing/2014/main" id="{BE394E2D-7CD3-49EE-9F91-7200A66F04C1}"/>
                    </a:ext>
                  </a:extLst>
                </p:cNvPr>
                <p:cNvSpPr/>
                <p:nvPr/>
              </p:nvSpPr>
              <p:spPr>
                <a:xfrm>
                  <a:off x="3783625" y="1151375"/>
                  <a:ext cx="1578500" cy="1556250"/>
                </a:xfrm>
                <a:custGeom>
                  <a:avLst/>
                  <a:gdLst/>
                  <a:ahLst/>
                  <a:cxnLst/>
                  <a:rect l="l" t="t" r="r" b="b"/>
                  <a:pathLst>
                    <a:path w="63140" h="62250" extrusionOk="0">
                      <a:moveTo>
                        <a:pt x="31570" y="1"/>
                      </a:moveTo>
                      <a:cubicBezTo>
                        <a:pt x="30401" y="1"/>
                        <a:pt x="29231" y="447"/>
                        <a:pt x="28338" y="1340"/>
                      </a:cubicBezTo>
                      <a:lnTo>
                        <a:pt x="21408" y="8270"/>
                      </a:lnTo>
                      <a:cubicBezTo>
                        <a:pt x="19658" y="6519"/>
                        <a:pt x="17363" y="5644"/>
                        <a:pt x="15067" y="5644"/>
                      </a:cubicBezTo>
                      <a:cubicBezTo>
                        <a:pt x="12770" y="5644"/>
                        <a:pt x="10473" y="6519"/>
                        <a:pt x="8716" y="8270"/>
                      </a:cubicBezTo>
                      <a:cubicBezTo>
                        <a:pt x="5216" y="11782"/>
                        <a:pt x="5216" y="17461"/>
                        <a:pt x="8716" y="20962"/>
                      </a:cubicBezTo>
                      <a:lnTo>
                        <a:pt x="1787" y="27903"/>
                      </a:lnTo>
                      <a:cubicBezTo>
                        <a:pt x="1" y="29677"/>
                        <a:pt x="1" y="32570"/>
                        <a:pt x="1787" y="34356"/>
                      </a:cubicBezTo>
                      <a:lnTo>
                        <a:pt x="28338" y="60919"/>
                      </a:lnTo>
                      <a:cubicBezTo>
                        <a:pt x="29231" y="61806"/>
                        <a:pt x="30401" y="62249"/>
                        <a:pt x="31570" y="62249"/>
                      </a:cubicBezTo>
                      <a:cubicBezTo>
                        <a:pt x="32740" y="62249"/>
                        <a:pt x="33910" y="61806"/>
                        <a:pt x="34803" y="60919"/>
                      </a:cubicBezTo>
                      <a:lnTo>
                        <a:pt x="41732" y="53977"/>
                      </a:lnTo>
                      <a:cubicBezTo>
                        <a:pt x="43489" y="55734"/>
                        <a:pt x="45786" y="56612"/>
                        <a:pt x="48083" y="56612"/>
                      </a:cubicBezTo>
                      <a:cubicBezTo>
                        <a:pt x="50379" y="56612"/>
                        <a:pt x="52674" y="55734"/>
                        <a:pt x="54424" y="53977"/>
                      </a:cubicBezTo>
                      <a:cubicBezTo>
                        <a:pt x="57937" y="50477"/>
                        <a:pt x="57937" y="44798"/>
                        <a:pt x="54424" y="41285"/>
                      </a:cubicBezTo>
                      <a:lnTo>
                        <a:pt x="61354" y="34356"/>
                      </a:lnTo>
                      <a:cubicBezTo>
                        <a:pt x="63140" y="32570"/>
                        <a:pt x="63140" y="29677"/>
                        <a:pt x="61354" y="27903"/>
                      </a:cubicBezTo>
                      <a:lnTo>
                        <a:pt x="34803" y="1340"/>
                      </a:lnTo>
                      <a:cubicBezTo>
                        <a:pt x="33910" y="447"/>
                        <a:pt x="32740" y="1"/>
                        <a:pt x="31570" y="1"/>
                      </a:cubicBezTo>
                      <a:close/>
                    </a:path>
                  </a:pathLst>
                </a:custGeom>
                <a:ln/>
              </p:spPr>
              <p:style>
                <a:lnRef idx="1">
                  <a:schemeClr val="accent2"/>
                </a:lnRef>
                <a:fillRef idx="2">
                  <a:schemeClr val="accent2"/>
                </a:fillRef>
                <a:effectRef idx="1">
                  <a:schemeClr val="accent2"/>
                </a:effectRef>
                <a:fontRef idx="minor">
                  <a:schemeClr val="dk1"/>
                </a:fontRef>
              </p:style>
              <p:txBody>
                <a:bodyPr spcFirstLastPara="1" wrap="square" lIns="121900" tIns="121900" rIns="121900" bIns="121900" anchor="ctr" anchorCtr="0">
                  <a:noAutofit/>
                </a:bodyPr>
                <a:lstStyle/>
                <a:p>
                  <a:endParaRPr sz="2400"/>
                </a:p>
              </p:txBody>
            </p:sp>
          </p:grpSp>
          <p:sp>
            <p:nvSpPr>
              <p:cNvPr id="61" name="Google Shape;671;p27">
                <a:extLst>
                  <a:ext uri="{FF2B5EF4-FFF2-40B4-BE49-F238E27FC236}">
                    <a16:creationId xmlns:a16="http://schemas.microsoft.com/office/drawing/2014/main" id="{A28FACBA-6FD8-4011-BC9F-B1DAEE6BD0DC}"/>
                  </a:ext>
                </a:extLst>
              </p:cNvPr>
              <p:cNvSpPr txBox="1"/>
              <p:nvPr/>
            </p:nvSpPr>
            <p:spPr>
              <a:xfrm>
                <a:off x="3894421" y="1798049"/>
                <a:ext cx="1395600" cy="308100"/>
              </a:xfrm>
              <a:prstGeom prst="rect">
                <a:avLst/>
              </a:prstGeom>
              <a:noFill/>
              <a:ln>
                <a:noFill/>
              </a:ln>
            </p:spPr>
            <p:txBody>
              <a:bodyPr spcFirstLastPara="1" wrap="square" lIns="121900" tIns="121900" rIns="121900" bIns="121900" anchor="ctr" anchorCtr="0">
                <a:noAutofit/>
              </a:bodyPr>
              <a:lstStyle/>
              <a:p>
                <a:pPr algn="ctr"/>
                <a:r>
                  <a:rPr lang="en-GB" sz="1300" dirty="0"/>
                  <a:t>reduce the reporting costs for the reporting institutions; </a:t>
                </a:r>
              </a:p>
              <a:p>
                <a:pPr algn="ctr"/>
                <a:endParaRPr sz="1400"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44" name="Google Shape;672;p27">
              <a:extLst>
                <a:ext uri="{FF2B5EF4-FFF2-40B4-BE49-F238E27FC236}">
                  <a16:creationId xmlns:a16="http://schemas.microsoft.com/office/drawing/2014/main" id="{7613B6FE-7134-4FB8-B8E2-1E8B5F1FE96A}"/>
                </a:ext>
              </a:extLst>
            </p:cNvPr>
            <p:cNvGrpSpPr/>
            <p:nvPr/>
          </p:nvGrpSpPr>
          <p:grpSpPr>
            <a:xfrm>
              <a:off x="3943934" y="2636101"/>
              <a:ext cx="2104633" cy="2074900"/>
              <a:chOff x="2957950" y="1977075"/>
              <a:chExt cx="1578475" cy="1556175"/>
            </a:xfrm>
          </p:grpSpPr>
          <p:grpSp>
            <p:nvGrpSpPr>
              <p:cNvPr id="52" name="Google Shape;673;p27">
                <a:extLst>
                  <a:ext uri="{FF2B5EF4-FFF2-40B4-BE49-F238E27FC236}">
                    <a16:creationId xmlns:a16="http://schemas.microsoft.com/office/drawing/2014/main" id="{5AE9FA68-3857-4ED1-985B-333686642696}"/>
                  </a:ext>
                </a:extLst>
              </p:cNvPr>
              <p:cNvGrpSpPr/>
              <p:nvPr/>
            </p:nvGrpSpPr>
            <p:grpSpPr>
              <a:xfrm>
                <a:off x="2957950" y="1977075"/>
                <a:ext cx="1578475" cy="1556175"/>
                <a:chOff x="2957950" y="1977075"/>
                <a:chExt cx="1578475" cy="1556175"/>
              </a:xfrm>
            </p:grpSpPr>
            <p:sp>
              <p:nvSpPr>
                <p:cNvPr id="56" name="Google Shape;674;p27">
                  <a:extLst>
                    <a:ext uri="{FF2B5EF4-FFF2-40B4-BE49-F238E27FC236}">
                      <a16:creationId xmlns:a16="http://schemas.microsoft.com/office/drawing/2014/main" id="{AAF0908E-960F-48C4-8A60-3552F056B575}"/>
                    </a:ext>
                  </a:extLst>
                </p:cNvPr>
                <p:cNvSpPr/>
                <p:nvPr/>
              </p:nvSpPr>
              <p:spPr>
                <a:xfrm>
                  <a:off x="3110350" y="2118325"/>
                  <a:ext cx="448575" cy="448575"/>
                </a:xfrm>
                <a:custGeom>
                  <a:avLst/>
                  <a:gdLst/>
                  <a:ahLst/>
                  <a:cxnLst/>
                  <a:rect l="l" t="t" r="r" b="b"/>
                  <a:pathLst>
                    <a:path w="17943" h="17943" extrusionOk="0">
                      <a:moveTo>
                        <a:pt x="8965" y="0"/>
                      </a:moveTo>
                      <a:cubicBezTo>
                        <a:pt x="4012" y="0"/>
                        <a:pt x="0" y="4012"/>
                        <a:pt x="0" y="8965"/>
                      </a:cubicBezTo>
                      <a:cubicBezTo>
                        <a:pt x="0" y="13918"/>
                        <a:pt x="4012" y="17943"/>
                        <a:pt x="8965" y="17943"/>
                      </a:cubicBezTo>
                      <a:cubicBezTo>
                        <a:pt x="13930" y="17943"/>
                        <a:pt x="17943" y="13918"/>
                        <a:pt x="17943" y="8965"/>
                      </a:cubicBezTo>
                      <a:cubicBezTo>
                        <a:pt x="17943" y="4012"/>
                        <a:pt x="13930" y="0"/>
                        <a:pt x="8965"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57" name="Google Shape;675;p27">
                  <a:extLst>
                    <a:ext uri="{FF2B5EF4-FFF2-40B4-BE49-F238E27FC236}">
                      <a16:creationId xmlns:a16="http://schemas.microsoft.com/office/drawing/2014/main" id="{D47031C7-18A8-4008-A9EE-7DA55BF02662}"/>
                    </a:ext>
                  </a:extLst>
                </p:cNvPr>
                <p:cNvSpPr/>
                <p:nvPr/>
              </p:nvSpPr>
              <p:spPr>
                <a:xfrm>
                  <a:off x="2957950" y="1977075"/>
                  <a:ext cx="1578475" cy="1556175"/>
                </a:xfrm>
                <a:custGeom>
                  <a:avLst/>
                  <a:gdLst/>
                  <a:ahLst/>
                  <a:cxnLst/>
                  <a:rect l="l" t="t" r="r" b="b"/>
                  <a:pathLst>
                    <a:path w="63139" h="62247" extrusionOk="0">
                      <a:moveTo>
                        <a:pt x="31571" y="0"/>
                      </a:moveTo>
                      <a:cubicBezTo>
                        <a:pt x="30403" y="0"/>
                        <a:pt x="29236" y="447"/>
                        <a:pt x="28349" y="1340"/>
                      </a:cubicBezTo>
                      <a:lnTo>
                        <a:pt x="1786" y="27891"/>
                      </a:lnTo>
                      <a:cubicBezTo>
                        <a:pt x="0" y="29677"/>
                        <a:pt x="0" y="32570"/>
                        <a:pt x="1786" y="34356"/>
                      </a:cubicBezTo>
                      <a:lnTo>
                        <a:pt x="8727" y="41297"/>
                      </a:lnTo>
                      <a:cubicBezTo>
                        <a:pt x="5310" y="44810"/>
                        <a:pt x="5334" y="50417"/>
                        <a:pt x="8811" y="53894"/>
                      </a:cubicBezTo>
                      <a:cubicBezTo>
                        <a:pt x="10562" y="55646"/>
                        <a:pt x="12855" y="56521"/>
                        <a:pt x="15149" y="56521"/>
                      </a:cubicBezTo>
                      <a:cubicBezTo>
                        <a:pt x="17407" y="56521"/>
                        <a:pt x="19665" y="55673"/>
                        <a:pt x="21407" y="53977"/>
                      </a:cubicBezTo>
                      <a:lnTo>
                        <a:pt x="28349" y="60907"/>
                      </a:lnTo>
                      <a:cubicBezTo>
                        <a:pt x="29236" y="61800"/>
                        <a:pt x="30403" y="62246"/>
                        <a:pt x="31571" y="62246"/>
                      </a:cubicBezTo>
                      <a:cubicBezTo>
                        <a:pt x="32739" y="62246"/>
                        <a:pt x="33909" y="61800"/>
                        <a:pt x="34802" y="60907"/>
                      </a:cubicBezTo>
                      <a:lnTo>
                        <a:pt x="61365" y="34356"/>
                      </a:lnTo>
                      <a:cubicBezTo>
                        <a:pt x="63139" y="32570"/>
                        <a:pt x="63139" y="29677"/>
                        <a:pt x="61365" y="27891"/>
                      </a:cubicBezTo>
                      <a:lnTo>
                        <a:pt x="54423" y="20961"/>
                      </a:lnTo>
                      <a:cubicBezTo>
                        <a:pt x="54459" y="20926"/>
                        <a:pt x="54495" y="20902"/>
                        <a:pt x="54519" y="20866"/>
                      </a:cubicBezTo>
                      <a:cubicBezTo>
                        <a:pt x="58031" y="17366"/>
                        <a:pt x="58031" y="11686"/>
                        <a:pt x="54519" y="8174"/>
                      </a:cubicBezTo>
                      <a:cubicBezTo>
                        <a:pt x="52769" y="6424"/>
                        <a:pt x="50474" y="5549"/>
                        <a:pt x="48177" y="5549"/>
                      </a:cubicBezTo>
                      <a:cubicBezTo>
                        <a:pt x="45881" y="5549"/>
                        <a:pt x="43583" y="6424"/>
                        <a:pt x="41827" y="8174"/>
                      </a:cubicBezTo>
                      <a:cubicBezTo>
                        <a:pt x="41803" y="8210"/>
                        <a:pt x="41779" y="8246"/>
                        <a:pt x="41743" y="8281"/>
                      </a:cubicBezTo>
                      <a:lnTo>
                        <a:pt x="34802" y="1340"/>
                      </a:lnTo>
                      <a:cubicBezTo>
                        <a:pt x="33909" y="447"/>
                        <a:pt x="32739" y="0"/>
                        <a:pt x="3157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grpSp>
          <p:sp>
            <p:nvSpPr>
              <p:cNvPr id="55" name="Google Shape;678;p27">
                <a:extLst>
                  <a:ext uri="{FF2B5EF4-FFF2-40B4-BE49-F238E27FC236}">
                    <a16:creationId xmlns:a16="http://schemas.microsoft.com/office/drawing/2014/main" id="{F2F6EA86-5DE5-4A66-843C-4F7CF481B61D}"/>
                  </a:ext>
                </a:extLst>
              </p:cNvPr>
              <p:cNvSpPr txBox="1"/>
              <p:nvPr/>
            </p:nvSpPr>
            <p:spPr>
              <a:xfrm>
                <a:off x="2959697" y="2586053"/>
                <a:ext cx="1558162" cy="308100"/>
              </a:xfrm>
              <a:prstGeom prst="rect">
                <a:avLst/>
              </a:prstGeom>
              <a:noFill/>
              <a:ln>
                <a:noFill/>
              </a:ln>
            </p:spPr>
            <p:txBody>
              <a:bodyPr spcFirstLastPara="1" wrap="square" lIns="121900" tIns="121900" rIns="121900" bIns="121900" anchor="ctr" anchorCtr="0">
                <a:noAutofit/>
              </a:bodyPr>
              <a:lstStyle/>
              <a:p>
                <a:pPr algn="ctr"/>
                <a:r>
                  <a:rPr lang="en-GB" sz="1300" dirty="0"/>
                  <a:t>facilitate data sharing and increase coordination among authorities </a:t>
                </a:r>
              </a:p>
              <a:p>
                <a:pPr algn="ctr"/>
                <a:r>
                  <a:rPr lang="en-GB" sz="1300" dirty="0"/>
                  <a:t>(following the ‘report once principle’)</a:t>
                </a:r>
                <a:r>
                  <a:rPr lang="en-GB" sz="1400" dirty="0"/>
                  <a:t>.</a:t>
                </a:r>
              </a:p>
            </p:txBody>
          </p:sp>
        </p:grpSp>
        <p:grpSp>
          <p:nvGrpSpPr>
            <p:cNvPr id="45" name="Google Shape;679;p27">
              <a:extLst>
                <a:ext uri="{FF2B5EF4-FFF2-40B4-BE49-F238E27FC236}">
                  <a16:creationId xmlns:a16="http://schemas.microsoft.com/office/drawing/2014/main" id="{897F348F-A1EC-479D-8240-6855A509F675}"/>
                </a:ext>
              </a:extLst>
            </p:cNvPr>
            <p:cNvGrpSpPr/>
            <p:nvPr/>
          </p:nvGrpSpPr>
          <p:grpSpPr>
            <a:xfrm>
              <a:off x="5042467" y="3734633"/>
              <a:ext cx="2105067" cy="2075000"/>
              <a:chOff x="3781850" y="2800975"/>
              <a:chExt cx="1578800" cy="1556250"/>
            </a:xfrm>
          </p:grpSpPr>
          <p:grpSp>
            <p:nvGrpSpPr>
              <p:cNvPr id="46" name="Google Shape;680;p27">
                <a:extLst>
                  <a:ext uri="{FF2B5EF4-FFF2-40B4-BE49-F238E27FC236}">
                    <a16:creationId xmlns:a16="http://schemas.microsoft.com/office/drawing/2014/main" id="{F4186A36-0B1C-4AB9-A761-B67DD68682B8}"/>
                  </a:ext>
                </a:extLst>
              </p:cNvPr>
              <p:cNvGrpSpPr/>
              <p:nvPr/>
            </p:nvGrpSpPr>
            <p:grpSpPr>
              <a:xfrm>
                <a:off x="3781850" y="2800975"/>
                <a:ext cx="1578800" cy="1556250"/>
                <a:chOff x="3781850" y="2800975"/>
                <a:chExt cx="1578800" cy="1556250"/>
              </a:xfrm>
            </p:grpSpPr>
            <p:sp>
              <p:nvSpPr>
                <p:cNvPr id="50" name="Google Shape;681;p27">
                  <a:extLst>
                    <a:ext uri="{FF2B5EF4-FFF2-40B4-BE49-F238E27FC236}">
                      <a16:creationId xmlns:a16="http://schemas.microsoft.com/office/drawing/2014/main" id="{054023D5-01DE-4F98-AE08-D19099CB16E2}"/>
                    </a:ext>
                  </a:extLst>
                </p:cNvPr>
                <p:cNvSpPr/>
                <p:nvPr/>
              </p:nvSpPr>
              <p:spPr>
                <a:xfrm>
                  <a:off x="3936325" y="3765250"/>
                  <a:ext cx="448600" cy="448875"/>
                </a:xfrm>
                <a:custGeom>
                  <a:avLst/>
                  <a:gdLst/>
                  <a:ahLst/>
                  <a:cxnLst/>
                  <a:rect l="l" t="t" r="r" b="b"/>
                  <a:pathLst>
                    <a:path w="17944" h="17955" extrusionOk="0">
                      <a:moveTo>
                        <a:pt x="8978" y="0"/>
                      </a:moveTo>
                      <a:cubicBezTo>
                        <a:pt x="4013" y="0"/>
                        <a:pt x="1" y="4024"/>
                        <a:pt x="1" y="8977"/>
                      </a:cubicBezTo>
                      <a:cubicBezTo>
                        <a:pt x="1" y="13930"/>
                        <a:pt x="4013" y="17955"/>
                        <a:pt x="8978" y="17955"/>
                      </a:cubicBezTo>
                      <a:cubicBezTo>
                        <a:pt x="13931" y="17955"/>
                        <a:pt x="17944" y="13930"/>
                        <a:pt x="17944" y="8977"/>
                      </a:cubicBezTo>
                      <a:cubicBezTo>
                        <a:pt x="17944" y="4024"/>
                        <a:pt x="13931" y="0"/>
                        <a:pt x="8978" y="0"/>
                      </a:cubicBezTo>
                      <a:close/>
                    </a:path>
                  </a:pathLst>
                </a:custGeom>
                <a:solidFill>
                  <a:schemeClr val="accent6"/>
                </a:solidFill>
                <a:ln>
                  <a:noFill/>
                </a:ln>
              </p:spPr>
              <p:txBody>
                <a:bodyPr spcFirstLastPara="1" wrap="square" lIns="121900" tIns="121900" rIns="121900" bIns="121900" anchor="ctr" anchorCtr="0">
                  <a:noAutofit/>
                </a:bodyPr>
                <a:lstStyle/>
                <a:p>
                  <a:endParaRPr sz="2400"/>
                </a:p>
              </p:txBody>
            </p:sp>
            <p:sp>
              <p:nvSpPr>
                <p:cNvPr id="51" name="Google Shape;682;p27">
                  <a:extLst>
                    <a:ext uri="{FF2B5EF4-FFF2-40B4-BE49-F238E27FC236}">
                      <a16:creationId xmlns:a16="http://schemas.microsoft.com/office/drawing/2014/main" id="{6D820A33-0AB2-4760-A0B3-EF5CF985690A}"/>
                    </a:ext>
                  </a:extLst>
                </p:cNvPr>
                <p:cNvSpPr/>
                <p:nvPr/>
              </p:nvSpPr>
              <p:spPr>
                <a:xfrm>
                  <a:off x="3781850" y="2800975"/>
                  <a:ext cx="1578800" cy="1556250"/>
                </a:xfrm>
                <a:custGeom>
                  <a:avLst/>
                  <a:gdLst/>
                  <a:ahLst/>
                  <a:cxnLst/>
                  <a:rect l="l" t="t" r="r" b="b"/>
                  <a:pathLst>
                    <a:path w="63152" h="62250" extrusionOk="0">
                      <a:moveTo>
                        <a:pt x="31576" y="1"/>
                      </a:moveTo>
                      <a:cubicBezTo>
                        <a:pt x="30409" y="1"/>
                        <a:pt x="29242" y="447"/>
                        <a:pt x="28349" y="1340"/>
                      </a:cubicBezTo>
                      <a:lnTo>
                        <a:pt x="21408" y="8282"/>
                      </a:lnTo>
                      <a:cubicBezTo>
                        <a:pt x="19661" y="6564"/>
                        <a:pt x="17389" y="5707"/>
                        <a:pt x="15118" y="5707"/>
                      </a:cubicBezTo>
                      <a:cubicBezTo>
                        <a:pt x="12823" y="5707"/>
                        <a:pt x="10529" y="6582"/>
                        <a:pt x="8775" y="8329"/>
                      </a:cubicBezTo>
                      <a:cubicBezTo>
                        <a:pt x="5299" y="11818"/>
                        <a:pt x="5275" y="17450"/>
                        <a:pt x="8728" y="20962"/>
                      </a:cubicBezTo>
                      <a:lnTo>
                        <a:pt x="1786" y="27891"/>
                      </a:lnTo>
                      <a:cubicBezTo>
                        <a:pt x="1" y="29677"/>
                        <a:pt x="1" y="32570"/>
                        <a:pt x="1786" y="34356"/>
                      </a:cubicBezTo>
                      <a:lnTo>
                        <a:pt x="28349" y="60919"/>
                      </a:lnTo>
                      <a:cubicBezTo>
                        <a:pt x="29242" y="61806"/>
                        <a:pt x="30409" y="62250"/>
                        <a:pt x="31576" y="62250"/>
                      </a:cubicBezTo>
                      <a:cubicBezTo>
                        <a:pt x="32743" y="62250"/>
                        <a:pt x="33910" y="61806"/>
                        <a:pt x="34802" y="60919"/>
                      </a:cubicBezTo>
                      <a:lnTo>
                        <a:pt x="41744" y="53978"/>
                      </a:lnTo>
                      <a:cubicBezTo>
                        <a:pt x="43494" y="55734"/>
                        <a:pt x="45789" y="56612"/>
                        <a:pt x="48084" y="56612"/>
                      </a:cubicBezTo>
                      <a:cubicBezTo>
                        <a:pt x="50379" y="56612"/>
                        <a:pt x="52674" y="55734"/>
                        <a:pt x="54424" y="53978"/>
                      </a:cubicBezTo>
                      <a:cubicBezTo>
                        <a:pt x="57936" y="50477"/>
                        <a:pt x="57936" y="44798"/>
                        <a:pt x="54424" y="41286"/>
                      </a:cubicBezTo>
                      <a:lnTo>
                        <a:pt x="61365" y="34356"/>
                      </a:lnTo>
                      <a:cubicBezTo>
                        <a:pt x="63151" y="32570"/>
                        <a:pt x="63151" y="29677"/>
                        <a:pt x="61365" y="27891"/>
                      </a:cubicBezTo>
                      <a:lnTo>
                        <a:pt x="34802" y="1340"/>
                      </a:lnTo>
                      <a:cubicBezTo>
                        <a:pt x="33910" y="447"/>
                        <a:pt x="32743" y="1"/>
                        <a:pt x="31576" y="1"/>
                      </a:cubicBezTo>
                      <a:close/>
                    </a:path>
                  </a:pathLst>
                </a:custGeom>
                <a:solidFill>
                  <a:schemeClr val="accent6"/>
                </a:solidFill>
                <a:ln>
                  <a:noFill/>
                </a:ln>
              </p:spPr>
              <p:txBody>
                <a:bodyPr spcFirstLastPara="1" wrap="square" lIns="121900" tIns="121900" rIns="121900" bIns="121900" anchor="ctr" anchorCtr="0">
                  <a:noAutofit/>
                </a:bodyPr>
                <a:lstStyle/>
                <a:p>
                  <a:endParaRPr sz="2400"/>
                </a:p>
              </p:txBody>
            </p:sp>
          </p:grpSp>
          <p:sp>
            <p:nvSpPr>
              <p:cNvPr id="49" name="Google Shape;685;p27">
                <a:extLst>
                  <a:ext uri="{FF2B5EF4-FFF2-40B4-BE49-F238E27FC236}">
                    <a16:creationId xmlns:a16="http://schemas.microsoft.com/office/drawing/2014/main" id="{3F076031-78C2-42C8-94C2-945B6A5EFADC}"/>
                  </a:ext>
                </a:extLst>
              </p:cNvPr>
              <p:cNvSpPr txBox="1"/>
              <p:nvPr/>
            </p:nvSpPr>
            <p:spPr>
              <a:xfrm>
                <a:off x="3874188" y="3308904"/>
                <a:ext cx="1395600" cy="308100"/>
              </a:xfrm>
              <a:prstGeom prst="rect">
                <a:avLst/>
              </a:prstGeom>
              <a:noFill/>
              <a:ln>
                <a:noFill/>
              </a:ln>
            </p:spPr>
            <p:txBody>
              <a:bodyPr spcFirstLastPara="1" wrap="square" lIns="121900" tIns="121900" rIns="121900" bIns="121900" anchor="ctr" anchorCtr="0">
                <a:noAutofit/>
              </a:bodyPr>
              <a:lstStyle/>
              <a:p>
                <a:pPr algn="ctr"/>
                <a:r>
                  <a:rPr lang="en-GB" sz="1300" dirty="0"/>
                  <a:t>facilitate data comparability, remove overlaps (following the ‘define once’ principle); </a:t>
                </a:r>
              </a:p>
            </p:txBody>
          </p:sp>
        </p:grpSp>
      </p:grpSp>
    </p:spTree>
    <p:extLst>
      <p:ext uri="{BB962C8B-B14F-4D97-AF65-F5344CB8AC3E}">
        <p14:creationId xmlns:p14="http://schemas.microsoft.com/office/powerpoint/2010/main" val="3042916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333636" y="4902926"/>
            <a:ext cx="1988787" cy="865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1493804" y="5007428"/>
            <a:ext cx="2235861" cy="78275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450572ED-D97F-4ABC-BE19-CB508B591D14}"/>
              </a:ext>
            </a:extLst>
          </p:cNvPr>
          <p:cNvSpPr/>
          <p:nvPr/>
        </p:nvSpPr>
        <p:spPr>
          <a:xfrm>
            <a:off x="1842147" y="2055223"/>
            <a:ext cx="7650195" cy="2847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i="1">
                <a:solidFill>
                  <a:srgbClr val="002060"/>
                </a:solidFill>
              </a:rPr>
              <a:t>Thank you for your attention!</a:t>
            </a:r>
          </a:p>
          <a:p>
            <a:r>
              <a:rPr lang="en-GB" sz="3200" i="1">
                <a:solidFill>
                  <a:srgbClr val="002060"/>
                </a:solidFill>
              </a:rPr>
              <a:t>Questions or comments?</a:t>
            </a:r>
            <a:endParaRPr lang="es-ES_tradnl" sz="3200" i="1">
              <a:solidFill>
                <a:srgbClr val="002060"/>
              </a:solidFill>
            </a:endParaRPr>
          </a:p>
        </p:txBody>
      </p:sp>
    </p:spTree>
    <p:extLst>
      <p:ext uri="{BB962C8B-B14F-4D97-AF65-F5344CB8AC3E}">
        <p14:creationId xmlns:p14="http://schemas.microsoft.com/office/powerpoint/2010/main" val="34215409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GENDA_1_ASSOC" val="-1"/>
</p:tagLst>
</file>

<file path=ppt/tags/tag10.xml><?xml version="1.0" encoding="utf-8"?>
<p:tagLst xmlns:a="http://schemas.openxmlformats.org/drawingml/2006/main" xmlns:r="http://schemas.openxmlformats.org/officeDocument/2006/relationships" xmlns:p="http://schemas.openxmlformats.org/presentationml/2006/main">
  <p:tag name="AGENDA_1" val="-1"/>
</p:tagLst>
</file>

<file path=ppt/tags/tag2.xml><?xml version="1.0" encoding="utf-8"?>
<p:tagLst xmlns:a="http://schemas.openxmlformats.org/drawingml/2006/main" xmlns:r="http://schemas.openxmlformats.org/officeDocument/2006/relationships" xmlns:p="http://schemas.openxmlformats.org/presentationml/2006/main">
  <p:tag name="AGENDA_1" val="-1"/>
</p:tagLst>
</file>

<file path=ppt/tags/tag3.xml><?xml version="1.0" encoding="utf-8"?>
<p:tagLst xmlns:a="http://schemas.openxmlformats.org/drawingml/2006/main" xmlns:r="http://schemas.openxmlformats.org/officeDocument/2006/relationships" xmlns:p="http://schemas.openxmlformats.org/presentationml/2006/main">
  <p:tag name="AGENDA_1_ASSOC" val="-1"/>
</p:tagLst>
</file>

<file path=ppt/tags/tag4.xml><?xml version="1.0" encoding="utf-8"?>
<p:tagLst xmlns:a="http://schemas.openxmlformats.org/drawingml/2006/main" xmlns:r="http://schemas.openxmlformats.org/officeDocument/2006/relationships" xmlns:p="http://schemas.openxmlformats.org/presentationml/2006/main">
  <p:tag name="AGENDA_2_ASSOC" val="-1"/>
</p:tagLst>
</file>

<file path=ppt/tags/tag5.xml><?xml version="1.0" encoding="utf-8"?>
<p:tagLst xmlns:a="http://schemas.openxmlformats.org/drawingml/2006/main" xmlns:r="http://schemas.openxmlformats.org/officeDocument/2006/relationships" xmlns:p="http://schemas.openxmlformats.org/presentationml/2006/main">
  <p:tag name="AGENDA_3_ASSOC" val="-1"/>
</p:tagLst>
</file>

<file path=ppt/tags/tag6.xml><?xml version="1.0" encoding="utf-8"?>
<p:tagLst xmlns:a="http://schemas.openxmlformats.org/drawingml/2006/main" xmlns:r="http://schemas.openxmlformats.org/officeDocument/2006/relationships" xmlns:p="http://schemas.openxmlformats.org/presentationml/2006/main">
  <p:tag name="AGENDA_2" val="-1"/>
</p:tagLst>
</file>

<file path=ppt/tags/tag7.xml><?xml version="1.0" encoding="utf-8"?>
<p:tagLst xmlns:a="http://schemas.openxmlformats.org/drawingml/2006/main" xmlns:r="http://schemas.openxmlformats.org/officeDocument/2006/relationships" xmlns:p="http://schemas.openxmlformats.org/presentationml/2006/main">
  <p:tag name="AGENDA_3" val="-1"/>
</p:tagLst>
</file>

<file path=ppt/tags/tag8.xml><?xml version="1.0" encoding="utf-8"?>
<p:tagLst xmlns:a="http://schemas.openxmlformats.org/drawingml/2006/main" xmlns:r="http://schemas.openxmlformats.org/officeDocument/2006/relationships" xmlns:p="http://schemas.openxmlformats.org/presentationml/2006/main">
  <p:tag name="AGENDA_1" val="-1"/>
</p:tagLst>
</file>

<file path=ppt/tags/tag9.xml><?xml version="1.0" encoding="utf-8"?>
<p:tagLst xmlns:a="http://schemas.openxmlformats.org/drawingml/2006/main" xmlns:r="http://schemas.openxmlformats.org/officeDocument/2006/relationships" xmlns:p="http://schemas.openxmlformats.org/presentationml/2006/main">
  <p:tag name="AGENDA_1_ASSOC"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0051459EA8A341B1FDF1C3FF2E2F1A" ma:contentTypeVersion="4" ma:contentTypeDescription="Create a new document." ma:contentTypeScope="" ma:versionID="0a0221d316a311079bb4524e9b428e58">
  <xsd:schema xmlns:xsd="http://www.w3.org/2001/XMLSchema" xmlns:xs="http://www.w3.org/2001/XMLSchema" xmlns:p="http://schemas.microsoft.com/office/2006/metadata/properties" xmlns:ns2="76617862-96d1-4dc5-8a35-097a4adca89e" xmlns:ns3="cb756c85-ecf3-455b-a9ac-32d14d8ba27b" targetNamespace="http://schemas.microsoft.com/office/2006/metadata/properties" ma:root="true" ma:fieldsID="c0870149bb06b1b9e871fab066db0546" ns2:_="" ns3:_="">
    <xsd:import namespace="76617862-96d1-4dc5-8a35-097a4adca89e"/>
    <xsd:import namespace="cb756c85-ecf3-455b-a9ac-32d14d8ba27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617862-96d1-4dc5-8a35-097a4adca8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756c85-ecf3-455b-a9ac-32d14d8ba27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D1B348-E971-49C2-97F2-A536A55D714B}">
  <ds:schemaRefs>
    <ds:schemaRef ds:uri="http://schemas.microsoft.com/office/infopath/2007/PartnerControls"/>
    <ds:schemaRef ds:uri="http://purl.org/dc/elements/1.1/"/>
    <ds:schemaRef ds:uri="http://schemas.microsoft.com/office/2006/metadata/properties"/>
    <ds:schemaRef ds:uri="cb756c85-ecf3-455b-a9ac-32d14d8ba27b"/>
    <ds:schemaRef ds:uri="http://purl.org/dc/terms/"/>
    <ds:schemaRef ds:uri="http://schemas.openxmlformats.org/package/2006/metadata/core-properties"/>
    <ds:schemaRef ds:uri="76617862-96d1-4dc5-8a35-097a4adca89e"/>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2A70AF71-3E41-4BBE-B43D-6987C44AAF8E}">
  <ds:schemaRefs>
    <ds:schemaRef ds:uri="http://schemas.microsoft.com/sharepoint/v3/contenttype/forms"/>
  </ds:schemaRefs>
</ds:datastoreItem>
</file>

<file path=customXml/itemProps3.xml><?xml version="1.0" encoding="utf-8"?>
<ds:datastoreItem xmlns:ds="http://schemas.openxmlformats.org/officeDocument/2006/customXml" ds:itemID="{ED8F0157-E851-4C05-B17F-4DB3FA70D65B}">
  <ds:schemaRefs>
    <ds:schemaRef ds:uri="76617862-96d1-4dc5-8a35-097a4adca89e"/>
    <ds:schemaRef ds:uri="cb756c85-ecf3-455b-a9ac-32d14d8ba27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5c7eb9de-735b-4a68-8fe4-c9c62709b012}" enabled="1" method="Standard" siteId="{3bacb4ff-f1a2-4c92-b96c-e99fec826b68}" contentBits="1" removed="0"/>
</clbl:labelList>
</file>

<file path=docProps/app.xml><?xml version="1.0" encoding="utf-8"?>
<Properties xmlns="http://schemas.openxmlformats.org/officeDocument/2006/extended-properties" xmlns:vt="http://schemas.openxmlformats.org/officeDocument/2006/docPropsVTypes">
  <Template>office theme</Template>
  <TotalTime>162</TotalTime>
  <Words>671</Words>
  <Application>Microsoft Office PowerPoint</Application>
  <PresentationFormat>Widescreen</PresentationFormat>
  <Paragraphs>135</Paragraphs>
  <Slides>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Fira Sans Extra Condensed Medium</vt:lpstr>
      <vt:lpstr>Roboto</vt:lpstr>
      <vt:lpstr>Wingdings</vt:lpstr>
      <vt:lpstr>Office Theme</vt:lpstr>
      <vt:lpstr>PowerPoint Presentation</vt:lpstr>
      <vt:lpstr>Outline </vt:lpstr>
      <vt:lpstr>1. The EBA reporting landscape</vt:lpstr>
      <vt:lpstr>2. EBA reporting development base timelines </vt:lpstr>
      <vt:lpstr>3. Expected changes to prudential and resolution reporting 2023-2024/25</vt:lpstr>
      <vt:lpstr>4. EBA reporting development tentative timelines </vt:lpstr>
      <vt:lpstr>5. Key messages</vt:lpstr>
      <vt:lpstr>Reporting initiatives at EBA and ECB are driven by similar goals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cp:lastModifiedBy>
  <cp:revision>11</cp:revision>
  <dcterms:created xsi:type="dcterms:W3CDTF">2013-07-15T20:26:40Z</dcterms:created>
  <dcterms:modified xsi:type="dcterms:W3CDTF">2022-11-25T10:38:43Z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0x0101003A0051459EA8A341B1FDF1C3FF2E2F1A</vt:lpwstr>
  </property>
  <property fmtid="{D5CDD505-2E9C-101B-9397-08002B2CF9AE}" pid="3" name="Order">
    <vt:r8>104800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ClassificationContentMarkingHeaderLocations">
    <vt:lpwstr>Office Theme:8</vt:lpwstr>
  </property>
  <property fmtid="{D5CDD505-2E9C-101B-9397-08002B2CF9AE}" pid="11" name="ClassificationContentMarkingHeaderText">
    <vt:lpwstr>EBA Regular Use</vt:lpwstr>
  </property>
</Properties>
</file>