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sldIdLst>
    <p:sldId id="256" r:id="rId5"/>
    <p:sldId id="258" r:id="rId6"/>
    <p:sldId id="259" r:id="rId7"/>
    <p:sldId id="269" r:id="rId8"/>
    <p:sldId id="271" r:id="rId9"/>
    <p:sldId id="272" r:id="rId10"/>
    <p:sldId id="265" r:id="rId11"/>
    <p:sldId id="260" r:id="rId12"/>
    <p:sldId id="273" r:id="rId13"/>
    <p:sldId id="264"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C866579-F7B8-CDE7-F6E3-BB09857FC818}" name="AD" initials="AD" userId="AD"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9"/>
    <a:srgbClr val="828282"/>
    <a:srgbClr val="C26961"/>
    <a:srgbClr val="EFB031"/>
    <a:srgbClr val="51915A"/>
    <a:srgbClr val="266B9E"/>
    <a:srgbClr val="BFBFBF"/>
    <a:srgbClr val="585858"/>
    <a:srgbClr val="388FCF"/>
    <a:srgbClr val="F4C7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CB2315-10A0-4BB5-9637-CBF7BD03B796}" v="18" dt="2022-11-23T08:05:23.2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90283" autoAdjust="0"/>
  </p:normalViewPr>
  <p:slideViewPr>
    <p:cSldViewPr snapToGrid="0">
      <p:cViewPr varScale="1">
        <p:scale>
          <a:sx n="99" d="100"/>
          <a:sy n="99" d="100"/>
        </p:scale>
        <p:origin x="66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äkkinen, Hanna" userId="2a38e741-ed08-48e7-a641-2fddd5f4e28b" providerId="ADAL" clId="{A8CD928A-227A-4FF7-AF04-8460C6A39702}"/>
    <pc:docChg chg="modSld">
      <pc:chgData name="Häkkinen, Hanna" userId="2a38e741-ed08-48e7-a641-2fddd5f4e28b" providerId="ADAL" clId="{A8CD928A-227A-4FF7-AF04-8460C6A39702}" dt="2022-11-22T10:08:34.426" v="5" actId="1076"/>
      <pc:docMkLst>
        <pc:docMk/>
      </pc:docMkLst>
      <pc:sldChg chg="modSp mod">
        <pc:chgData name="Häkkinen, Hanna" userId="2a38e741-ed08-48e7-a641-2fddd5f4e28b" providerId="ADAL" clId="{A8CD928A-227A-4FF7-AF04-8460C6A39702}" dt="2022-11-22T10:08:34.426" v="5" actId="1076"/>
        <pc:sldMkLst>
          <pc:docMk/>
          <pc:sldMk cId="1729319014" sldId="271"/>
        </pc:sldMkLst>
        <pc:spChg chg="mod">
          <ac:chgData name="Häkkinen, Hanna" userId="2a38e741-ed08-48e7-a641-2fddd5f4e28b" providerId="ADAL" clId="{A8CD928A-227A-4FF7-AF04-8460C6A39702}" dt="2022-11-22T10:08:28.768" v="3" actId="948"/>
          <ac:spMkLst>
            <pc:docMk/>
            <pc:sldMk cId="1729319014" sldId="271"/>
            <ac:spMk id="6" creationId="{75DBA7E2-BAC5-407C-BF9F-4E4E1853B7FC}"/>
          </ac:spMkLst>
        </pc:spChg>
        <pc:picChg chg="mod">
          <ac:chgData name="Häkkinen, Hanna" userId="2a38e741-ed08-48e7-a641-2fddd5f4e28b" providerId="ADAL" clId="{A8CD928A-227A-4FF7-AF04-8460C6A39702}" dt="2022-11-22T10:08:34.426" v="5" actId="1076"/>
          <ac:picMkLst>
            <pc:docMk/>
            <pc:sldMk cId="1729319014" sldId="271"/>
            <ac:picMk id="9" creationId="{803E94A7-4F97-40D5-A3E9-CD9E04F38856}"/>
          </ac:picMkLst>
        </pc:picChg>
      </pc:sldChg>
    </pc:docChg>
  </pc:docChgLst>
  <pc:docChgLst>
    <pc:chgData name="Häkkinen, Hanna" userId="2a38e741-ed08-48e7-a641-2fddd5f4e28b" providerId="ADAL" clId="{5BCB2315-10A0-4BB5-9637-CBF7BD03B796}"/>
    <pc:docChg chg="addSld delSld modSld">
      <pc:chgData name="Häkkinen, Hanna" userId="2a38e741-ed08-48e7-a641-2fddd5f4e28b" providerId="ADAL" clId="{5BCB2315-10A0-4BB5-9637-CBF7BD03B796}" dt="2022-11-25T09:17:13.569" v="118" actId="20577"/>
      <pc:docMkLst>
        <pc:docMk/>
      </pc:docMkLst>
      <pc:sldChg chg="addSp modSp mod">
        <pc:chgData name="Häkkinen, Hanna" userId="2a38e741-ed08-48e7-a641-2fddd5f4e28b" providerId="ADAL" clId="{5BCB2315-10A0-4BB5-9637-CBF7BD03B796}" dt="2022-11-23T12:52:00.903" v="92" actId="6549"/>
        <pc:sldMkLst>
          <pc:docMk/>
          <pc:sldMk cId="3248591033" sldId="258"/>
        </pc:sldMkLst>
        <pc:spChg chg="mod">
          <ac:chgData name="Häkkinen, Hanna" userId="2a38e741-ed08-48e7-a641-2fddd5f4e28b" providerId="ADAL" clId="{5BCB2315-10A0-4BB5-9637-CBF7BD03B796}" dt="2022-11-23T12:52:00.903" v="92" actId="6549"/>
          <ac:spMkLst>
            <pc:docMk/>
            <pc:sldMk cId="3248591033" sldId="258"/>
            <ac:spMk id="2" creationId="{A29CDDE2-3210-42C1-98D7-C6FAFC67D46F}"/>
          </ac:spMkLst>
        </pc:spChg>
        <pc:spChg chg="mod">
          <ac:chgData name="Häkkinen, Hanna" userId="2a38e741-ed08-48e7-a641-2fddd5f4e28b" providerId="ADAL" clId="{5BCB2315-10A0-4BB5-9637-CBF7BD03B796}" dt="2022-11-23T08:05:20.463" v="40" actId="552"/>
          <ac:spMkLst>
            <pc:docMk/>
            <pc:sldMk cId="3248591033" sldId="258"/>
            <ac:spMk id="6" creationId="{7E48C5B8-52DE-4C0F-BBA5-BE96E6B0805C}"/>
          </ac:spMkLst>
        </pc:spChg>
        <pc:spChg chg="mod">
          <ac:chgData name="Häkkinen, Hanna" userId="2a38e741-ed08-48e7-a641-2fddd5f4e28b" providerId="ADAL" clId="{5BCB2315-10A0-4BB5-9637-CBF7BD03B796}" dt="2022-11-23T08:05:23.249" v="41" actId="465"/>
          <ac:spMkLst>
            <pc:docMk/>
            <pc:sldMk cId="3248591033" sldId="258"/>
            <ac:spMk id="7" creationId="{749F223F-DC9C-47E1-BC01-96F546FE8DB7}"/>
          </ac:spMkLst>
        </pc:spChg>
        <pc:spChg chg="mod">
          <ac:chgData name="Häkkinen, Hanna" userId="2a38e741-ed08-48e7-a641-2fddd5f4e28b" providerId="ADAL" clId="{5BCB2315-10A0-4BB5-9637-CBF7BD03B796}" dt="2022-11-23T08:05:23.249" v="41" actId="465"/>
          <ac:spMkLst>
            <pc:docMk/>
            <pc:sldMk cId="3248591033" sldId="258"/>
            <ac:spMk id="8" creationId="{29BA1E95-5B1C-4618-879C-49DEACF50B0D}"/>
          </ac:spMkLst>
        </pc:spChg>
        <pc:spChg chg="mod">
          <ac:chgData name="Häkkinen, Hanna" userId="2a38e741-ed08-48e7-a641-2fddd5f4e28b" providerId="ADAL" clId="{5BCB2315-10A0-4BB5-9637-CBF7BD03B796}" dt="2022-11-23T08:05:23.249" v="41" actId="465"/>
          <ac:spMkLst>
            <pc:docMk/>
            <pc:sldMk cId="3248591033" sldId="258"/>
            <ac:spMk id="9" creationId="{FE8F710E-D32A-4D71-BAA7-436A44090BE5}"/>
          </ac:spMkLst>
        </pc:spChg>
        <pc:spChg chg="mod">
          <ac:chgData name="Häkkinen, Hanna" userId="2a38e741-ed08-48e7-a641-2fddd5f4e28b" providerId="ADAL" clId="{5BCB2315-10A0-4BB5-9637-CBF7BD03B796}" dt="2022-11-23T08:05:23.249" v="41" actId="465"/>
          <ac:spMkLst>
            <pc:docMk/>
            <pc:sldMk cId="3248591033" sldId="258"/>
            <ac:spMk id="10" creationId="{9CC105A9-02C9-4407-A26D-36D0960F133C}"/>
          </ac:spMkLst>
        </pc:spChg>
        <pc:spChg chg="mod">
          <ac:chgData name="Häkkinen, Hanna" userId="2a38e741-ed08-48e7-a641-2fddd5f4e28b" providerId="ADAL" clId="{5BCB2315-10A0-4BB5-9637-CBF7BD03B796}" dt="2022-11-23T08:05:20.463" v="40" actId="552"/>
          <ac:spMkLst>
            <pc:docMk/>
            <pc:sldMk cId="3248591033" sldId="258"/>
            <ac:spMk id="11" creationId="{B83A59F7-E251-4143-B448-B02D103C7B65}"/>
          </ac:spMkLst>
        </pc:spChg>
        <pc:spChg chg="mod">
          <ac:chgData name="Häkkinen, Hanna" userId="2a38e741-ed08-48e7-a641-2fddd5f4e28b" providerId="ADAL" clId="{5BCB2315-10A0-4BB5-9637-CBF7BD03B796}" dt="2022-11-23T08:05:23.249" v="41" actId="465"/>
          <ac:spMkLst>
            <pc:docMk/>
            <pc:sldMk cId="3248591033" sldId="258"/>
            <ac:spMk id="12" creationId="{672BE167-AF1B-4429-B731-3F5857864DBB}"/>
          </ac:spMkLst>
        </pc:spChg>
        <pc:spChg chg="mod">
          <ac:chgData name="Häkkinen, Hanna" userId="2a38e741-ed08-48e7-a641-2fddd5f4e28b" providerId="ADAL" clId="{5BCB2315-10A0-4BB5-9637-CBF7BD03B796}" dt="2022-11-23T08:05:23.249" v="41" actId="465"/>
          <ac:spMkLst>
            <pc:docMk/>
            <pc:sldMk cId="3248591033" sldId="258"/>
            <ac:spMk id="13" creationId="{36751B3F-0C23-4607-B2B1-C237A6120A6E}"/>
          </ac:spMkLst>
        </pc:spChg>
        <pc:spChg chg="mod">
          <ac:chgData name="Häkkinen, Hanna" userId="2a38e741-ed08-48e7-a641-2fddd5f4e28b" providerId="ADAL" clId="{5BCB2315-10A0-4BB5-9637-CBF7BD03B796}" dt="2022-11-23T08:05:23.249" v="41" actId="465"/>
          <ac:spMkLst>
            <pc:docMk/>
            <pc:sldMk cId="3248591033" sldId="258"/>
            <ac:spMk id="14" creationId="{93FBD651-ECAD-457B-972D-347AA065BFBB}"/>
          </ac:spMkLst>
        </pc:spChg>
        <pc:spChg chg="mod">
          <ac:chgData name="Häkkinen, Hanna" userId="2a38e741-ed08-48e7-a641-2fddd5f4e28b" providerId="ADAL" clId="{5BCB2315-10A0-4BB5-9637-CBF7BD03B796}" dt="2022-11-23T08:05:23.249" v="41" actId="465"/>
          <ac:spMkLst>
            <pc:docMk/>
            <pc:sldMk cId="3248591033" sldId="258"/>
            <ac:spMk id="15" creationId="{1B7EF875-236D-4E9D-9DB4-FF3DCA03BB9A}"/>
          </ac:spMkLst>
        </pc:spChg>
        <pc:spChg chg="mod">
          <ac:chgData name="Häkkinen, Hanna" userId="2a38e741-ed08-48e7-a641-2fddd5f4e28b" providerId="ADAL" clId="{5BCB2315-10A0-4BB5-9637-CBF7BD03B796}" dt="2022-11-23T08:05:23.249" v="41" actId="465"/>
          <ac:spMkLst>
            <pc:docMk/>
            <pc:sldMk cId="3248591033" sldId="258"/>
            <ac:spMk id="16" creationId="{324549CE-7D73-4224-AC28-DDA7E4F93CD2}"/>
          </ac:spMkLst>
        </pc:spChg>
        <pc:spChg chg="mod">
          <ac:chgData name="Häkkinen, Hanna" userId="2a38e741-ed08-48e7-a641-2fddd5f4e28b" providerId="ADAL" clId="{5BCB2315-10A0-4BB5-9637-CBF7BD03B796}" dt="2022-11-23T08:05:23.249" v="41" actId="465"/>
          <ac:spMkLst>
            <pc:docMk/>
            <pc:sldMk cId="3248591033" sldId="258"/>
            <ac:spMk id="17" creationId="{D02207C7-F739-4183-8427-03B118F26A3B}"/>
          </ac:spMkLst>
        </pc:spChg>
        <pc:spChg chg="add mod">
          <ac:chgData name="Häkkinen, Hanna" userId="2a38e741-ed08-48e7-a641-2fddd5f4e28b" providerId="ADAL" clId="{5BCB2315-10A0-4BB5-9637-CBF7BD03B796}" dt="2022-11-23T08:05:23.249" v="41" actId="465"/>
          <ac:spMkLst>
            <pc:docMk/>
            <pc:sldMk cId="3248591033" sldId="258"/>
            <ac:spMk id="19" creationId="{52A76BEA-5E34-4D92-B9BF-358EA893D7C0}"/>
          </ac:spMkLst>
        </pc:spChg>
        <pc:spChg chg="add mod">
          <ac:chgData name="Häkkinen, Hanna" userId="2a38e741-ed08-48e7-a641-2fddd5f4e28b" providerId="ADAL" clId="{5BCB2315-10A0-4BB5-9637-CBF7BD03B796}" dt="2022-11-23T08:05:23.249" v="41" actId="465"/>
          <ac:spMkLst>
            <pc:docMk/>
            <pc:sldMk cId="3248591033" sldId="258"/>
            <ac:spMk id="20" creationId="{735F5159-0187-4D1C-8AB6-C82E81A151B8}"/>
          </ac:spMkLst>
        </pc:spChg>
        <pc:spChg chg="add mod">
          <ac:chgData name="Häkkinen, Hanna" userId="2a38e741-ed08-48e7-a641-2fddd5f4e28b" providerId="ADAL" clId="{5BCB2315-10A0-4BB5-9637-CBF7BD03B796}" dt="2022-11-23T08:05:20.463" v="40" actId="552"/>
          <ac:spMkLst>
            <pc:docMk/>
            <pc:sldMk cId="3248591033" sldId="258"/>
            <ac:spMk id="21" creationId="{1807D3BD-243D-4871-B52D-EC629E81D863}"/>
          </ac:spMkLst>
        </pc:spChg>
        <pc:spChg chg="add mod">
          <ac:chgData name="Häkkinen, Hanna" userId="2a38e741-ed08-48e7-a641-2fddd5f4e28b" providerId="ADAL" clId="{5BCB2315-10A0-4BB5-9637-CBF7BD03B796}" dt="2022-11-23T08:05:20.463" v="40" actId="552"/>
          <ac:spMkLst>
            <pc:docMk/>
            <pc:sldMk cId="3248591033" sldId="258"/>
            <ac:spMk id="22" creationId="{4CAC220B-4964-4F4B-B3A6-E75200FFFF8E}"/>
          </ac:spMkLst>
        </pc:spChg>
        <pc:grpChg chg="add mod">
          <ac:chgData name="Häkkinen, Hanna" userId="2a38e741-ed08-48e7-a641-2fddd5f4e28b" providerId="ADAL" clId="{5BCB2315-10A0-4BB5-9637-CBF7BD03B796}" dt="2022-11-23T08:05:23.249" v="41" actId="465"/>
          <ac:grpSpMkLst>
            <pc:docMk/>
            <pc:sldMk cId="3248591033" sldId="258"/>
            <ac:grpSpMk id="23" creationId="{583B6C95-DE42-4AD2-95F9-895BAD3C385E}"/>
          </ac:grpSpMkLst>
        </pc:grpChg>
        <pc:grpChg chg="add mod">
          <ac:chgData name="Häkkinen, Hanna" userId="2a38e741-ed08-48e7-a641-2fddd5f4e28b" providerId="ADAL" clId="{5BCB2315-10A0-4BB5-9637-CBF7BD03B796}" dt="2022-11-23T08:05:23.249" v="41" actId="465"/>
          <ac:grpSpMkLst>
            <pc:docMk/>
            <pc:sldMk cId="3248591033" sldId="258"/>
            <ac:grpSpMk id="24" creationId="{493E9217-6C3C-49E5-9DCA-BF84911B84C6}"/>
          </ac:grpSpMkLst>
        </pc:grpChg>
        <pc:grpChg chg="add mod">
          <ac:chgData name="Häkkinen, Hanna" userId="2a38e741-ed08-48e7-a641-2fddd5f4e28b" providerId="ADAL" clId="{5BCB2315-10A0-4BB5-9637-CBF7BD03B796}" dt="2022-11-23T08:05:23.249" v="41" actId="465"/>
          <ac:grpSpMkLst>
            <pc:docMk/>
            <pc:sldMk cId="3248591033" sldId="258"/>
            <ac:grpSpMk id="25" creationId="{52B89E89-D57F-4470-8A04-217F499D5B9D}"/>
          </ac:grpSpMkLst>
        </pc:grpChg>
        <pc:grpChg chg="add mod">
          <ac:chgData name="Häkkinen, Hanna" userId="2a38e741-ed08-48e7-a641-2fddd5f4e28b" providerId="ADAL" clId="{5BCB2315-10A0-4BB5-9637-CBF7BD03B796}" dt="2022-11-23T08:05:23.249" v="41" actId="465"/>
          <ac:grpSpMkLst>
            <pc:docMk/>
            <pc:sldMk cId="3248591033" sldId="258"/>
            <ac:grpSpMk id="26" creationId="{54DFE1B0-3276-42FA-96E4-C90879EA9B74}"/>
          </ac:grpSpMkLst>
        </pc:grpChg>
        <pc:grpChg chg="add mod">
          <ac:chgData name="Häkkinen, Hanna" userId="2a38e741-ed08-48e7-a641-2fddd5f4e28b" providerId="ADAL" clId="{5BCB2315-10A0-4BB5-9637-CBF7BD03B796}" dt="2022-11-23T08:05:23.249" v="41" actId="465"/>
          <ac:grpSpMkLst>
            <pc:docMk/>
            <pc:sldMk cId="3248591033" sldId="258"/>
            <ac:grpSpMk id="27" creationId="{00251AEC-69AB-4B24-ACD5-6AD2EFCDA961}"/>
          </ac:grpSpMkLst>
        </pc:grpChg>
        <pc:grpChg chg="add mod">
          <ac:chgData name="Häkkinen, Hanna" userId="2a38e741-ed08-48e7-a641-2fddd5f4e28b" providerId="ADAL" clId="{5BCB2315-10A0-4BB5-9637-CBF7BD03B796}" dt="2022-11-23T08:05:23.249" v="41" actId="465"/>
          <ac:grpSpMkLst>
            <pc:docMk/>
            <pc:sldMk cId="3248591033" sldId="258"/>
            <ac:grpSpMk id="28" creationId="{760AD4E6-CD10-4195-8738-E900E58DD168}"/>
          </ac:grpSpMkLst>
        </pc:grpChg>
        <pc:grpChg chg="add mod">
          <ac:chgData name="Häkkinen, Hanna" userId="2a38e741-ed08-48e7-a641-2fddd5f4e28b" providerId="ADAL" clId="{5BCB2315-10A0-4BB5-9637-CBF7BD03B796}" dt="2022-11-23T08:05:23.249" v="41" actId="465"/>
          <ac:grpSpMkLst>
            <pc:docMk/>
            <pc:sldMk cId="3248591033" sldId="258"/>
            <ac:grpSpMk id="29" creationId="{19758E84-90F2-4B81-93C0-7CC66DE71764}"/>
          </ac:grpSpMkLst>
        </pc:grpChg>
        <pc:grpChg chg="add mod">
          <ac:chgData name="Häkkinen, Hanna" userId="2a38e741-ed08-48e7-a641-2fddd5f4e28b" providerId="ADAL" clId="{5BCB2315-10A0-4BB5-9637-CBF7BD03B796}" dt="2022-11-23T08:05:23.249" v="41" actId="465"/>
          <ac:grpSpMkLst>
            <pc:docMk/>
            <pc:sldMk cId="3248591033" sldId="258"/>
            <ac:grpSpMk id="30" creationId="{8704FF5D-4A63-4A56-9C0C-10EE805FB129}"/>
          </ac:grpSpMkLst>
        </pc:grpChg>
      </pc:sldChg>
      <pc:sldChg chg="modSp mod">
        <pc:chgData name="Häkkinen, Hanna" userId="2a38e741-ed08-48e7-a641-2fddd5f4e28b" providerId="ADAL" clId="{5BCB2315-10A0-4BB5-9637-CBF7BD03B796}" dt="2022-11-25T09:17:13.569" v="118" actId="20577"/>
        <pc:sldMkLst>
          <pc:docMk/>
          <pc:sldMk cId="2813351400" sldId="259"/>
        </pc:sldMkLst>
        <pc:spChg chg="mod">
          <ac:chgData name="Häkkinen, Hanna" userId="2a38e741-ed08-48e7-a641-2fddd5f4e28b" providerId="ADAL" clId="{5BCB2315-10A0-4BB5-9637-CBF7BD03B796}" dt="2022-11-23T12:54:52.264" v="105" actId="20577"/>
          <ac:spMkLst>
            <pc:docMk/>
            <pc:sldMk cId="2813351400" sldId="259"/>
            <ac:spMk id="6" creationId="{B8C3BC54-C200-41B0-8B72-6D71F3D1BCD1}"/>
          </ac:spMkLst>
        </pc:spChg>
        <pc:spChg chg="mod">
          <ac:chgData name="Häkkinen, Hanna" userId="2a38e741-ed08-48e7-a641-2fddd5f4e28b" providerId="ADAL" clId="{5BCB2315-10A0-4BB5-9637-CBF7BD03B796}" dt="2022-11-25T09:17:13.569" v="118" actId="20577"/>
          <ac:spMkLst>
            <pc:docMk/>
            <pc:sldMk cId="2813351400" sldId="259"/>
            <ac:spMk id="7" creationId="{94981BFE-E2BE-476A-9729-9617847732C4}"/>
          </ac:spMkLst>
        </pc:spChg>
      </pc:sldChg>
      <pc:sldChg chg="modSp mod">
        <pc:chgData name="Häkkinen, Hanna" userId="2a38e741-ed08-48e7-a641-2fddd5f4e28b" providerId="ADAL" clId="{5BCB2315-10A0-4BB5-9637-CBF7BD03B796}" dt="2022-11-23T12:55:26.574" v="107" actId="255"/>
        <pc:sldMkLst>
          <pc:docMk/>
          <pc:sldMk cId="4108371800" sldId="260"/>
        </pc:sldMkLst>
        <pc:spChg chg="mod">
          <ac:chgData name="Häkkinen, Hanna" userId="2a38e741-ed08-48e7-a641-2fddd5f4e28b" providerId="ADAL" clId="{5BCB2315-10A0-4BB5-9637-CBF7BD03B796}" dt="2022-11-23T08:01:47.382" v="8" actId="20577"/>
          <ac:spMkLst>
            <pc:docMk/>
            <pc:sldMk cId="4108371800" sldId="260"/>
            <ac:spMk id="2" creationId="{A29CDDE2-3210-42C1-98D7-C6FAFC67D46F}"/>
          </ac:spMkLst>
        </pc:spChg>
        <pc:spChg chg="mod">
          <ac:chgData name="Häkkinen, Hanna" userId="2a38e741-ed08-48e7-a641-2fddd5f4e28b" providerId="ADAL" clId="{5BCB2315-10A0-4BB5-9637-CBF7BD03B796}" dt="2022-11-23T12:55:21.295" v="106" actId="255"/>
          <ac:spMkLst>
            <pc:docMk/>
            <pc:sldMk cId="4108371800" sldId="260"/>
            <ac:spMk id="15" creationId="{5BAA164C-CF69-4E60-849B-1DA98625E867}"/>
          </ac:spMkLst>
        </pc:spChg>
        <pc:spChg chg="mod">
          <ac:chgData name="Häkkinen, Hanna" userId="2a38e741-ed08-48e7-a641-2fddd5f4e28b" providerId="ADAL" clId="{5BCB2315-10A0-4BB5-9637-CBF7BD03B796}" dt="2022-11-23T12:55:26.574" v="107" actId="255"/>
          <ac:spMkLst>
            <pc:docMk/>
            <pc:sldMk cId="4108371800" sldId="260"/>
            <ac:spMk id="16" creationId="{0D149743-35F2-4317-8194-A7408C963B33}"/>
          </ac:spMkLst>
        </pc:spChg>
      </pc:sldChg>
      <pc:sldChg chg="modSp mod">
        <pc:chgData name="Häkkinen, Hanna" userId="2a38e741-ed08-48e7-a641-2fddd5f4e28b" providerId="ADAL" clId="{5BCB2315-10A0-4BB5-9637-CBF7BD03B796}" dt="2022-11-23T08:02:21.547" v="12" actId="20577"/>
        <pc:sldMkLst>
          <pc:docMk/>
          <pc:sldMk cId="669187169" sldId="264"/>
        </pc:sldMkLst>
        <pc:spChg chg="mod">
          <ac:chgData name="Häkkinen, Hanna" userId="2a38e741-ed08-48e7-a641-2fddd5f4e28b" providerId="ADAL" clId="{5BCB2315-10A0-4BB5-9637-CBF7BD03B796}" dt="2022-11-23T08:02:21.547" v="12" actId="20577"/>
          <ac:spMkLst>
            <pc:docMk/>
            <pc:sldMk cId="669187169" sldId="264"/>
            <ac:spMk id="2" creationId="{A29CDDE2-3210-42C1-98D7-C6FAFC67D46F}"/>
          </ac:spMkLst>
        </pc:spChg>
      </pc:sldChg>
      <pc:sldChg chg="modSp mod">
        <pc:chgData name="Häkkinen, Hanna" userId="2a38e741-ed08-48e7-a641-2fddd5f4e28b" providerId="ADAL" clId="{5BCB2315-10A0-4BB5-9637-CBF7BD03B796}" dt="2022-11-23T08:01:33.666" v="6" actId="20577"/>
        <pc:sldMkLst>
          <pc:docMk/>
          <pc:sldMk cId="950285531" sldId="265"/>
        </pc:sldMkLst>
        <pc:spChg chg="mod">
          <ac:chgData name="Häkkinen, Hanna" userId="2a38e741-ed08-48e7-a641-2fddd5f4e28b" providerId="ADAL" clId="{5BCB2315-10A0-4BB5-9637-CBF7BD03B796}" dt="2022-11-23T08:01:33.666" v="6" actId="20577"/>
          <ac:spMkLst>
            <pc:docMk/>
            <pc:sldMk cId="950285531" sldId="265"/>
            <ac:spMk id="2" creationId="{A29CDDE2-3210-42C1-98D7-C6FAFC67D46F}"/>
          </ac:spMkLst>
        </pc:spChg>
      </pc:sldChg>
      <pc:sldChg chg="del">
        <pc:chgData name="Häkkinen, Hanna" userId="2a38e741-ed08-48e7-a641-2fddd5f4e28b" providerId="ADAL" clId="{5BCB2315-10A0-4BB5-9637-CBF7BD03B796}" dt="2022-11-23T08:00:51.209" v="2" actId="47"/>
        <pc:sldMkLst>
          <pc:docMk/>
          <pc:sldMk cId="371761265" sldId="268"/>
        </pc:sldMkLst>
      </pc:sldChg>
      <pc:sldChg chg="modSp mod">
        <pc:chgData name="Häkkinen, Hanna" userId="2a38e741-ed08-48e7-a641-2fddd5f4e28b" providerId="ADAL" clId="{5BCB2315-10A0-4BB5-9637-CBF7BD03B796}" dt="2022-11-23T08:05:34.992" v="42" actId="13926"/>
        <pc:sldMkLst>
          <pc:docMk/>
          <pc:sldMk cId="1729319014" sldId="271"/>
        </pc:sldMkLst>
        <pc:spChg chg="mod">
          <ac:chgData name="Häkkinen, Hanna" userId="2a38e741-ed08-48e7-a641-2fddd5f4e28b" providerId="ADAL" clId="{5BCB2315-10A0-4BB5-9637-CBF7BD03B796}" dt="2022-11-23T08:05:34.992" v="42" actId="13926"/>
          <ac:spMkLst>
            <pc:docMk/>
            <pc:sldMk cId="1729319014" sldId="271"/>
            <ac:spMk id="2" creationId="{A29CDDE2-3210-42C1-98D7-C6FAFC67D46F}"/>
          </ac:spMkLst>
        </pc:spChg>
      </pc:sldChg>
      <pc:sldChg chg="modSp mod">
        <pc:chgData name="Häkkinen, Hanna" userId="2a38e741-ed08-48e7-a641-2fddd5f4e28b" providerId="ADAL" clId="{5BCB2315-10A0-4BB5-9637-CBF7BD03B796}" dt="2022-11-23T08:05:38.698" v="43" actId="13926"/>
        <pc:sldMkLst>
          <pc:docMk/>
          <pc:sldMk cId="3349810279" sldId="272"/>
        </pc:sldMkLst>
        <pc:spChg chg="mod">
          <ac:chgData name="Häkkinen, Hanna" userId="2a38e741-ed08-48e7-a641-2fddd5f4e28b" providerId="ADAL" clId="{5BCB2315-10A0-4BB5-9637-CBF7BD03B796}" dt="2022-11-23T08:05:38.698" v="43" actId="13926"/>
          <ac:spMkLst>
            <pc:docMk/>
            <pc:sldMk cId="3349810279" sldId="272"/>
            <ac:spMk id="2" creationId="{A29CDDE2-3210-42C1-98D7-C6FAFC67D46F}"/>
          </ac:spMkLst>
        </pc:spChg>
      </pc:sldChg>
      <pc:sldChg chg="modSp add mod">
        <pc:chgData name="Häkkinen, Hanna" userId="2a38e741-ed08-48e7-a641-2fddd5f4e28b" providerId="ADAL" clId="{5BCB2315-10A0-4BB5-9637-CBF7BD03B796}" dt="2022-11-23T08:02:09.907" v="10" actId="20577"/>
        <pc:sldMkLst>
          <pc:docMk/>
          <pc:sldMk cId="3222467389" sldId="273"/>
        </pc:sldMkLst>
        <pc:spChg chg="mod">
          <ac:chgData name="Häkkinen, Hanna" userId="2a38e741-ed08-48e7-a641-2fddd5f4e28b" providerId="ADAL" clId="{5BCB2315-10A0-4BB5-9637-CBF7BD03B796}" dt="2022-11-23T08:02:09.907" v="10" actId="20577"/>
          <ac:spMkLst>
            <pc:docMk/>
            <pc:sldMk cId="3222467389" sldId="273"/>
            <ac:spMk id="2" creationId="{A29CDDE2-3210-42C1-98D7-C6FAFC67D46F}"/>
          </ac:spMkLst>
        </pc:spChg>
      </pc:sldChg>
    </pc:docChg>
  </pc:docChgLst>
  <pc:docChgLst>
    <pc:chgData name="Anca Dinita" userId="S::anca.dinita@eba.europa.eu::17a9571c-67d9-455b-b26e-638558191e2b" providerId="AD" clId="Web-{065B8492-E2E0-4991-A42B-0E2E012D026F}"/>
    <pc:docChg chg="">
      <pc:chgData name="Anca Dinita" userId="S::anca.dinita@eba.europa.eu::17a9571c-67d9-455b-b26e-638558191e2b" providerId="AD" clId="Web-{065B8492-E2E0-4991-A42B-0E2E012D026F}" dt="2022-11-22T19:15:54.080" v="0"/>
      <pc:docMkLst>
        <pc:docMk/>
      </pc:docMkLst>
      <pc:sldChg chg="modCm">
        <pc:chgData name="Anca Dinita" userId="S::anca.dinita@eba.europa.eu::17a9571c-67d9-455b-b26e-638558191e2b" providerId="AD" clId="Web-{065B8492-E2E0-4991-A42B-0E2E012D026F}" dt="2022-11-22T19:15:54.080" v="0"/>
        <pc:sldMkLst>
          <pc:docMk/>
          <pc:sldMk cId="371761265"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60B521-2CFF-482F-A2D6-C99DA1D277F1}" type="datetimeFigureOut">
              <a:rPr lang="en-GB" smtClean="0"/>
              <a:t>25/11/2022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1D2BC9-0A4C-4A16-BD2C-E85AD56E56A3}" type="slidenum">
              <a:rPr lang="en-GB" smtClean="0"/>
              <a:t>‹#›</a:t>
            </a:fld>
            <a:endParaRPr lang="en-GB"/>
          </a:p>
        </p:txBody>
      </p:sp>
    </p:spTree>
    <p:extLst>
      <p:ext uri="{BB962C8B-B14F-4D97-AF65-F5344CB8AC3E}">
        <p14:creationId xmlns:p14="http://schemas.microsoft.com/office/powerpoint/2010/main" val="3372727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F75D5-0AC3-4DD9-96E1-F23A9DBE5F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FE3B4970-1943-49C6-8DA6-C054FDF7A1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7F9416C1-C63E-44EA-BB73-2C7B96963F07}"/>
              </a:ext>
            </a:extLst>
          </p:cNvPr>
          <p:cNvSpPr>
            <a:spLocks noGrp="1"/>
          </p:cNvSpPr>
          <p:nvPr>
            <p:ph type="dt" sz="half" idx="10"/>
          </p:nvPr>
        </p:nvSpPr>
        <p:spPr/>
        <p:txBody>
          <a:bodyPr/>
          <a:lstStyle/>
          <a:p>
            <a:fld id="{80F8F3C0-E3F2-4822-B444-E6437C6DF128}" type="datetime1">
              <a:rPr lang="es-ES_tradnl" smtClean="0"/>
              <a:t>25/11/2022</a:t>
            </a:fld>
            <a:endParaRPr lang="es-ES_tradnl"/>
          </a:p>
        </p:txBody>
      </p:sp>
      <p:sp>
        <p:nvSpPr>
          <p:cNvPr id="5" name="Footer Placeholder 4">
            <a:extLst>
              <a:ext uri="{FF2B5EF4-FFF2-40B4-BE49-F238E27FC236}">
                <a16:creationId xmlns:a16="http://schemas.microsoft.com/office/drawing/2014/main" id="{3FFF5476-B026-44A5-BB9F-53F6079CCF3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8EE53CC-A4EC-42D6-8665-C4F225E57865}"/>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323769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A6E2-4C29-489E-BC98-335CBAD4932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40A7E091-8B09-4579-B58A-A703E7A2E0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D2F23A26-5336-4FB9-B187-BEC56163BDC7}"/>
              </a:ext>
            </a:extLst>
          </p:cNvPr>
          <p:cNvSpPr>
            <a:spLocks noGrp="1"/>
          </p:cNvSpPr>
          <p:nvPr>
            <p:ph type="dt" sz="half" idx="10"/>
          </p:nvPr>
        </p:nvSpPr>
        <p:spPr/>
        <p:txBody>
          <a:bodyPr/>
          <a:lstStyle/>
          <a:p>
            <a:fld id="{92A32A48-5FCB-4DD8-8900-4A387093E1FA}" type="datetime1">
              <a:rPr lang="es-ES_tradnl" smtClean="0"/>
              <a:t>25/11/2022</a:t>
            </a:fld>
            <a:endParaRPr lang="es-ES_tradnl"/>
          </a:p>
        </p:txBody>
      </p:sp>
      <p:sp>
        <p:nvSpPr>
          <p:cNvPr id="5" name="Footer Placeholder 4">
            <a:extLst>
              <a:ext uri="{FF2B5EF4-FFF2-40B4-BE49-F238E27FC236}">
                <a16:creationId xmlns:a16="http://schemas.microsoft.com/office/drawing/2014/main" id="{DF3A4D88-1082-4E15-8800-7330B1A2997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8ABE4A2-ADA8-4537-AC58-9CC8E44ACDBC}"/>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2289189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490AE6-B22B-4D7E-9425-1E952D2B0E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2298EFC6-68B7-494D-974B-83319321C2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1CF9C13-6B86-4C56-8EFD-9574FCC6AC75}"/>
              </a:ext>
            </a:extLst>
          </p:cNvPr>
          <p:cNvSpPr>
            <a:spLocks noGrp="1"/>
          </p:cNvSpPr>
          <p:nvPr>
            <p:ph type="dt" sz="half" idx="10"/>
          </p:nvPr>
        </p:nvSpPr>
        <p:spPr/>
        <p:txBody>
          <a:bodyPr/>
          <a:lstStyle/>
          <a:p>
            <a:fld id="{FD01DDCC-2EEA-44BD-BEB5-DA0CF9C1F633}" type="datetime1">
              <a:rPr lang="es-ES_tradnl" smtClean="0"/>
              <a:t>25/11/2022</a:t>
            </a:fld>
            <a:endParaRPr lang="es-ES_tradnl"/>
          </a:p>
        </p:txBody>
      </p:sp>
      <p:sp>
        <p:nvSpPr>
          <p:cNvPr id="5" name="Footer Placeholder 4">
            <a:extLst>
              <a:ext uri="{FF2B5EF4-FFF2-40B4-BE49-F238E27FC236}">
                <a16:creationId xmlns:a16="http://schemas.microsoft.com/office/drawing/2014/main" id="{05CB1363-3776-4061-8B08-B17671EFB92A}"/>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7B4F95A-230F-44DF-BC40-39885FA6C71C}"/>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11462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4A2C-2ABD-42FF-AA21-AA6539534977}"/>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9E4438A1-FA5A-42E9-8E68-8A67B3E790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D1545937-3302-4AC6-91FE-19249866AEB4}"/>
              </a:ext>
            </a:extLst>
          </p:cNvPr>
          <p:cNvSpPr>
            <a:spLocks noGrp="1"/>
          </p:cNvSpPr>
          <p:nvPr>
            <p:ph type="dt" sz="half" idx="10"/>
          </p:nvPr>
        </p:nvSpPr>
        <p:spPr/>
        <p:txBody>
          <a:bodyPr/>
          <a:lstStyle/>
          <a:p>
            <a:fld id="{891B408A-080F-4C29-BC5A-9525616AF328}" type="datetime1">
              <a:rPr lang="es-ES_tradnl" smtClean="0"/>
              <a:t>25/11/2022</a:t>
            </a:fld>
            <a:endParaRPr lang="es-ES_tradnl"/>
          </a:p>
        </p:txBody>
      </p:sp>
      <p:sp>
        <p:nvSpPr>
          <p:cNvPr id="5" name="Footer Placeholder 4">
            <a:extLst>
              <a:ext uri="{FF2B5EF4-FFF2-40B4-BE49-F238E27FC236}">
                <a16:creationId xmlns:a16="http://schemas.microsoft.com/office/drawing/2014/main" id="{BE9307DD-6807-4EFD-88C4-82873549B5AD}"/>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860BEE03-8D00-49EE-ACCC-F2B935B6588C}"/>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313380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2E3-808C-4C5B-A593-E13E34B3C3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294E867F-D521-4F89-ACF0-C72E7EE61B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500CE0-DACC-4CE0-8DAE-FC54686F9202}"/>
              </a:ext>
            </a:extLst>
          </p:cNvPr>
          <p:cNvSpPr>
            <a:spLocks noGrp="1"/>
          </p:cNvSpPr>
          <p:nvPr>
            <p:ph type="dt" sz="half" idx="10"/>
          </p:nvPr>
        </p:nvSpPr>
        <p:spPr/>
        <p:txBody>
          <a:bodyPr/>
          <a:lstStyle/>
          <a:p>
            <a:fld id="{9FE9AB98-15B3-45A6-83EC-873875D8A8FB}" type="datetime1">
              <a:rPr lang="es-ES_tradnl" smtClean="0"/>
              <a:t>25/11/2022</a:t>
            </a:fld>
            <a:endParaRPr lang="es-ES_tradnl"/>
          </a:p>
        </p:txBody>
      </p:sp>
      <p:sp>
        <p:nvSpPr>
          <p:cNvPr id="5" name="Footer Placeholder 4">
            <a:extLst>
              <a:ext uri="{FF2B5EF4-FFF2-40B4-BE49-F238E27FC236}">
                <a16:creationId xmlns:a16="http://schemas.microsoft.com/office/drawing/2014/main" id="{C39E8F0B-152B-42FD-9B1D-927BCAE1F75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25E5668-CAD1-4E7C-89D6-3D92881A38E1}"/>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2529270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B04F-F66E-4A04-82C7-5AFEC0CABC1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59F26C06-4F51-4C85-BCC2-8F67160E76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6BBA71BD-D2F3-4005-9662-14CB9A52AA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02153966-397C-4932-9B40-27B838878F4B}"/>
              </a:ext>
            </a:extLst>
          </p:cNvPr>
          <p:cNvSpPr>
            <a:spLocks noGrp="1"/>
          </p:cNvSpPr>
          <p:nvPr>
            <p:ph type="dt" sz="half" idx="10"/>
          </p:nvPr>
        </p:nvSpPr>
        <p:spPr/>
        <p:txBody>
          <a:bodyPr/>
          <a:lstStyle/>
          <a:p>
            <a:fld id="{B1C6CACA-00EB-4E6E-8931-6BDCE058DECA}" type="datetime1">
              <a:rPr lang="es-ES_tradnl" smtClean="0"/>
              <a:t>25/11/2022</a:t>
            </a:fld>
            <a:endParaRPr lang="es-ES_tradnl"/>
          </a:p>
        </p:txBody>
      </p:sp>
      <p:sp>
        <p:nvSpPr>
          <p:cNvPr id="6" name="Footer Placeholder 5">
            <a:extLst>
              <a:ext uri="{FF2B5EF4-FFF2-40B4-BE49-F238E27FC236}">
                <a16:creationId xmlns:a16="http://schemas.microsoft.com/office/drawing/2014/main" id="{3709FBD0-0067-4733-8BE2-A5404AD4A0C2}"/>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8C18A46F-217C-4142-82B8-354155001680}"/>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142764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3FB48-0433-47AD-932E-C21B3963AC1B}"/>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5281B51E-CB71-4AB7-A903-42906C0FF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3DD2F7-320B-4D16-B432-F9F4E0AE00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D06C03BF-87F4-4AA9-9530-E449B2F5AA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96EED6-2775-40C2-968B-E64A363720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5CB5B3DC-FBD1-46CA-AEE9-997409B641E8}"/>
              </a:ext>
            </a:extLst>
          </p:cNvPr>
          <p:cNvSpPr>
            <a:spLocks noGrp="1"/>
          </p:cNvSpPr>
          <p:nvPr>
            <p:ph type="dt" sz="half" idx="10"/>
          </p:nvPr>
        </p:nvSpPr>
        <p:spPr/>
        <p:txBody>
          <a:bodyPr/>
          <a:lstStyle/>
          <a:p>
            <a:fld id="{CF560278-220A-409B-ACA1-53C97EE5E653}" type="datetime1">
              <a:rPr lang="es-ES_tradnl" smtClean="0"/>
              <a:t>25/11/2022</a:t>
            </a:fld>
            <a:endParaRPr lang="es-ES_tradnl"/>
          </a:p>
        </p:txBody>
      </p:sp>
      <p:sp>
        <p:nvSpPr>
          <p:cNvPr id="8" name="Footer Placeholder 7">
            <a:extLst>
              <a:ext uri="{FF2B5EF4-FFF2-40B4-BE49-F238E27FC236}">
                <a16:creationId xmlns:a16="http://schemas.microsoft.com/office/drawing/2014/main" id="{7D852159-71E6-4FA6-B22F-D54C754903AB}"/>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9C5E46CF-6A8D-4008-9A89-71805B5A64CE}"/>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565069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4029-7434-4119-B9D4-251631D4FAAC}"/>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248902CE-3E87-4A0D-91A5-F1385792B1F2}"/>
              </a:ext>
            </a:extLst>
          </p:cNvPr>
          <p:cNvSpPr>
            <a:spLocks noGrp="1"/>
          </p:cNvSpPr>
          <p:nvPr>
            <p:ph type="dt" sz="half" idx="10"/>
          </p:nvPr>
        </p:nvSpPr>
        <p:spPr/>
        <p:txBody>
          <a:bodyPr/>
          <a:lstStyle/>
          <a:p>
            <a:fld id="{2B8C1B09-1AB4-4857-B93E-351D8FCC2FDA}" type="datetime1">
              <a:rPr lang="es-ES_tradnl" smtClean="0"/>
              <a:t>25/11/2022</a:t>
            </a:fld>
            <a:endParaRPr lang="es-ES_tradnl"/>
          </a:p>
        </p:txBody>
      </p:sp>
      <p:sp>
        <p:nvSpPr>
          <p:cNvPr id="4" name="Footer Placeholder 3">
            <a:extLst>
              <a:ext uri="{FF2B5EF4-FFF2-40B4-BE49-F238E27FC236}">
                <a16:creationId xmlns:a16="http://schemas.microsoft.com/office/drawing/2014/main" id="{C95986C6-5318-4EFB-B74C-E74E646200DE}"/>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EA182172-8337-4772-B3C4-B659BBFB68E5}"/>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219055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B06B03-E79F-49A3-83EC-F6765BB80A03}"/>
              </a:ext>
            </a:extLst>
          </p:cNvPr>
          <p:cNvSpPr>
            <a:spLocks noGrp="1"/>
          </p:cNvSpPr>
          <p:nvPr>
            <p:ph type="dt" sz="half" idx="10"/>
          </p:nvPr>
        </p:nvSpPr>
        <p:spPr/>
        <p:txBody>
          <a:bodyPr/>
          <a:lstStyle/>
          <a:p>
            <a:fld id="{0CC44207-586C-481F-9B74-52C3D8C4515E}" type="datetime1">
              <a:rPr lang="es-ES_tradnl" smtClean="0"/>
              <a:t>25/11/2022</a:t>
            </a:fld>
            <a:endParaRPr lang="es-ES_tradnl"/>
          </a:p>
        </p:txBody>
      </p:sp>
      <p:sp>
        <p:nvSpPr>
          <p:cNvPr id="3" name="Footer Placeholder 2">
            <a:extLst>
              <a:ext uri="{FF2B5EF4-FFF2-40B4-BE49-F238E27FC236}">
                <a16:creationId xmlns:a16="http://schemas.microsoft.com/office/drawing/2014/main" id="{1E37F5FC-DAFD-4F6F-994F-02A05B6A19CA}"/>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4DD2F2D8-3C43-49C0-9F45-1F47C647BBBA}"/>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168875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8F362-194F-498C-841A-ABF2AEB20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0356A86E-3359-49AC-ACCF-44BEB99241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C804E8AE-3970-4819-BD1F-5797BE682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9B99E3-09F8-40D0-A1B5-33C15207199A}"/>
              </a:ext>
            </a:extLst>
          </p:cNvPr>
          <p:cNvSpPr>
            <a:spLocks noGrp="1"/>
          </p:cNvSpPr>
          <p:nvPr>
            <p:ph type="dt" sz="half" idx="10"/>
          </p:nvPr>
        </p:nvSpPr>
        <p:spPr/>
        <p:txBody>
          <a:bodyPr/>
          <a:lstStyle/>
          <a:p>
            <a:fld id="{57417FC5-1B55-4B35-95B9-F18FB163FC4F}" type="datetime1">
              <a:rPr lang="es-ES_tradnl" smtClean="0"/>
              <a:t>25/11/2022</a:t>
            </a:fld>
            <a:endParaRPr lang="es-ES_tradnl"/>
          </a:p>
        </p:txBody>
      </p:sp>
      <p:sp>
        <p:nvSpPr>
          <p:cNvPr id="6" name="Footer Placeholder 5">
            <a:extLst>
              <a:ext uri="{FF2B5EF4-FFF2-40B4-BE49-F238E27FC236}">
                <a16:creationId xmlns:a16="http://schemas.microsoft.com/office/drawing/2014/main" id="{F3E00826-4B00-42CE-B166-2BAE781E026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EE76F52F-1D99-4D45-BCDB-5C8A9C3D1051}"/>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382624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7D700-728C-4388-B006-F3E1012FF6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867889E2-582A-4F50-8D8B-482FEB9FED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D5EBA482-53B7-44BC-92BB-8BC575A4B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440A6-B5A3-4B22-A05A-047CEC8518E1}"/>
              </a:ext>
            </a:extLst>
          </p:cNvPr>
          <p:cNvSpPr>
            <a:spLocks noGrp="1"/>
          </p:cNvSpPr>
          <p:nvPr>
            <p:ph type="dt" sz="half" idx="10"/>
          </p:nvPr>
        </p:nvSpPr>
        <p:spPr/>
        <p:txBody>
          <a:bodyPr/>
          <a:lstStyle/>
          <a:p>
            <a:fld id="{2222AC17-D6E6-4855-882C-5A29F50C54D0}" type="datetime1">
              <a:rPr lang="es-ES_tradnl" smtClean="0"/>
              <a:t>25/11/2022</a:t>
            </a:fld>
            <a:endParaRPr lang="es-ES_tradnl"/>
          </a:p>
        </p:txBody>
      </p:sp>
      <p:sp>
        <p:nvSpPr>
          <p:cNvPr id="6" name="Footer Placeholder 5">
            <a:extLst>
              <a:ext uri="{FF2B5EF4-FFF2-40B4-BE49-F238E27FC236}">
                <a16:creationId xmlns:a16="http://schemas.microsoft.com/office/drawing/2014/main" id="{AB0689C1-D712-494C-B8FB-3079718AF09D}"/>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F1FD06CC-B9E4-44C0-B5AF-1C652A0D03DB}"/>
              </a:ext>
            </a:extLst>
          </p:cNvPr>
          <p:cNvSpPr>
            <a:spLocks noGrp="1"/>
          </p:cNvSpPr>
          <p:nvPr>
            <p:ph type="sldNum" sz="quarter" idx="12"/>
          </p:nvPr>
        </p:nvSpPr>
        <p:spPr/>
        <p:txBody>
          <a:bodyPr/>
          <a:lstStyle/>
          <a:p>
            <a:fld id="{C503CC05-0B00-4536-90DC-F4CC72241A6C}" type="slidenum">
              <a:rPr lang="es-ES_tradnl" smtClean="0"/>
              <a:t>‹#›</a:t>
            </a:fld>
            <a:endParaRPr lang="es-ES_tradnl"/>
          </a:p>
        </p:txBody>
      </p:sp>
    </p:spTree>
    <p:extLst>
      <p:ext uri="{BB962C8B-B14F-4D97-AF65-F5344CB8AC3E}">
        <p14:creationId xmlns:p14="http://schemas.microsoft.com/office/powerpoint/2010/main" val="1601097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B2EE3C-1BEE-4BE4-9804-8FA2735C2C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A15E582B-72C7-4607-B202-4319241481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B5090BFB-9C45-415E-BBB8-6E0EC571C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11B3A-DE70-4501-9955-CD074DFE0C81}" type="datetime1">
              <a:rPr lang="es-ES_tradnl" smtClean="0"/>
              <a:t>25/11/2022</a:t>
            </a:fld>
            <a:endParaRPr lang="es-ES_tradnl"/>
          </a:p>
        </p:txBody>
      </p:sp>
      <p:sp>
        <p:nvSpPr>
          <p:cNvPr id="5" name="Footer Placeholder 4">
            <a:extLst>
              <a:ext uri="{FF2B5EF4-FFF2-40B4-BE49-F238E27FC236}">
                <a16:creationId xmlns:a16="http://schemas.microsoft.com/office/drawing/2014/main" id="{1BC48E46-3077-4D94-BD80-D2CD1D537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CCAA2749-CA84-4015-91E3-4E15B6E3FF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3CC05-0B00-4536-90DC-F4CC72241A6C}" type="slidenum">
              <a:rPr lang="es-ES_tradnl" smtClean="0"/>
              <a:t>‹#›</a:t>
            </a:fld>
            <a:endParaRPr lang="es-ES_tradnl"/>
          </a:p>
        </p:txBody>
      </p:sp>
      <p:sp>
        <p:nvSpPr>
          <p:cNvPr id="8" name="TextBox 7">
            <a:extLst>
              <a:ext uri="{FF2B5EF4-FFF2-40B4-BE49-F238E27FC236}">
                <a16:creationId xmlns:a16="http://schemas.microsoft.com/office/drawing/2014/main" id="{FBE7F9B4-6944-498D-8416-4CCB8427EDD9}"/>
              </a:ext>
            </a:extLst>
          </p:cNvPr>
          <p:cNvSpPr txBox="1"/>
          <p:nvPr userDrawn="1">
            <p:extLst>
              <p:ext uri="{1162E1C5-73C7-4A58-AE30-91384D911F3F}">
                <p184:classification xmlns:p184="http://schemas.microsoft.com/office/powerpoint/2018/4/main" val="hdr"/>
              </p:ext>
            </p:extLst>
          </p:nvPr>
        </p:nvSpPr>
        <p:spPr>
          <a:xfrm>
            <a:off x="0" y="0"/>
            <a:ext cx="1055688" cy="182880"/>
          </a:xfrm>
          <a:prstGeom prst="rect">
            <a:avLst/>
          </a:prstGeom>
        </p:spPr>
        <p:txBody>
          <a:bodyPr horzOverflow="overflow" lIns="0" tIns="0" rIns="0" bIns="0">
            <a:spAutoFit/>
          </a:bodyPr>
          <a:lstStyle/>
          <a:p>
            <a:pPr algn="l"/>
            <a:r>
              <a:rPr lang="en-GB" sz="1200">
                <a:solidFill>
                  <a:srgbClr val="000000"/>
                </a:solidFill>
                <a:latin typeface="Calibri" panose="020F0502020204030204" pitchFamily="34" charset="0"/>
                <a:cs typeface="Calibri" panose="020F0502020204030204" pitchFamily="34" charset="0"/>
              </a:rPr>
              <a:t>EBA Regular Use</a:t>
            </a:r>
          </a:p>
        </p:txBody>
      </p:sp>
    </p:spTree>
    <p:extLst>
      <p:ext uri="{BB962C8B-B14F-4D97-AF65-F5344CB8AC3E}">
        <p14:creationId xmlns:p14="http://schemas.microsoft.com/office/powerpoint/2010/main" val="4236619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image" Target="../media/image3.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Layout" Target="../slideLayouts/slideLayout6.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image" Target="../media/image4.jpe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jpeg"/><Relationship Id="rId7"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Users\kourent\Desktop\_PROJECTS_\VisualBranding_OfficeDocuments\PPT\Output\02\logo.png">
            <a:extLst>
              <a:ext uri="{FF2B5EF4-FFF2-40B4-BE49-F238E27FC236}">
                <a16:creationId xmlns:a16="http://schemas.microsoft.com/office/drawing/2014/main" id="{6B7B2C0C-4445-4391-8363-A027217FAF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595491" y="158823"/>
            <a:ext cx="2394594" cy="104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8E55E288-3E3B-4F77-8CA6-EF5168425DC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201915" y="190587"/>
            <a:ext cx="2072244" cy="72547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B078CA0C-B0C0-44DF-8F7A-874CE3C2944B}"/>
              </a:ext>
            </a:extLst>
          </p:cNvPr>
          <p:cNvSpPr/>
          <p:nvPr/>
        </p:nvSpPr>
        <p:spPr>
          <a:xfrm>
            <a:off x="757980" y="2106197"/>
            <a:ext cx="10730459" cy="2897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rgbClr val="002060"/>
              </a:solidFill>
            </a:endParaRPr>
          </a:p>
          <a:p>
            <a:endParaRPr lang="en-GB" sz="3200" dirty="0">
              <a:solidFill>
                <a:srgbClr val="002060"/>
              </a:solidFill>
            </a:endParaRPr>
          </a:p>
          <a:p>
            <a:r>
              <a:rPr lang="en-GB" sz="3200" dirty="0">
                <a:solidFill>
                  <a:srgbClr val="002060"/>
                </a:solidFill>
              </a:rPr>
              <a:t>Item 2: Proposal for the setting up of a Joint Bank Reporting Committee</a:t>
            </a:r>
          </a:p>
          <a:p>
            <a:endParaRPr lang="en-GB" sz="2400" i="1" dirty="0">
              <a:solidFill>
                <a:srgbClr val="002060"/>
              </a:solidFill>
            </a:endParaRPr>
          </a:p>
          <a:p>
            <a:endParaRPr lang="en-GB" sz="2400" i="1" dirty="0">
              <a:solidFill>
                <a:srgbClr val="002060"/>
              </a:solidFill>
            </a:endParaRPr>
          </a:p>
          <a:p>
            <a:r>
              <a:rPr lang="en-GB" sz="2400" i="1" dirty="0">
                <a:solidFill>
                  <a:srgbClr val="002060"/>
                </a:solidFill>
              </a:rPr>
              <a:t>Workshop on Integrated Reporting</a:t>
            </a:r>
          </a:p>
          <a:p>
            <a:r>
              <a:rPr lang="en-GB" sz="2000" dirty="0">
                <a:solidFill>
                  <a:schemeClr val="tx1">
                    <a:lumMod val="65000"/>
                    <a:lumOff val="35000"/>
                  </a:schemeClr>
                </a:solidFill>
              </a:rPr>
              <a:t>1 December 2022</a:t>
            </a:r>
            <a:r>
              <a:rPr lang="en-GB" sz="2000" i="1" dirty="0">
                <a:solidFill>
                  <a:schemeClr val="tx1">
                    <a:lumMod val="65000"/>
                    <a:lumOff val="35000"/>
                  </a:schemeClr>
                </a:solidFill>
              </a:rPr>
              <a:t> </a:t>
            </a:r>
            <a:endParaRPr lang="es-ES_tradnl" sz="2000" i="1" dirty="0">
              <a:solidFill>
                <a:schemeClr val="tx1">
                  <a:lumMod val="65000"/>
                  <a:lumOff val="35000"/>
                </a:schemeClr>
              </a:solidFill>
            </a:endParaRPr>
          </a:p>
        </p:txBody>
      </p:sp>
      <p:sp>
        <p:nvSpPr>
          <p:cNvPr id="14" name="Classification">
            <a:extLst>
              <a:ext uri="{FF2B5EF4-FFF2-40B4-BE49-F238E27FC236}">
                <a16:creationId xmlns:a16="http://schemas.microsoft.com/office/drawing/2014/main" id="{56763D5D-9F54-4BBD-911E-18B23B61B02D}"/>
              </a:ext>
            </a:extLst>
          </p:cNvPr>
          <p:cNvSpPr txBox="1">
            <a:spLocks noChangeArrowheads="1"/>
          </p:cNvSpPr>
          <p:nvPr/>
        </p:nvSpPr>
        <p:spPr bwMode="auto">
          <a:xfrm>
            <a:off x="10182867" y="58810"/>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spTree>
    <p:extLst>
      <p:ext uri="{BB962C8B-B14F-4D97-AF65-F5344CB8AC3E}">
        <p14:creationId xmlns:p14="http://schemas.microsoft.com/office/powerpoint/2010/main" val="181283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8. Next steps</a:t>
            </a:r>
            <a:endParaRPr lang="es-ES_tradnl" sz="2800" b="1" dirty="0"/>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B44D9664-20A7-46E2-AFAC-533078471171}"/>
              </a:ext>
            </a:extLst>
          </p:cNvPr>
          <p:cNvGrpSpPr/>
          <p:nvPr/>
        </p:nvGrpSpPr>
        <p:grpSpPr>
          <a:xfrm>
            <a:off x="838200" y="1478414"/>
            <a:ext cx="9589381" cy="5014461"/>
            <a:chOff x="2442386" y="698388"/>
            <a:chExt cx="8488505" cy="4760085"/>
          </a:xfrm>
        </p:grpSpPr>
        <p:sp>
          <p:nvSpPr>
            <p:cNvPr id="12" name="Freeform 5">
              <a:extLst>
                <a:ext uri="{FF2B5EF4-FFF2-40B4-BE49-F238E27FC236}">
                  <a16:creationId xmlns:a16="http://schemas.microsoft.com/office/drawing/2014/main" id="{BFF87275-1043-4E15-9BED-EA7065CC2A85}"/>
                </a:ext>
              </a:extLst>
            </p:cNvPr>
            <p:cNvSpPr>
              <a:spLocks/>
            </p:cNvSpPr>
            <p:nvPr/>
          </p:nvSpPr>
          <p:spPr bwMode="auto">
            <a:xfrm>
              <a:off x="2442386" y="1206656"/>
              <a:ext cx="8488505" cy="3805054"/>
            </a:xfrm>
            <a:custGeom>
              <a:avLst/>
              <a:gdLst>
                <a:gd name="T0" fmla="*/ 0 w 3008"/>
                <a:gd name="T1" fmla="*/ 1429 h 1429"/>
                <a:gd name="T2" fmla="*/ 2664 w 3008"/>
                <a:gd name="T3" fmla="*/ 192 h 1429"/>
                <a:gd name="T4" fmla="*/ 2632 w 3008"/>
                <a:gd name="T5" fmla="*/ 0 h 1429"/>
                <a:gd name="T6" fmla="*/ 3008 w 3008"/>
                <a:gd name="T7" fmla="*/ 304 h 1429"/>
                <a:gd name="T8" fmla="*/ 2724 w 3008"/>
                <a:gd name="T9" fmla="*/ 715 h 1429"/>
                <a:gd name="T10" fmla="*/ 2696 w 3008"/>
                <a:gd name="T11" fmla="*/ 516 h 1429"/>
                <a:gd name="T12" fmla="*/ 0 w 3008"/>
                <a:gd name="T13" fmla="*/ 1429 h 1429"/>
              </a:gdLst>
              <a:ahLst/>
              <a:cxnLst>
                <a:cxn ang="0">
                  <a:pos x="T0" y="T1"/>
                </a:cxn>
                <a:cxn ang="0">
                  <a:pos x="T2" y="T3"/>
                </a:cxn>
                <a:cxn ang="0">
                  <a:pos x="T4" y="T5"/>
                </a:cxn>
                <a:cxn ang="0">
                  <a:pos x="T6" y="T7"/>
                </a:cxn>
                <a:cxn ang="0">
                  <a:pos x="T8" y="T9"/>
                </a:cxn>
                <a:cxn ang="0">
                  <a:pos x="T10" y="T11"/>
                </a:cxn>
                <a:cxn ang="0">
                  <a:pos x="T12" y="T13"/>
                </a:cxn>
              </a:cxnLst>
              <a:rect l="0" t="0" r="r" b="b"/>
              <a:pathLst>
                <a:path w="3008" h="1429">
                  <a:moveTo>
                    <a:pt x="0" y="1429"/>
                  </a:moveTo>
                  <a:cubicBezTo>
                    <a:pt x="0" y="1429"/>
                    <a:pt x="524" y="399"/>
                    <a:pt x="2664" y="192"/>
                  </a:cubicBezTo>
                  <a:cubicBezTo>
                    <a:pt x="2632" y="0"/>
                    <a:pt x="2632" y="0"/>
                    <a:pt x="2632" y="0"/>
                  </a:cubicBezTo>
                  <a:cubicBezTo>
                    <a:pt x="3008" y="304"/>
                    <a:pt x="3008" y="304"/>
                    <a:pt x="3008" y="304"/>
                  </a:cubicBezTo>
                  <a:cubicBezTo>
                    <a:pt x="2724" y="715"/>
                    <a:pt x="2724" y="715"/>
                    <a:pt x="2724" y="715"/>
                  </a:cubicBezTo>
                  <a:cubicBezTo>
                    <a:pt x="2696" y="516"/>
                    <a:pt x="2696" y="516"/>
                    <a:pt x="2696" y="516"/>
                  </a:cubicBezTo>
                  <a:cubicBezTo>
                    <a:pt x="2696" y="516"/>
                    <a:pt x="868" y="564"/>
                    <a:pt x="0" y="1429"/>
                  </a:cubicBezTo>
                  <a:close/>
                </a:path>
              </a:pathLst>
            </a:custGeom>
            <a:solidFill>
              <a:srgbClr val="266B9E"/>
            </a:solidFill>
            <a:ln>
              <a:noFill/>
            </a:ln>
            <a:effectLst>
              <a:outerShdw blurRad="177800" dist="279400" dir="10380000" sx="82000" sy="82000" kx="-1200000" algn="bl" rotWithShape="0">
                <a:prstClr val="black">
                  <a:alpha val="5000"/>
                </a:prstClr>
              </a:outerShdw>
            </a:effectLst>
          </p:spPr>
          <p:txBody>
            <a:bodyPr vert="horz" wrap="square" lIns="121920" tIns="60960" rIns="121920" bIns="60960" numCol="1" anchor="t" anchorCtr="0" compatLnSpc="1">
              <a:prstTxWarp prst="textNoShape">
                <a:avLst/>
              </a:prstTxWarp>
            </a:bodyPr>
            <a:lstStyle/>
            <a:p>
              <a:endParaRPr lang="en-IN" sz="2400"/>
            </a:p>
          </p:txBody>
        </p:sp>
        <p:sp>
          <p:nvSpPr>
            <p:cNvPr id="16" name="Oval 15">
              <a:extLst>
                <a:ext uri="{FF2B5EF4-FFF2-40B4-BE49-F238E27FC236}">
                  <a16:creationId xmlns:a16="http://schemas.microsoft.com/office/drawing/2014/main" id="{C611C030-64E8-4831-95D0-269B809B50CF}"/>
                </a:ext>
              </a:extLst>
            </p:cNvPr>
            <p:cNvSpPr/>
            <p:nvPr/>
          </p:nvSpPr>
          <p:spPr>
            <a:xfrm>
              <a:off x="3278151" y="4103752"/>
              <a:ext cx="121920" cy="121920"/>
            </a:xfrm>
            <a:prstGeom prst="ellipse">
              <a:avLst/>
            </a:prstGeom>
            <a:solidFill>
              <a:schemeClr val="bg1"/>
            </a:solidFill>
            <a:ln>
              <a:noFill/>
            </a:ln>
            <a:effectLst>
              <a:outerShdw blurRad="76200" dist="88900" dir="6420000" sx="90000" sy="90000" kx="-1200000" algn="b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17" name="Oval 16">
              <a:extLst>
                <a:ext uri="{FF2B5EF4-FFF2-40B4-BE49-F238E27FC236}">
                  <a16:creationId xmlns:a16="http://schemas.microsoft.com/office/drawing/2014/main" id="{4AC0D47B-5ABC-459E-BFB6-7427D9328532}"/>
                </a:ext>
              </a:extLst>
            </p:cNvPr>
            <p:cNvSpPr/>
            <p:nvPr/>
          </p:nvSpPr>
          <p:spPr>
            <a:xfrm>
              <a:off x="4768351" y="3218663"/>
              <a:ext cx="161622" cy="161622"/>
            </a:xfrm>
            <a:prstGeom prst="ellipse">
              <a:avLst/>
            </a:prstGeom>
            <a:solidFill>
              <a:schemeClr val="bg1"/>
            </a:solidFill>
            <a:ln>
              <a:noFill/>
            </a:ln>
            <a:effectLst>
              <a:outerShdw blurRad="76200" dist="88900" dir="6420000" sx="90000" sy="90000" kx="-1200000" algn="b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18" name="Oval 17">
              <a:extLst>
                <a:ext uri="{FF2B5EF4-FFF2-40B4-BE49-F238E27FC236}">
                  <a16:creationId xmlns:a16="http://schemas.microsoft.com/office/drawing/2014/main" id="{A8E98A64-2426-4EB4-ACB8-1EE07A330140}"/>
                </a:ext>
              </a:extLst>
            </p:cNvPr>
            <p:cNvSpPr/>
            <p:nvPr/>
          </p:nvSpPr>
          <p:spPr>
            <a:xfrm>
              <a:off x="6289224" y="2618043"/>
              <a:ext cx="244546" cy="244546"/>
            </a:xfrm>
            <a:prstGeom prst="ellipse">
              <a:avLst/>
            </a:prstGeom>
            <a:solidFill>
              <a:schemeClr val="bg1"/>
            </a:solidFill>
            <a:ln>
              <a:noFill/>
            </a:ln>
            <a:effectLst>
              <a:outerShdw blurRad="76200" dist="88900" dir="6420000" sx="90000" sy="90000" kx="-1200000" algn="b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19" name="Oval 18">
              <a:extLst>
                <a:ext uri="{FF2B5EF4-FFF2-40B4-BE49-F238E27FC236}">
                  <a16:creationId xmlns:a16="http://schemas.microsoft.com/office/drawing/2014/main" id="{488EC3BB-4990-4655-B500-D5A49B2C8975}"/>
                </a:ext>
              </a:extLst>
            </p:cNvPr>
            <p:cNvSpPr/>
            <p:nvPr/>
          </p:nvSpPr>
          <p:spPr>
            <a:xfrm>
              <a:off x="7893341" y="2214052"/>
              <a:ext cx="309992" cy="309992"/>
            </a:xfrm>
            <a:prstGeom prst="ellipse">
              <a:avLst/>
            </a:prstGeom>
            <a:solidFill>
              <a:schemeClr val="bg1"/>
            </a:solidFill>
            <a:ln>
              <a:noFill/>
            </a:ln>
            <a:effectLst>
              <a:outerShdw blurRad="76200" dist="88900" dir="6420000" sx="90000" sy="90000" kx="-1200000" algn="b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20" name="Oval 19">
              <a:extLst>
                <a:ext uri="{FF2B5EF4-FFF2-40B4-BE49-F238E27FC236}">
                  <a16:creationId xmlns:a16="http://schemas.microsoft.com/office/drawing/2014/main" id="{B21F94A1-8CB7-4A14-AB50-0A6ED1432546}"/>
                </a:ext>
              </a:extLst>
            </p:cNvPr>
            <p:cNvSpPr/>
            <p:nvPr/>
          </p:nvSpPr>
          <p:spPr>
            <a:xfrm>
              <a:off x="9562744" y="1938760"/>
              <a:ext cx="403108" cy="403108"/>
            </a:xfrm>
            <a:prstGeom prst="ellipse">
              <a:avLst/>
            </a:prstGeom>
            <a:solidFill>
              <a:schemeClr val="bg1"/>
            </a:solidFill>
            <a:ln>
              <a:noFill/>
            </a:ln>
            <a:effectLst>
              <a:outerShdw blurRad="76200" dist="88900" dir="6420000" sx="90000" sy="90000" kx="-1200000" algn="b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21" name="Rectangle 20">
              <a:extLst>
                <a:ext uri="{FF2B5EF4-FFF2-40B4-BE49-F238E27FC236}">
                  <a16:creationId xmlns:a16="http://schemas.microsoft.com/office/drawing/2014/main" id="{C5DC538A-4255-4A3D-8FC9-537B9783C862}"/>
                </a:ext>
              </a:extLst>
            </p:cNvPr>
            <p:cNvSpPr/>
            <p:nvPr/>
          </p:nvSpPr>
          <p:spPr>
            <a:xfrm>
              <a:off x="2727110" y="1892970"/>
              <a:ext cx="1224000" cy="1262147"/>
            </a:xfrm>
            <a:prstGeom prst="rect">
              <a:avLst/>
            </a:prstGeom>
          </p:spPr>
          <p:txBody>
            <a:bodyPr wrap="square" lIns="0" rIns="0" anchor="t">
              <a:spAutoFit/>
            </a:bodyPr>
            <a:lstStyle/>
            <a:p>
              <a:pPr algn="ctr">
                <a:lnSpc>
                  <a:spcPct val="80000"/>
                </a:lnSpc>
              </a:pPr>
              <a:r>
                <a:rPr lang="en-IN" sz="2000" dirty="0">
                  <a:solidFill>
                    <a:srgbClr val="828282"/>
                  </a:solidFill>
                  <a:ea typeface="Open Sans" panose="020B0606030504020204" pitchFamily="34" charset="0"/>
                  <a:cs typeface="Open Sans" panose="020B0606030504020204" pitchFamily="34" charset="0"/>
                </a:rPr>
                <a:t>Discussion in the workshop with authorities</a:t>
              </a:r>
            </a:p>
          </p:txBody>
        </p:sp>
        <p:sp>
          <p:nvSpPr>
            <p:cNvPr id="22" name="Rectangle 21">
              <a:extLst>
                <a:ext uri="{FF2B5EF4-FFF2-40B4-BE49-F238E27FC236}">
                  <a16:creationId xmlns:a16="http://schemas.microsoft.com/office/drawing/2014/main" id="{92F272F9-D5E2-40A4-85B4-AEEC8164D415}"/>
                </a:ext>
              </a:extLst>
            </p:cNvPr>
            <p:cNvSpPr/>
            <p:nvPr/>
          </p:nvSpPr>
          <p:spPr>
            <a:xfrm>
              <a:off x="4218430" y="828502"/>
              <a:ext cx="1224000" cy="1495877"/>
            </a:xfrm>
            <a:prstGeom prst="rect">
              <a:avLst/>
            </a:prstGeom>
          </p:spPr>
          <p:txBody>
            <a:bodyPr wrap="square" lIns="0" rIns="0" anchor="t">
              <a:spAutoFit/>
            </a:bodyPr>
            <a:lstStyle/>
            <a:p>
              <a:pPr algn="ctr">
                <a:lnSpc>
                  <a:spcPct val="80000"/>
                </a:lnSpc>
              </a:pPr>
              <a:r>
                <a:rPr lang="en-GB" sz="2000" dirty="0">
                  <a:solidFill>
                    <a:srgbClr val="003299"/>
                  </a:solidFill>
                  <a:ea typeface="Open Sans" panose="020B0606030504020204" pitchFamily="34" charset="0"/>
                  <a:cs typeface="Open Sans" panose="020B0606030504020204" pitchFamily="34" charset="0"/>
                </a:rPr>
                <a:t>Discussion in the workshop with the banking industry</a:t>
              </a:r>
            </a:p>
          </p:txBody>
        </p:sp>
        <p:sp>
          <p:nvSpPr>
            <p:cNvPr id="23" name="Rectangle 22">
              <a:extLst>
                <a:ext uri="{FF2B5EF4-FFF2-40B4-BE49-F238E27FC236}">
                  <a16:creationId xmlns:a16="http://schemas.microsoft.com/office/drawing/2014/main" id="{948BB522-DCD8-44B4-9CC6-D5786F29045B}"/>
                </a:ext>
              </a:extLst>
            </p:cNvPr>
            <p:cNvSpPr/>
            <p:nvPr/>
          </p:nvSpPr>
          <p:spPr>
            <a:xfrm>
              <a:off x="5799497" y="698388"/>
              <a:ext cx="1224000" cy="794684"/>
            </a:xfrm>
            <a:prstGeom prst="rect">
              <a:avLst/>
            </a:prstGeom>
          </p:spPr>
          <p:txBody>
            <a:bodyPr wrap="square" lIns="0" rIns="0" anchor="t">
              <a:spAutoFit/>
            </a:bodyPr>
            <a:lstStyle/>
            <a:p>
              <a:pPr algn="ctr">
                <a:lnSpc>
                  <a:spcPct val="80000"/>
                </a:lnSpc>
              </a:pPr>
              <a:r>
                <a:rPr lang="en-IN" sz="2000" dirty="0">
                  <a:solidFill>
                    <a:srgbClr val="003299"/>
                  </a:solidFill>
                  <a:ea typeface="Open Sans" panose="020B0606030504020204" pitchFamily="34" charset="0"/>
                  <a:cs typeface="Open Sans" panose="020B0606030504020204" pitchFamily="34" charset="0"/>
                </a:rPr>
                <a:t>Preparation of the mandate</a:t>
              </a:r>
            </a:p>
          </p:txBody>
        </p:sp>
        <p:sp>
          <p:nvSpPr>
            <p:cNvPr id="24" name="Rectangle 23">
              <a:extLst>
                <a:ext uri="{FF2B5EF4-FFF2-40B4-BE49-F238E27FC236}">
                  <a16:creationId xmlns:a16="http://schemas.microsoft.com/office/drawing/2014/main" id="{28D246A5-0393-4C0C-B774-587830FAEF63}"/>
                </a:ext>
              </a:extLst>
            </p:cNvPr>
            <p:cNvSpPr/>
            <p:nvPr/>
          </p:nvSpPr>
          <p:spPr>
            <a:xfrm>
              <a:off x="7295034" y="3380285"/>
              <a:ext cx="1476000" cy="1963339"/>
            </a:xfrm>
            <a:prstGeom prst="rect">
              <a:avLst/>
            </a:prstGeom>
          </p:spPr>
          <p:txBody>
            <a:bodyPr wrap="square" lIns="0" rIns="0" anchor="t">
              <a:spAutoFit/>
            </a:bodyPr>
            <a:lstStyle/>
            <a:p>
              <a:pPr algn="ctr">
                <a:lnSpc>
                  <a:spcPct val="80000"/>
                </a:lnSpc>
              </a:pPr>
              <a:r>
                <a:rPr lang="en-GB" sz="2000" dirty="0">
                  <a:solidFill>
                    <a:srgbClr val="003299"/>
                  </a:solidFill>
                  <a:ea typeface="Open Sans" panose="020B0606030504020204" pitchFamily="34" charset="0"/>
                  <a:cs typeface="Open Sans" panose="020B0606030504020204" pitchFamily="34" charset="0"/>
                </a:rPr>
                <a:t>First level approval of the proposal to set up the JBRC (including its mandate) by the STC and SCReDAT</a:t>
              </a:r>
            </a:p>
          </p:txBody>
        </p:sp>
        <p:sp>
          <p:nvSpPr>
            <p:cNvPr id="25" name="Rectangle 24">
              <a:extLst>
                <a:ext uri="{FF2B5EF4-FFF2-40B4-BE49-F238E27FC236}">
                  <a16:creationId xmlns:a16="http://schemas.microsoft.com/office/drawing/2014/main" id="{283FBD84-6B07-4C99-B230-CA23431E68AA}"/>
                </a:ext>
              </a:extLst>
            </p:cNvPr>
            <p:cNvSpPr/>
            <p:nvPr/>
          </p:nvSpPr>
          <p:spPr>
            <a:xfrm>
              <a:off x="9026298" y="3962596"/>
              <a:ext cx="1476000" cy="1495877"/>
            </a:xfrm>
            <a:prstGeom prst="rect">
              <a:avLst/>
            </a:prstGeom>
          </p:spPr>
          <p:txBody>
            <a:bodyPr wrap="square" lIns="0" rIns="0" anchor="t">
              <a:spAutoFit/>
            </a:bodyPr>
            <a:lstStyle/>
            <a:p>
              <a:pPr algn="ctr">
                <a:lnSpc>
                  <a:spcPct val="80000"/>
                </a:lnSpc>
              </a:pPr>
              <a:r>
                <a:rPr lang="en-GB" sz="2000" dirty="0">
                  <a:solidFill>
                    <a:srgbClr val="003299"/>
                  </a:solidFill>
                  <a:ea typeface="Open Sans" panose="020B0606030504020204" pitchFamily="34" charset="0"/>
                  <a:cs typeface="Open Sans" panose="020B0606030504020204" pitchFamily="34" charset="0"/>
                </a:rPr>
                <a:t>Final approval by the ECB Governing Council and EBA Board of Supervisors</a:t>
              </a:r>
            </a:p>
          </p:txBody>
        </p:sp>
        <p:cxnSp>
          <p:nvCxnSpPr>
            <p:cNvPr id="26" name="Straight Connector 25">
              <a:extLst>
                <a:ext uri="{FF2B5EF4-FFF2-40B4-BE49-F238E27FC236}">
                  <a16:creationId xmlns:a16="http://schemas.microsoft.com/office/drawing/2014/main" id="{FDEE69C9-5934-4A3C-959B-80E708DF43B0}"/>
                </a:ext>
              </a:extLst>
            </p:cNvPr>
            <p:cNvCxnSpPr/>
            <p:nvPr/>
          </p:nvCxnSpPr>
          <p:spPr>
            <a:xfrm>
              <a:off x="9764298" y="2738697"/>
              <a:ext cx="0" cy="1134799"/>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15F84F3-2843-469B-AA49-9379EABA0DDC}"/>
                </a:ext>
              </a:extLst>
            </p:cNvPr>
            <p:cNvCxnSpPr>
              <a:cxnSpLocks/>
            </p:cNvCxnSpPr>
            <p:nvPr/>
          </p:nvCxnSpPr>
          <p:spPr>
            <a:xfrm>
              <a:off x="8033034" y="2938699"/>
              <a:ext cx="0" cy="316992"/>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403F234-E9AD-4E01-AC5B-61EAB630A06E}"/>
                </a:ext>
              </a:extLst>
            </p:cNvPr>
            <p:cNvCxnSpPr>
              <a:cxnSpLocks/>
            </p:cNvCxnSpPr>
            <p:nvPr/>
          </p:nvCxnSpPr>
          <p:spPr>
            <a:xfrm>
              <a:off x="6411496" y="1696749"/>
              <a:ext cx="0" cy="584373"/>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A8310EF-DD7D-41B5-814C-D54830FF22B7}"/>
                </a:ext>
              </a:extLst>
            </p:cNvPr>
            <p:cNvCxnSpPr>
              <a:cxnSpLocks/>
            </p:cNvCxnSpPr>
            <p:nvPr/>
          </p:nvCxnSpPr>
          <p:spPr>
            <a:xfrm>
              <a:off x="4830430" y="2324379"/>
              <a:ext cx="0" cy="584373"/>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1F34B19-47FE-4781-87B3-6311BF833352}"/>
                </a:ext>
              </a:extLst>
            </p:cNvPr>
            <p:cNvCxnSpPr>
              <a:cxnSpLocks/>
            </p:cNvCxnSpPr>
            <p:nvPr/>
          </p:nvCxnSpPr>
          <p:spPr>
            <a:xfrm>
              <a:off x="3339111" y="3255691"/>
              <a:ext cx="0" cy="584373"/>
            </a:xfrm>
            <a:prstGeom prst="line">
              <a:avLst/>
            </a:prstGeom>
            <a:ln w="1905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5" name="Slide Number Placeholder 4">
            <a:extLst>
              <a:ext uri="{FF2B5EF4-FFF2-40B4-BE49-F238E27FC236}">
                <a16:creationId xmlns:a16="http://schemas.microsoft.com/office/drawing/2014/main" id="{CDF8B076-2439-47F4-96FB-846C57E2427C}"/>
              </a:ext>
            </a:extLst>
          </p:cNvPr>
          <p:cNvSpPr>
            <a:spLocks noGrp="1"/>
          </p:cNvSpPr>
          <p:nvPr>
            <p:ph type="sldNum" sz="quarter" idx="12"/>
          </p:nvPr>
        </p:nvSpPr>
        <p:spPr/>
        <p:txBody>
          <a:bodyPr/>
          <a:lstStyle/>
          <a:p>
            <a:fld id="{C503CC05-0B00-4536-90DC-F4CC72241A6C}" type="slidenum">
              <a:rPr lang="es-ES_tradnl" smtClean="0"/>
              <a:t>10</a:t>
            </a:fld>
            <a:endParaRPr lang="es-ES_tradnl" dirty="0"/>
          </a:p>
        </p:txBody>
      </p:sp>
      <p:sp>
        <p:nvSpPr>
          <p:cNvPr id="31" name="Classification">
            <a:extLst>
              <a:ext uri="{FF2B5EF4-FFF2-40B4-BE49-F238E27FC236}">
                <a16:creationId xmlns:a16="http://schemas.microsoft.com/office/drawing/2014/main" id="{B015B3AF-356C-4489-B17D-DDE9FC4AF45A}"/>
              </a:ext>
            </a:extLst>
          </p:cNvPr>
          <p:cNvSpPr txBox="1">
            <a:spLocks noChangeArrowheads="1"/>
          </p:cNvSpPr>
          <p:nvPr/>
        </p:nvSpPr>
        <p:spPr bwMode="auto">
          <a:xfrm>
            <a:off x="10081909" y="732897"/>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spTree>
    <p:extLst>
      <p:ext uri="{BB962C8B-B14F-4D97-AF65-F5344CB8AC3E}">
        <p14:creationId xmlns:p14="http://schemas.microsoft.com/office/powerpoint/2010/main" val="66918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333636" y="4902926"/>
            <a:ext cx="1988787" cy="865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1493804" y="5007428"/>
            <a:ext cx="2235861" cy="78275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450572ED-D97F-4ABC-BE19-CB508B591D14}"/>
              </a:ext>
            </a:extLst>
          </p:cNvPr>
          <p:cNvSpPr/>
          <p:nvPr/>
        </p:nvSpPr>
        <p:spPr>
          <a:xfrm>
            <a:off x="1842147" y="2055223"/>
            <a:ext cx="7650195" cy="2847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i="1" dirty="0">
                <a:solidFill>
                  <a:srgbClr val="002060"/>
                </a:solidFill>
              </a:rPr>
              <a:t>Thank you for your attention!</a:t>
            </a:r>
          </a:p>
          <a:p>
            <a:r>
              <a:rPr lang="en-GB" sz="3200" i="1" dirty="0">
                <a:solidFill>
                  <a:srgbClr val="002060"/>
                </a:solidFill>
              </a:rPr>
              <a:t>Questions or comments?</a:t>
            </a:r>
            <a:endParaRPr lang="es-ES_tradnl" sz="3200" i="1" dirty="0">
              <a:solidFill>
                <a:srgbClr val="002060"/>
              </a:solidFill>
            </a:endParaRPr>
          </a:p>
        </p:txBody>
      </p:sp>
      <p:sp>
        <p:nvSpPr>
          <p:cNvPr id="2" name="Slide Number Placeholder 1">
            <a:extLst>
              <a:ext uri="{FF2B5EF4-FFF2-40B4-BE49-F238E27FC236}">
                <a16:creationId xmlns:a16="http://schemas.microsoft.com/office/drawing/2014/main" id="{A826E81D-80D4-44FC-8957-E40160F8559B}"/>
              </a:ext>
            </a:extLst>
          </p:cNvPr>
          <p:cNvSpPr>
            <a:spLocks noGrp="1"/>
          </p:cNvSpPr>
          <p:nvPr>
            <p:ph type="sldNum" sz="quarter" idx="12"/>
          </p:nvPr>
        </p:nvSpPr>
        <p:spPr/>
        <p:txBody>
          <a:bodyPr/>
          <a:lstStyle/>
          <a:p>
            <a:fld id="{C503CC05-0B00-4536-90DC-F4CC72241A6C}" type="slidenum">
              <a:rPr lang="es-ES_tradnl" smtClean="0"/>
              <a:t>11</a:t>
            </a:fld>
            <a:endParaRPr lang="es-ES_tradnl"/>
          </a:p>
        </p:txBody>
      </p:sp>
      <p:sp>
        <p:nvSpPr>
          <p:cNvPr id="6" name="Classification">
            <a:extLst>
              <a:ext uri="{FF2B5EF4-FFF2-40B4-BE49-F238E27FC236}">
                <a16:creationId xmlns:a16="http://schemas.microsoft.com/office/drawing/2014/main" id="{721AB7A0-6365-44ED-B1C4-334C74BB02B0}"/>
              </a:ext>
            </a:extLst>
          </p:cNvPr>
          <p:cNvSpPr txBox="1">
            <a:spLocks noChangeArrowheads="1"/>
          </p:cNvSpPr>
          <p:nvPr/>
        </p:nvSpPr>
        <p:spPr bwMode="auto">
          <a:xfrm>
            <a:off x="10112389" y="136525"/>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spTree>
    <p:extLst>
      <p:ext uri="{BB962C8B-B14F-4D97-AF65-F5344CB8AC3E}">
        <p14:creationId xmlns:p14="http://schemas.microsoft.com/office/powerpoint/2010/main" val="342154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Outline</a:t>
            </a:r>
            <a:endParaRPr lang="es-ES_tradnl" sz="2800" dirty="0">
              <a:highlight>
                <a:srgbClr val="FFFF00"/>
              </a:highlight>
            </a:endParaRPr>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23">
            <a:extLst>
              <a:ext uri="{FF2B5EF4-FFF2-40B4-BE49-F238E27FC236}">
                <a16:creationId xmlns:a16="http://schemas.microsoft.com/office/drawing/2014/main" id="{493E9217-6C3C-49E5-9DCA-BF84911B84C6}"/>
              </a:ext>
            </a:extLst>
          </p:cNvPr>
          <p:cNvGrpSpPr/>
          <p:nvPr/>
        </p:nvGrpSpPr>
        <p:grpSpPr>
          <a:xfrm>
            <a:off x="559965" y="2197281"/>
            <a:ext cx="9222411" cy="443822"/>
            <a:chOff x="559965" y="2183899"/>
            <a:chExt cx="9222411" cy="443822"/>
          </a:xfrm>
        </p:grpSpPr>
        <p:sp>
          <p:nvSpPr>
            <p:cNvPr id="7" name="Rectangle 6">
              <a:extLst>
                <a:ext uri="{FF2B5EF4-FFF2-40B4-BE49-F238E27FC236}">
                  <a16:creationId xmlns:a16="http://schemas.microsoft.com/office/drawing/2014/main" id="{749F223F-DC9C-47E1-BC01-96F546FE8DB7}"/>
                </a:ext>
              </a:extLst>
            </p:cNvPr>
            <p:cNvSpPr>
              <a:spLocks noChangeArrowheads="1"/>
            </p:cNvSpPr>
            <p:nvPr>
              <p:custDataLst>
                <p:tags r:id="rId15"/>
              </p:custDataLst>
            </p:nvPr>
          </p:nvSpPr>
          <p:spPr bwMode="auto">
            <a:xfrm>
              <a:off x="559965" y="2183899"/>
              <a:ext cx="411029" cy="443822"/>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a:solidFill>
                    <a:srgbClr val="FFFFFF"/>
                  </a:solidFill>
                </a:rPr>
                <a:t>2</a:t>
              </a:r>
            </a:p>
          </p:txBody>
        </p:sp>
        <p:sp>
          <p:nvSpPr>
            <p:cNvPr id="9" name="Rectangle 8">
              <a:extLst>
                <a:ext uri="{FF2B5EF4-FFF2-40B4-BE49-F238E27FC236}">
                  <a16:creationId xmlns:a16="http://schemas.microsoft.com/office/drawing/2014/main" id="{FE8F710E-D32A-4D71-BAA7-436A44090BE5}"/>
                </a:ext>
              </a:extLst>
            </p:cNvPr>
            <p:cNvSpPr>
              <a:spLocks noChangeArrowheads="1"/>
            </p:cNvSpPr>
            <p:nvPr>
              <p:custDataLst>
                <p:tags r:id="rId16"/>
              </p:custDataLst>
            </p:nvPr>
          </p:nvSpPr>
          <p:spPr bwMode="auto">
            <a:xfrm>
              <a:off x="1127694" y="2183899"/>
              <a:ext cx="8654682" cy="443822"/>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Main features of the JBRC</a:t>
              </a:r>
            </a:p>
          </p:txBody>
        </p:sp>
      </p:grpSp>
      <p:grpSp>
        <p:nvGrpSpPr>
          <p:cNvPr id="25" name="Group 24">
            <a:extLst>
              <a:ext uri="{FF2B5EF4-FFF2-40B4-BE49-F238E27FC236}">
                <a16:creationId xmlns:a16="http://schemas.microsoft.com/office/drawing/2014/main" id="{52B89E89-D57F-4470-8A04-217F499D5B9D}"/>
              </a:ext>
            </a:extLst>
          </p:cNvPr>
          <p:cNvGrpSpPr/>
          <p:nvPr/>
        </p:nvGrpSpPr>
        <p:grpSpPr>
          <a:xfrm>
            <a:off x="559965" y="2743249"/>
            <a:ext cx="9222411" cy="443822"/>
            <a:chOff x="559965" y="2716485"/>
            <a:chExt cx="9222411" cy="443822"/>
          </a:xfrm>
        </p:grpSpPr>
        <p:sp>
          <p:nvSpPr>
            <p:cNvPr id="8" name="Rectangle 7">
              <a:extLst>
                <a:ext uri="{FF2B5EF4-FFF2-40B4-BE49-F238E27FC236}">
                  <a16:creationId xmlns:a16="http://schemas.microsoft.com/office/drawing/2014/main" id="{29BA1E95-5B1C-4618-879C-49DEACF50B0D}"/>
                </a:ext>
              </a:extLst>
            </p:cNvPr>
            <p:cNvSpPr>
              <a:spLocks noChangeArrowheads="1"/>
            </p:cNvSpPr>
            <p:nvPr>
              <p:custDataLst>
                <p:tags r:id="rId13"/>
              </p:custDataLst>
            </p:nvPr>
          </p:nvSpPr>
          <p:spPr bwMode="auto">
            <a:xfrm>
              <a:off x="559965" y="2716485"/>
              <a:ext cx="411029" cy="443822"/>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dirty="0">
                  <a:solidFill>
                    <a:srgbClr val="FFFFFF"/>
                  </a:solidFill>
                </a:rPr>
                <a:t>3</a:t>
              </a:r>
            </a:p>
          </p:txBody>
        </p:sp>
        <p:sp>
          <p:nvSpPr>
            <p:cNvPr id="10" name="Rectangle 9">
              <a:extLst>
                <a:ext uri="{FF2B5EF4-FFF2-40B4-BE49-F238E27FC236}">
                  <a16:creationId xmlns:a16="http://schemas.microsoft.com/office/drawing/2014/main" id="{9CC105A9-02C9-4407-A26D-36D0960F133C}"/>
                </a:ext>
              </a:extLst>
            </p:cNvPr>
            <p:cNvSpPr>
              <a:spLocks noChangeArrowheads="1"/>
            </p:cNvSpPr>
            <p:nvPr>
              <p:custDataLst>
                <p:tags r:id="rId14"/>
              </p:custDataLst>
            </p:nvPr>
          </p:nvSpPr>
          <p:spPr bwMode="auto">
            <a:xfrm>
              <a:off x="1127694" y="2716485"/>
              <a:ext cx="8654682" cy="443822"/>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ECB legislative competencies and responsibilities</a:t>
              </a:r>
            </a:p>
          </p:txBody>
        </p:sp>
      </p:grpSp>
      <p:grpSp>
        <p:nvGrpSpPr>
          <p:cNvPr id="23" name="Group 22">
            <a:extLst>
              <a:ext uri="{FF2B5EF4-FFF2-40B4-BE49-F238E27FC236}">
                <a16:creationId xmlns:a16="http://schemas.microsoft.com/office/drawing/2014/main" id="{583B6C95-DE42-4AD2-95F9-895BAD3C385E}"/>
              </a:ext>
            </a:extLst>
          </p:cNvPr>
          <p:cNvGrpSpPr/>
          <p:nvPr/>
        </p:nvGrpSpPr>
        <p:grpSpPr>
          <a:xfrm>
            <a:off x="559965" y="1651313"/>
            <a:ext cx="9222411" cy="443822"/>
            <a:chOff x="559965" y="1651313"/>
            <a:chExt cx="9222411" cy="443822"/>
          </a:xfrm>
        </p:grpSpPr>
        <p:sp>
          <p:nvSpPr>
            <p:cNvPr id="6" name="Rectangle 5">
              <a:extLst>
                <a:ext uri="{FF2B5EF4-FFF2-40B4-BE49-F238E27FC236}">
                  <a16:creationId xmlns:a16="http://schemas.microsoft.com/office/drawing/2014/main" id="{7E48C5B8-52DE-4C0F-BBA5-BE96E6B0805C}"/>
                </a:ext>
              </a:extLst>
            </p:cNvPr>
            <p:cNvSpPr>
              <a:spLocks noChangeArrowheads="1"/>
            </p:cNvSpPr>
            <p:nvPr>
              <p:custDataLst>
                <p:tags r:id="rId11"/>
              </p:custDataLst>
            </p:nvPr>
          </p:nvSpPr>
          <p:spPr bwMode="auto">
            <a:xfrm>
              <a:off x="559965" y="1651313"/>
              <a:ext cx="411029" cy="443822"/>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dirty="0">
                  <a:solidFill>
                    <a:srgbClr val="FFFFFF"/>
                  </a:solidFill>
                </a:rPr>
                <a:t>1</a:t>
              </a:r>
            </a:p>
          </p:txBody>
        </p:sp>
        <p:sp>
          <p:nvSpPr>
            <p:cNvPr id="11" name="Rectangle 10">
              <a:extLst>
                <a:ext uri="{FF2B5EF4-FFF2-40B4-BE49-F238E27FC236}">
                  <a16:creationId xmlns:a16="http://schemas.microsoft.com/office/drawing/2014/main" id="{B83A59F7-E251-4143-B448-B02D103C7B65}"/>
                </a:ext>
              </a:extLst>
            </p:cNvPr>
            <p:cNvSpPr>
              <a:spLocks noChangeArrowheads="1"/>
            </p:cNvSpPr>
            <p:nvPr>
              <p:custDataLst>
                <p:tags r:id="rId12"/>
              </p:custDataLst>
            </p:nvPr>
          </p:nvSpPr>
          <p:spPr bwMode="auto">
            <a:xfrm>
              <a:off x="1127694" y="1651313"/>
              <a:ext cx="8654682" cy="443822"/>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Timeline and governance of integrated reporting</a:t>
              </a:r>
            </a:p>
          </p:txBody>
        </p:sp>
      </p:grpSp>
      <p:grpSp>
        <p:nvGrpSpPr>
          <p:cNvPr id="26" name="Group 25">
            <a:extLst>
              <a:ext uri="{FF2B5EF4-FFF2-40B4-BE49-F238E27FC236}">
                <a16:creationId xmlns:a16="http://schemas.microsoft.com/office/drawing/2014/main" id="{54DFE1B0-3276-42FA-96E4-C90879EA9B74}"/>
              </a:ext>
            </a:extLst>
          </p:cNvPr>
          <p:cNvGrpSpPr/>
          <p:nvPr/>
        </p:nvGrpSpPr>
        <p:grpSpPr>
          <a:xfrm>
            <a:off x="559965" y="3289217"/>
            <a:ext cx="9224236" cy="445054"/>
            <a:chOff x="559965" y="3260166"/>
            <a:chExt cx="9224236" cy="445054"/>
          </a:xfrm>
        </p:grpSpPr>
        <p:sp>
          <p:nvSpPr>
            <p:cNvPr id="12" name="Rectangle 13">
              <a:extLst>
                <a:ext uri="{FF2B5EF4-FFF2-40B4-BE49-F238E27FC236}">
                  <a16:creationId xmlns:a16="http://schemas.microsoft.com/office/drawing/2014/main" id="{672BE167-AF1B-4429-B731-3F5857864DBB}"/>
                </a:ext>
              </a:extLst>
            </p:cNvPr>
            <p:cNvSpPr>
              <a:spLocks noChangeArrowheads="1"/>
            </p:cNvSpPr>
            <p:nvPr>
              <p:custDataLst>
                <p:tags r:id="rId9"/>
              </p:custDataLst>
            </p:nvPr>
          </p:nvSpPr>
          <p:spPr bwMode="auto">
            <a:xfrm>
              <a:off x="559965" y="3260166"/>
              <a:ext cx="411029" cy="443822"/>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GB" altLang="en-US" sz="1800" b="1" dirty="0">
                  <a:solidFill>
                    <a:srgbClr val="FFFFFF"/>
                  </a:solidFill>
                </a:rPr>
                <a:t>4</a:t>
              </a:r>
            </a:p>
          </p:txBody>
        </p:sp>
        <p:sp>
          <p:nvSpPr>
            <p:cNvPr id="13" name="Rectangle 18">
              <a:extLst>
                <a:ext uri="{FF2B5EF4-FFF2-40B4-BE49-F238E27FC236}">
                  <a16:creationId xmlns:a16="http://schemas.microsoft.com/office/drawing/2014/main" id="{36751B3F-0C23-4607-B2B1-C237A6120A6E}"/>
                </a:ext>
              </a:extLst>
            </p:cNvPr>
            <p:cNvSpPr>
              <a:spLocks noChangeArrowheads="1"/>
            </p:cNvSpPr>
            <p:nvPr>
              <p:custDataLst>
                <p:tags r:id="rId10"/>
              </p:custDataLst>
            </p:nvPr>
          </p:nvSpPr>
          <p:spPr bwMode="auto">
            <a:xfrm>
              <a:off x="1127694" y="3261398"/>
              <a:ext cx="8656507" cy="443822"/>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EBA legislative competencies and responsibilities</a:t>
              </a:r>
            </a:p>
          </p:txBody>
        </p:sp>
      </p:grpSp>
      <p:grpSp>
        <p:nvGrpSpPr>
          <p:cNvPr id="27" name="Group 26">
            <a:extLst>
              <a:ext uri="{FF2B5EF4-FFF2-40B4-BE49-F238E27FC236}">
                <a16:creationId xmlns:a16="http://schemas.microsoft.com/office/drawing/2014/main" id="{00251AEC-69AB-4B24-ACD5-6AD2EFCDA961}"/>
              </a:ext>
            </a:extLst>
          </p:cNvPr>
          <p:cNvGrpSpPr/>
          <p:nvPr/>
        </p:nvGrpSpPr>
        <p:grpSpPr>
          <a:xfrm>
            <a:off x="559965" y="3836417"/>
            <a:ext cx="9224236" cy="445054"/>
            <a:chOff x="559965" y="3833238"/>
            <a:chExt cx="9224236" cy="445054"/>
          </a:xfrm>
        </p:grpSpPr>
        <p:sp>
          <p:nvSpPr>
            <p:cNvPr id="14" name="Rectangle 13">
              <a:extLst>
                <a:ext uri="{FF2B5EF4-FFF2-40B4-BE49-F238E27FC236}">
                  <a16:creationId xmlns:a16="http://schemas.microsoft.com/office/drawing/2014/main" id="{93FBD651-ECAD-457B-972D-347AA065BFBB}"/>
                </a:ext>
              </a:extLst>
            </p:cNvPr>
            <p:cNvSpPr>
              <a:spLocks noChangeArrowheads="1"/>
            </p:cNvSpPr>
            <p:nvPr>
              <p:custDataLst>
                <p:tags r:id="rId7"/>
              </p:custDataLst>
            </p:nvPr>
          </p:nvSpPr>
          <p:spPr bwMode="auto">
            <a:xfrm>
              <a:off x="559965" y="3833238"/>
              <a:ext cx="411029" cy="443822"/>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US" altLang="en-US" sz="1800" b="1" dirty="0">
                  <a:solidFill>
                    <a:srgbClr val="FFFFFF"/>
                  </a:solidFill>
                </a:rPr>
                <a:t>5</a:t>
              </a:r>
              <a:endParaRPr lang="en-GB" altLang="en-US" sz="1800" b="1" dirty="0">
                <a:solidFill>
                  <a:srgbClr val="FFFFFF"/>
                </a:solidFill>
              </a:endParaRPr>
            </a:p>
          </p:txBody>
        </p:sp>
        <p:sp>
          <p:nvSpPr>
            <p:cNvPr id="15" name="Rectangle 18">
              <a:extLst>
                <a:ext uri="{FF2B5EF4-FFF2-40B4-BE49-F238E27FC236}">
                  <a16:creationId xmlns:a16="http://schemas.microsoft.com/office/drawing/2014/main" id="{1B7EF875-236D-4E9D-9DB4-FF3DCA03BB9A}"/>
                </a:ext>
              </a:extLst>
            </p:cNvPr>
            <p:cNvSpPr>
              <a:spLocks noChangeArrowheads="1"/>
            </p:cNvSpPr>
            <p:nvPr>
              <p:custDataLst>
                <p:tags r:id="rId8"/>
              </p:custDataLst>
            </p:nvPr>
          </p:nvSpPr>
          <p:spPr bwMode="auto">
            <a:xfrm>
              <a:off x="1127694" y="3834470"/>
              <a:ext cx="8656507" cy="443822"/>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None/>
                <a:defRPr/>
              </a:pPr>
              <a:r>
                <a:rPr lang="en-GB" altLang="en-US" sz="1800" dirty="0"/>
                <a:t>JBRC: Objectives and main focus areas of the work (with examples)</a:t>
              </a:r>
            </a:p>
          </p:txBody>
        </p:sp>
      </p:grpSp>
      <p:grpSp>
        <p:nvGrpSpPr>
          <p:cNvPr id="28" name="Group 27">
            <a:extLst>
              <a:ext uri="{FF2B5EF4-FFF2-40B4-BE49-F238E27FC236}">
                <a16:creationId xmlns:a16="http://schemas.microsoft.com/office/drawing/2014/main" id="{760AD4E6-CD10-4195-8738-E900E58DD168}"/>
              </a:ext>
            </a:extLst>
          </p:cNvPr>
          <p:cNvGrpSpPr/>
          <p:nvPr/>
        </p:nvGrpSpPr>
        <p:grpSpPr>
          <a:xfrm>
            <a:off x="559965" y="4383617"/>
            <a:ext cx="9224236" cy="445054"/>
            <a:chOff x="559965" y="4405078"/>
            <a:chExt cx="9224236" cy="445054"/>
          </a:xfrm>
        </p:grpSpPr>
        <p:sp>
          <p:nvSpPr>
            <p:cNvPr id="16" name="Rectangle 15">
              <a:extLst>
                <a:ext uri="{FF2B5EF4-FFF2-40B4-BE49-F238E27FC236}">
                  <a16:creationId xmlns:a16="http://schemas.microsoft.com/office/drawing/2014/main" id="{324549CE-7D73-4224-AC28-DDA7E4F93CD2}"/>
                </a:ext>
              </a:extLst>
            </p:cNvPr>
            <p:cNvSpPr>
              <a:spLocks noChangeArrowheads="1"/>
            </p:cNvSpPr>
            <p:nvPr>
              <p:custDataLst>
                <p:tags r:id="rId5"/>
              </p:custDataLst>
            </p:nvPr>
          </p:nvSpPr>
          <p:spPr bwMode="auto">
            <a:xfrm>
              <a:off x="559965" y="4405078"/>
              <a:ext cx="411029" cy="443822"/>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US" altLang="en-US" sz="1800" b="1" dirty="0">
                  <a:solidFill>
                    <a:srgbClr val="FFFFFF"/>
                  </a:solidFill>
                </a:rPr>
                <a:t>6</a:t>
              </a:r>
              <a:endParaRPr lang="en-GB" altLang="en-US" sz="1800" b="1" dirty="0">
                <a:solidFill>
                  <a:srgbClr val="FFFFFF"/>
                </a:solidFill>
              </a:endParaRPr>
            </a:p>
          </p:txBody>
        </p:sp>
        <p:sp>
          <p:nvSpPr>
            <p:cNvPr id="17" name="Rectangle 18">
              <a:extLst>
                <a:ext uri="{FF2B5EF4-FFF2-40B4-BE49-F238E27FC236}">
                  <a16:creationId xmlns:a16="http://schemas.microsoft.com/office/drawing/2014/main" id="{D02207C7-F739-4183-8427-03B118F26A3B}"/>
                </a:ext>
              </a:extLst>
            </p:cNvPr>
            <p:cNvSpPr>
              <a:spLocks noChangeArrowheads="1"/>
            </p:cNvSpPr>
            <p:nvPr>
              <p:custDataLst>
                <p:tags r:id="rId6"/>
              </p:custDataLst>
            </p:nvPr>
          </p:nvSpPr>
          <p:spPr bwMode="auto">
            <a:xfrm>
              <a:off x="1127694" y="4406310"/>
              <a:ext cx="8656507" cy="443822"/>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None/>
                <a:defRPr/>
              </a:pPr>
              <a:r>
                <a:rPr lang="en-GB" altLang="en-US" sz="1800" dirty="0"/>
                <a:t>Composition of the JBRC</a:t>
              </a:r>
            </a:p>
          </p:txBody>
        </p:sp>
      </p:grpSp>
      <p:sp>
        <p:nvSpPr>
          <p:cNvPr id="5" name="Slide Number Placeholder 4">
            <a:extLst>
              <a:ext uri="{FF2B5EF4-FFF2-40B4-BE49-F238E27FC236}">
                <a16:creationId xmlns:a16="http://schemas.microsoft.com/office/drawing/2014/main" id="{48215F22-59DF-42A3-BE73-E62F1047C47F}"/>
              </a:ext>
            </a:extLst>
          </p:cNvPr>
          <p:cNvSpPr>
            <a:spLocks noGrp="1"/>
          </p:cNvSpPr>
          <p:nvPr>
            <p:ph type="sldNum" sz="quarter" idx="12"/>
          </p:nvPr>
        </p:nvSpPr>
        <p:spPr/>
        <p:txBody>
          <a:bodyPr/>
          <a:lstStyle/>
          <a:p>
            <a:fld id="{C503CC05-0B00-4536-90DC-F4CC72241A6C}" type="slidenum">
              <a:rPr lang="es-ES_tradnl" smtClean="0"/>
              <a:t>2</a:t>
            </a:fld>
            <a:endParaRPr lang="es-ES_tradnl"/>
          </a:p>
        </p:txBody>
      </p:sp>
      <p:sp>
        <p:nvSpPr>
          <p:cNvPr id="18" name="Classification">
            <a:extLst>
              <a:ext uri="{FF2B5EF4-FFF2-40B4-BE49-F238E27FC236}">
                <a16:creationId xmlns:a16="http://schemas.microsoft.com/office/drawing/2014/main" id="{C58BAD74-2F37-4CE0-9A47-A25449C398C5}"/>
              </a:ext>
            </a:extLst>
          </p:cNvPr>
          <p:cNvSpPr txBox="1">
            <a:spLocks noChangeArrowheads="1"/>
          </p:cNvSpPr>
          <p:nvPr/>
        </p:nvSpPr>
        <p:spPr bwMode="auto">
          <a:xfrm>
            <a:off x="10081909" y="732897"/>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grpSp>
        <p:nvGrpSpPr>
          <p:cNvPr id="29" name="Group 28">
            <a:extLst>
              <a:ext uri="{FF2B5EF4-FFF2-40B4-BE49-F238E27FC236}">
                <a16:creationId xmlns:a16="http://schemas.microsoft.com/office/drawing/2014/main" id="{19758E84-90F2-4B81-93C0-7CC66DE71764}"/>
              </a:ext>
            </a:extLst>
          </p:cNvPr>
          <p:cNvGrpSpPr/>
          <p:nvPr/>
        </p:nvGrpSpPr>
        <p:grpSpPr>
          <a:xfrm>
            <a:off x="559965" y="4930817"/>
            <a:ext cx="9224236" cy="445054"/>
            <a:chOff x="559965" y="4953386"/>
            <a:chExt cx="9224236" cy="445054"/>
          </a:xfrm>
        </p:grpSpPr>
        <p:sp>
          <p:nvSpPr>
            <p:cNvPr id="19" name="Rectangle 18">
              <a:extLst>
                <a:ext uri="{FF2B5EF4-FFF2-40B4-BE49-F238E27FC236}">
                  <a16:creationId xmlns:a16="http://schemas.microsoft.com/office/drawing/2014/main" id="{52A76BEA-5E34-4D92-B9BF-358EA893D7C0}"/>
                </a:ext>
              </a:extLst>
            </p:cNvPr>
            <p:cNvSpPr>
              <a:spLocks noChangeArrowheads="1"/>
            </p:cNvSpPr>
            <p:nvPr>
              <p:custDataLst>
                <p:tags r:id="rId3"/>
              </p:custDataLst>
            </p:nvPr>
          </p:nvSpPr>
          <p:spPr bwMode="auto">
            <a:xfrm>
              <a:off x="559965" y="4953386"/>
              <a:ext cx="411029" cy="443822"/>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US" altLang="en-US" sz="1800" b="1" dirty="0">
                  <a:solidFill>
                    <a:srgbClr val="FFFFFF"/>
                  </a:solidFill>
                </a:rPr>
                <a:t>7</a:t>
              </a:r>
              <a:endParaRPr lang="en-GB" altLang="en-US" sz="1800" b="1" dirty="0">
                <a:solidFill>
                  <a:srgbClr val="FFFFFF"/>
                </a:solidFill>
              </a:endParaRPr>
            </a:p>
          </p:txBody>
        </p:sp>
        <p:sp>
          <p:nvSpPr>
            <p:cNvPr id="20" name="Rectangle 18">
              <a:extLst>
                <a:ext uri="{FF2B5EF4-FFF2-40B4-BE49-F238E27FC236}">
                  <a16:creationId xmlns:a16="http://schemas.microsoft.com/office/drawing/2014/main" id="{735F5159-0187-4D1C-8AB6-C82E81A151B8}"/>
                </a:ext>
              </a:extLst>
            </p:cNvPr>
            <p:cNvSpPr>
              <a:spLocks noChangeArrowheads="1"/>
            </p:cNvSpPr>
            <p:nvPr>
              <p:custDataLst>
                <p:tags r:id="rId4"/>
              </p:custDataLst>
            </p:nvPr>
          </p:nvSpPr>
          <p:spPr bwMode="auto">
            <a:xfrm>
              <a:off x="1127694" y="4954618"/>
              <a:ext cx="8656507" cy="443822"/>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None/>
                <a:defRPr/>
              </a:pPr>
              <a:r>
                <a:rPr lang="en-GB" altLang="en-US" sz="1800" dirty="0"/>
                <a:t>Proposed organisation</a:t>
              </a:r>
            </a:p>
          </p:txBody>
        </p:sp>
      </p:grpSp>
      <p:grpSp>
        <p:nvGrpSpPr>
          <p:cNvPr id="30" name="Group 29">
            <a:extLst>
              <a:ext uri="{FF2B5EF4-FFF2-40B4-BE49-F238E27FC236}">
                <a16:creationId xmlns:a16="http://schemas.microsoft.com/office/drawing/2014/main" id="{8704FF5D-4A63-4A56-9C0C-10EE805FB129}"/>
              </a:ext>
            </a:extLst>
          </p:cNvPr>
          <p:cNvGrpSpPr/>
          <p:nvPr/>
        </p:nvGrpSpPr>
        <p:grpSpPr>
          <a:xfrm>
            <a:off x="559965" y="5478015"/>
            <a:ext cx="9224236" cy="445054"/>
            <a:chOff x="559965" y="5478015"/>
            <a:chExt cx="9224236" cy="445054"/>
          </a:xfrm>
        </p:grpSpPr>
        <p:sp>
          <p:nvSpPr>
            <p:cNvPr id="21" name="Rectangle 20">
              <a:extLst>
                <a:ext uri="{FF2B5EF4-FFF2-40B4-BE49-F238E27FC236}">
                  <a16:creationId xmlns:a16="http://schemas.microsoft.com/office/drawing/2014/main" id="{1807D3BD-243D-4871-B52D-EC629E81D863}"/>
                </a:ext>
              </a:extLst>
            </p:cNvPr>
            <p:cNvSpPr>
              <a:spLocks noChangeArrowheads="1"/>
            </p:cNvSpPr>
            <p:nvPr>
              <p:custDataLst>
                <p:tags r:id="rId1"/>
              </p:custDataLst>
            </p:nvPr>
          </p:nvSpPr>
          <p:spPr bwMode="auto">
            <a:xfrm>
              <a:off x="559965" y="5478015"/>
              <a:ext cx="411029" cy="443822"/>
            </a:xfrm>
            <a:prstGeom prst="rect">
              <a:avLst/>
            </a:prstGeom>
            <a:solidFill>
              <a:srgbClr val="00206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ctr" eaLnBrk="1" hangingPunct="1">
                <a:spcBef>
                  <a:spcPct val="0"/>
                </a:spcBef>
                <a:buClrTx/>
              </a:pPr>
              <a:r>
                <a:rPr lang="en-US" altLang="en-US" sz="1800" b="1" dirty="0">
                  <a:solidFill>
                    <a:srgbClr val="FFFFFF"/>
                  </a:solidFill>
                </a:rPr>
                <a:t>8</a:t>
              </a:r>
              <a:endParaRPr lang="en-GB" altLang="en-US" sz="1800" b="1" dirty="0">
                <a:solidFill>
                  <a:srgbClr val="FFFFFF"/>
                </a:solidFill>
              </a:endParaRPr>
            </a:p>
          </p:txBody>
        </p:sp>
        <p:sp>
          <p:nvSpPr>
            <p:cNvPr id="22" name="Rectangle 18">
              <a:extLst>
                <a:ext uri="{FF2B5EF4-FFF2-40B4-BE49-F238E27FC236}">
                  <a16:creationId xmlns:a16="http://schemas.microsoft.com/office/drawing/2014/main" id="{4CAC220B-4964-4F4B-B3A6-E75200FFFF8E}"/>
                </a:ext>
              </a:extLst>
            </p:cNvPr>
            <p:cNvSpPr>
              <a:spLocks noChangeArrowheads="1"/>
            </p:cNvSpPr>
            <p:nvPr>
              <p:custDataLst>
                <p:tags r:id="rId2"/>
              </p:custDataLst>
            </p:nvPr>
          </p:nvSpPr>
          <p:spPr bwMode="auto">
            <a:xfrm>
              <a:off x="1127694" y="5479247"/>
              <a:ext cx="8656507" cy="443822"/>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None/>
                <a:defRPr/>
              </a:pPr>
              <a:r>
                <a:rPr lang="en-GB" altLang="en-US" sz="1800" dirty="0"/>
                <a:t>Next steps</a:t>
              </a:r>
            </a:p>
          </p:txBody>
        </p:sp>
      </p:grpSp>
    </p:spTree>
    <p:extLst>
      <p:ext uri="{BB962C8B-B14F-4D97-AF65-F5344CB8AC3E}">
        <p14:creationId xmlns:p14="http://schemas.microsoft.com/office/powerpoint/2010/main" val="324859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1. Timeline and governance of integrated reporting</a:t>
            </a:r>
            <a:endParaRPr lang="es-ES_tradnl" sz="2800" b="1" dirty="0"/>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6F584C1-D1D4-446E-A5D2-147BAB8072D8}"/>
              </a:ext>
            </a:extLst>
          </p:cNvPr>
          <p:cNvSpPr txBox="1"/>
          <p:nvPr/>
        </p:nvSpPr>
        <p:spPr>
          <a:xfrm>
            <a:off x="582732" y="5189934"/>
            <a:ext cx="724424" cy="338554"/>
          </a:xfrm>
          <a:prstGeom prst="rect">
            <a:avLst/>
          </a:prstGeom>
          <a:noFill/>
        </p:spPr>
        <p:txBody>
          <a:bodyPr wrap="square" rtlCol="0">
            <a:spAutoFit/>
          </a:bodyPr>
          <a:lstStyle/>
          <a:p>
            <a:r>
              <a:rPr lang="en-GB" sz="1600" dirty="0">
                <a:solidFill>
                  <a:schemeClr val="bg1"/>
                </a:solidFill>
              </a:rPr>
              <a:t>TODO</a:t>
            </a:r>
          </a:p>
        </p:txBody>
      </p:sp>
      <p:grpSp>
        <p:nvGrpSpPr>
          <p:cNvPr id="22" name="Group 21">
            <a:extLst>
              <a:ext uri="{FF2B5EF4-FFF2-40B4-BE49-F238E27FC236}">
                <a16:creationId xmlns:a16="http://schemas.microsoft.com/office/drawing/2014/main" id="{D4832BE8-69C7-43AE-B504-791D0AA0591F}"/>
              </a:ext>
            </a:extLst>
          </p:cNvPr>
          <p:cNvGrpSpPr/>
          <p:nvPr/>
        </p:nvGrpSpPr>
        <p:grpSpPr>
          <a:xfrm>
            <a:off x="447723" y="2144451"/>
            <a:ext cx="11296554" cy="4151948"/>
            <a:chOff x="447723" y="2144451"/>
            <a:chExt cx="11296554" cy="4151948"/>
          </a:xfrm>
        </p:grpSpPr>
        <p:grpSp>
          <p:nvGrpSpPr>
            <p:cNvPr id="18" name="Group 17">
              <a:extLst>
                <a:ext uri="{FF2B5EF4-FFF2-40B4-BE49-F238E27FC236}">
                  <a16:creationId xmlns:a16="http://schemas.microsoft.com/office/drawing/2014/main" id="{3C2D42EF-04AC-4B43-85AD-1F27ADF8723A}"/>
                </a:ext>
              </a:extLst>
            </p:cNvPr>
            <p:cNvGrpSpPr/>
            <p:nvPr/>
          </p:nvGrpSpPr>
          <p:grpSpPr>
            <a:xfrm>
              <a:off x="447723" y="2144451"/>
              <a:ext cx="11049650" cy="2520000"/>
              <a:chOff x="447723" y="2144451"/>
              <a:chExt cx="11049650" cy="2520000"/>
            </a:xfrm>
          </p:grpSpPr>
          <p:sp>
            <p:nvSpPr>
              <p:cNvPr id="8" name="Arrow: Right 7">
                <a:extLst>
                  <a:ext uri="{FF2B5EF4-FFF2-40B4-BE49-F238E27FC236}">
                    <a16:creationId xmlns:a16="http://schemas.microsoft.com/office/drawing/2014/main" id="{736CFC78-CA89-4225-8538-E5CC533A3C4B}"/>
                  </a:ext>
                </a:extLst>
              </p:cNvPr>
              <p:cNvSpPr/>
              <p:nvPr/>
            </p:nvSpPr>
            <p:spPr bwMode="auto">
              <a:xfrm>
                <a:off x="447723" y="2504451"/>
                <a:ext cx="11049650" cy="1800000"/>
              </a:xfrm>
              <a:prstGeom prst="rightArrow">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a typeface="ヒラギノ角ゴ Pro W3" pitchFamily="-64" charset="-128"/>
                </a:endParaRPr>
              </a:p>
            </p:txBody>
          </p:sp>
          <p:sp>
            <p:nvSpPr>
              <p:cNvPr id="6" name="Rectangle 5">
                <a:extLst>
                  <a:ext uri="{FF2B5EF4-FFF2-40B4-BE49-F238E27FC236}">
                    <a16:creationId xmlns:a16="http://schemas.microsoft.com/office/drawing/2014/main" id="{B8C3BC54-C200-41B0-8B72-6D71F3D1BCD1}"/>
                  </a:ext>
                </a:extLst>
              </p:cNvPr>
              <p:cNvSpPr/>
              <p:nvPr/>
            </p:nvSpPr>
            <p:spPr>
              <a:xfrm>
                <a:off x="694626" y="2144451"/>
                <a:ext cx="2772000" cy="2520000"/>
              </a:xfrm>
              <a:prstGeom prst="rect">
                <a:avLst/>
              </a:prstGeom>
              <a:solidFill>
                <a:srgbClr val="51915A"/>
              </a:solidFill>
              <a:ln w="25400" cap="flat" cmpd="sng" algn="ctr">
                <a:noFill/>
                <a:prstDash val="solid"/>
              </a:ln>
              <a:effectLst/>
            </p:spPr>
            <p:txBody>
              <a:bodyPr rtlCol="0" anchor="ctr"/>
              <a:lstStyle/>
              <a:p>
                <a:pPr algn="ctr" defTabSz="1625275">
                  <a:spcAft>
                    <a:spcPts val="600"/>
                  </a:spcAft>
                  <a:defRPr/>
                </a:pPr>
                <a:r>
                  <a:rPr lang="en-GB" sz="2000" kern="0" dirty="0">
                    <a:solidFill>
                      <a:prstClr val="white"/>
                    </a:solidFill>
                  </a:rPr>
                  <a:t>Informal</a:t>
                </a:r>
                <a:br>
                  <a:rPr lang="en-GB" sz="2000" kern="0" dirty="0">
                    <a:solidFill>
                      <a:prstClr val="white"/>
                    </a:solidFill>
                  </a:rPr>
                </a:br>
                <a:r>
                  <a:rPr lang="en-GB" sz="2000" kern="0" dirty="0">
                    <a:solidFill>
                      <a:prstClr val="white"/>
                    </a:solidFill>
                  </a:rPr>
                  <a:t>Coordination Group</a:t>
                </a:r>
                <a:br>
                  <a:rPr lang="en-GB" sz="2000" kern="0" dirty="0">
                    <a:solidFill>
                      <a:prstClr val="white"/>
                    </a:solidFill>
                  </a:rPr>
                </a:br>
                <a:r>
                  <a:rPr lang="en-GB" sz="2000" kern="0" dirty="0">
                    <a:solidFill>
                      <a:prstClr val="white"/>
                    </a:solidFill>
                  </a:rPr>
                  <a:t>(ICG) + two EGs</a:t>
                </a:r>
              </a:p>
              <a:p>
                <a:pPr algn="ctr" defTabSz="1625275">
                  <a:spcAft>
                    <a:spcPts val="600"/>
                  </a:spcAft>
                  <a:defRPr/>
                </a:pPr>
                <a:r>
                  <a:rPr lang="en-GB" sz="2000" b="1" kern="0" dirty="0">
                    <a:solidFill>
                      <a:prstClr val="white"/>
                    </a:solidFill>
                  </a:rPr>
                  <a:t>2022</a:t>
                </a:r>
              </a:p>
              <a:p>
                <a:pPr algn="ctr" defTabSz="1625275">
                  <a:spcAft>
                    <a:spcPts val="600"/>
                  </a:spcAft>
                  <a:defRPr/>
                </a:pPr>
                <a:r>
                  <a:rPr lang="en-GB" kern="0" dirty="0">
                    <a:solidFill>
                      <a:prstClr val="white"/>
                    </a:solidFill>
                  </a:rPr>
                  <a:t>ECB (DG Statistics + SSM)-</a:t>
                </a:r>
                <a:br>
                  <a:rPr lang="en-GB" kern="0" dirty="0">
                    <a:solidFill>
                      <a:prstClr val="white"/>
                    </a:solidFill>
                  </a:rPr>
                </a:br>
                <a:r>
                  <a:rPr lang="en-GB" kern="0" dirty="0">
                    <a:solidFill>
                      <a:prstClr val="white"/>
                    </a:solidFill>
                  </a:rPr>
                  <a:t>EBA-SRB-EC</a:t>
                </a:r>
              </a:p>
            </p:txBody>
          </p:sp>
          <p:sp>
            <p:nvSpPr>
              <p:cNvPr id="7" name="Rectangle 6">
                <a:extLst>
                  <a:ext uri="{FF2B5EF4-FFF2-40B4-BE49-F238E27FC236}">
                    <a16:creationId xmlns:a16="http://schemas.microsoft.com/office/drawing/2014/main" id="{94981BFE-E2BE-476A-9729-9617847732C4}"/>
                  </a:ext>
                </a:extLst>
              </p:cNvPr>
              <p:cNvSpPr/>
              <p:nvPr/>
            </p:nvSpPr>
            <p:spPr>
              <a:xfrm>
                <a:off x="3947987" y="2144451"/>
                <a:ext cx="2772000" cy="2520000"/>
              </a:xfrm>
              <a:prstGeom prst="rect">
                <a:avLst/>
              </a:prstGeom>
              <a:solidFill>
                <a:srgbClr val="266B9E"/>
              </a:solidFill>
              <a:ln w="25400" cap="flat" cmpd="sng" algn="ctr">
                <a:noFill/>
                <a:prstDash val="solid"/>
              </a:ln>
              <a:effectLst/>
            </p:spPr>
            <p:txBody>
              <a:bodyPr rtlCol="0" anchor="ctr"/>
              <a:lstStyle/>
              <a:p>
                <a:pPr algn="ctr" defTabSz="1625275">
                  <a:spcAft>
                    <a:spcPts val="600"/>
                  </a:spcAft>
                  <a:defRPr/>
                </a:pPr>
                <a:r>
                  <a:rPr lang="en-GB" sz="2000" kern="0" dirty="0">
                    <a:solidFill>
                      <a:prstClr val="white"/>
                    </a:solidFill>
                  </a:rPr>
                  <a:t>Joint Bank Reporting</a:t>
                </a:r>
                <a:br>
                  <a:rPr lang="en-GB" sz="2000" kern="0" dirty="0">
                    <a:solidFill>
                      <a:prstClr val="white"/>
                    </a:solidFill>
                  </a:rPr>
                </a:br>
                <a:r>
                  <a:rPr lang="en-GB" sz="2000" kern="0" dirty="0">
                    <a:solidFill>
                      <a:prstClr val="white"/>
                    </a:solidFill>
                  </a:rPr>
                  <a:t>Committee (JBRC)</a:t>
                </a:r>
              </a:p>
              <a:p>
                <a:pPr algn="ctr" defTabSz="1625275">
                  <a:spcAft>
                    <a:spcPts val="600"/>
                  </a:spcAft>
                  <a:defRPr/>
                </a:pPr>
                <a:r>
                  <a:rPr lang="en-GB" sz="2000" b="1" kern="0" dirty="0">
                    <a:solidFill>
                      <a:prstClr val="white"/>
                    </a:solidFill>
                  </a:rPr>
                  <a:t>2023 onwards</a:t>
                </a:r>
              </a:p>
              <a:p>
                <a:pPr algn="ctr" defTabSz="1625275">
                  <a:spcAft>
                    <a:spcPts val="600"/>
                  </a:spcAft>
                  <a:defRPr/>
                </a:pPr>
                <a:r>
                  <a:rPr lang="en-GB" kern="0" dirty="0">
                    <a:solidFill>
                      <a:prstClr val="white"/>
                    </a:solidFill>
                  </a:rPr>
                  <a:t>ECB (</a:t>
                </a:r>
                <a:r>
                  <a:rPr lang="en-GB" kern="0">
                    <a:solidFill>
                      <a:prstClr val="white"/>
                    </a:solidFill>
                  </a:rPr>
                  <a:t>DG Statistics </a:t>
                </a:r>
                <a:r>
                  <a:rPr lang="en-GB" kern="0" dirty="0">
                    <a:solidFill>
                      <a:prstClr val="white"/>
                    </a:solidFill>
                  </a:rPr>
                  <a:t>+ SSM)-</a:t>
                </a:r>
                <a:br>
                  <a:rPr lang="en-GB" kern="0" dirty="0">
                    <a:solidFill>
                      <a:prstClr val="white"/>
                    </a:solidFill>
                  </a:rPr>
                </a:br>
                <a:r>
                  <a:rPr lang="en-GB" kern="0" dirty="0">
                    <a:solidFill>
                      <a:prstClr val="white"/>
                    </a:solidFill>
                  </a:rPr>
                  <a:t>EBA-SRB-EC</a:t>
                </a:r>
                <a:br>
                  <a:rPr lang="en-GB" kern="0" dirty="0">
                    <a:solidFill>
                      <a:prstClr val="white"/>
                    </a:solidFill>
                  </a:rPr>
                </a:br>
                <a:r>
                  <a:rPr lang="en-GB" kern="0" dirty="0">
                    <a:solidFill>
                      <a:prstClr val="white"/>
                    </a:solidFill>
                  </a:rPr>
                  <a:t>All NCBs, NCAs and NRAs</a:t>
                </a:r>
              </a:p>
            </p:txBody>
          </p:sp>
          <p:sp>
            <p:nvSpPr>
              <p:cNvPr id="9" name="TextBox 8">
                <a:extLst>
                  <a:ext uri="{FF2B5EF4-FFF2-40B4-BE49-F238E27FC236}">
                    <a16:creationId xmlns:a16="http://schemas.microsoft.com/office/drawing/2014/main" id="{C06D02C9-4A21-4242-8500-181BF7456C5C}"/>
                  </a:ext>
                </a:extLst>
              </p:cNvPr>
              <p:cNvSpPr txBox="1"/>
              <p:nvPr/>
            </p:nvSpPr>
            <p:spPr>
              <a:xfrm>
                <a:off x="6931332" y="3112063"/>
                <a:ext cx="3745428" cy="584775"/>
              </a:xfrm>
              <a:prstGeom prst="rect">
                <a:avLst/>
              </a:prstGeom>
              <a:noFill/>
            </p:spPr>
            <p:txBody>
              <a:bodyPr wrap="square" rtlCol="0">
                <a:spAutoFit/>
              </a:bodyPr>
              <a:lstStyle/>
              <a:p>
                <a:r>
                  <a:rPr lang="en-GB" sz="1600" i="1" dirty="0">
                    <a:solidFill>
                      <a:schemeClr val="bg1"/>
                    </a:solidFill>
                  </a:rPr>
                  <a:t>The possible evolution to a more formal setting is not tackled at this stage.</a:t>
                </a:r>
              </a:p>
            </p:txBody>
          </p:sp>
        </p:grpSp>
        <p:grpSp>
          <p:nvGrpSpPr>
            <p:cNvPr id="21" name="Group 20">
              <a:extLst>
                <a:ext uri="{FF2B5EF4-FFF2-40B4-BE49-F238E27FC236}">
                  <a16:creationId xmlns:a16="http://schemas.microsoft.com/office/drawing/2014/main" id="{DEDD41F8-42E7-4485-9871-139948BB257A}"/>
                </a:ext>
              </a:extLst>
            </p:cNvPr>
            <p:cNvGrpSpPr/>
            <p:nvPr/>
          </p:nvGrpSpPr>
          <p:grpSpPr>
            <a:xfrm>
              <a:off x="447723" y="4422024"/>
              <a:ext cx="11296554" cy="1874375"/>
              <a:chOff x="447723" y="4422024"/>
              <a:chExt cx="11296554" cy="1874375"/>
            </a:xfrm>
          </p:grpSpPr>
          <p:grpSp>
            <p:nvGrpSpPr>
              <p:cNvPr id="19" name="Group 18">
                <a:extLst>
                  <a:ext uri="{FF2B5EF4-FFF2-40B4-BE49-F238E27FC236}">
                    <a16:creationId xmlns:a16="http://schemas.microsoft.com/office/drawing/2014/main" id="{114CF0C0-991C-40E4-97C1-96AE363DA169}"/>
                  </a:ext>
                </a:extLst>
              </p:cNvPr>
              <p:cNvGrpSpPr/>
              <p:nvPr/>
            </p:nvGrpSpPr>
            <p:grpSpPr>
              <a:xfrm>
                <a:off x="447723" y="4422024"/>
                <a:ext cx="11296554" cy="1874375"/>
                <a:chOff x="447723" y="4422024"/>
                <a:chExt cx="11296554" cy="1874375"/>
              </a:xfrm>
            </p:grpSpPr>
            <p:sp>
              <p:nvSpPr>
                <p:cNvPr id="13" name="Arrow: Right 12">
                  <a:extLst>
                    <a:ext uri="{FF2B5EF4-FFF2-40B4-BE49-F238E27FC236}">
                      <a16:creationId xmlns:a16="http://schemas.microsoft.com/office/drawing/2014/main" id="{4CAD8995-8ED4-45D4-A05E-0B25558D4824}"/>
                    </a:ext>
                  </a:extLst>
                </p:cNvPr>
                <p:cNvSpPr/>
                <p:nvPr/>
              </p:nvSpPr>
              <p:spPr bwMode="auto">
                <a:xfrm>
                  <a:off x="447723" y="4819211"/>
                  <a:ext cx="7929923" cy="1080000"/>
                </a:xfrm>
                <a:prstGeom prst="rightArrow">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800" b="0" i="0" u="none" strike="noStrike" cap="none" normalizeH="0" baseline="0" dirty="0">
                    <a:ln>
                      <a:noFill/>
                    </a:ln>
                    <a:solidFill>
                      <a:schemeClr val="tx1"/>
                    </a:solidFill>
                    <a:effectLst/>
                    <a:latin typeface="Arial" charset="0"/>
                    <a:ea typeface="ヒラギノ角ゴ Pro W3" pitchFamily="-64" charset="-128"/>
                  </a:endParaRPr>
                </a:p>
              </p:txBody>
            </p:sp>
            <p:sp>
              <p:nvSpPr>
                <p:cNvPr id="11" name="Rectangle 10">
                  <a:extLst>
                    <a:ext uri="{FF2B5EF4-FFF2-40B4-BE49-F238E27FC236}">
                      <a16:creationId xmlns:a16="http://schemas.microsoft.com/office/drawing/2014/main" id="{B7DD36CA-F660-4B1C-8D8C-A3F61BEBDE42}"/>
                    </a:ext>
                  </a:extLst>
                </p:cNvPr>
                <p:cNvSpPr/>
                <p:nvPr/>
              </p:nvSpPr>
              <p:spPr>
                <a:xfrm>
                  <a:off x="1442164" y="4422024"/>
                  <a:ext cx="2235807" cy="1874375"/>
                </a:xfrm>
                <a:prstGeom prst="rect">
                  <a:avLst/>
                </a:prstGeom>
                <a:solidFill>
                  <a:schemeClr val="bg1"/>
                </a:solidFill>
                <a:ln w="28575" cap="flat" cmpd="sng" algn="ctr">
                  <a:solidFill>
                    <a:srgbClr val="51915A"/>
                  </a:solidFill>
                  <a:prstDash val="solid"/>
                </a:ln>
                <a:effectLst/>
              </p:spPr>
              <p:txBody>
                <a:bodyPr rtlCol="0" anchor="ctr"/>
                <a:lstStyle/>
                <a:p>
                  <a:pPr marL="285750" indent="-285750" defTabSz="1625275">
                    <a:spcAft>
                      <a:spcPts val="300"/>
                    </a:spcAft>
                    <a:buFont typeface="Arial" panose="020B0604020202020204" pitchFamily="34" charset="0"/>
                    <a:buChar char="•"/>
                    <a:defRPr/>
                  </a:pPr>
                  <a:r>
                    <a:rPr lang="en-GB" sz="1600" kern="0" dirty="0">
                      <a:solidFill>
                        <a:srgbClr val="51915A"/>
                      </a:solidFill>
                    </a:rPr>
                    <a:t>Workshops with national authorities and with industry</a:t>
                  </a:r>
                </a:p>
                <a:p>
                  <a:pPr marL="285750" indent="-285750" defTabSz="1625275">
                    <a:spcAft>
                      <a:spcPts val="300"/>
                    </a:spcAft>
                    <a:buFont typeface="Arial" panose="020B0604020202020204" pitchFamily="34" charset="0"/>
                    <a:buChar char="•"/>
                    <a:defRPr/>
                  </a:pPr>
                  <a:r>
                    <a:rPr lang="en-GB" sz="1600" kern="0" dirty="0">
                      <a:solidFill>
                        <a:srgbClr val="51915A"/>
                      </a:solidFill>
                    </a:rPr>
                    <a:t>Prepare a mandate for the JBRC </a:t>
                  </a:r>
                </a:p>
              </p:txBody>
            </p:sp>
            <p:sp>
              <p:nvSpPr>
                <p:cNvPr id="12" name="Rectangle 11">
                  <a:extLst>
                    <a:ext uri="{FF2B5EF4-FFF2-40B4-BE49-F238E27FC236}">
                      <a16:creationId xmlns:a16="http://schemas.microsoft.com/office/drawing/2014/main" id="{8C06534A-E7A2-4362-96E3-F6FF9F554A42}"/>
                    </a:ext>
                  </a:extLst>
                </p:cNvPr>
                <p:cNvSpPr/>
                <p:nvPr/>
              </p:nvSpPr>
              <p:spPr>
                <a:xfrm>
                  <a:off x="4708079" y="4422024"/>
                  <a:ext cx="2235807" cy="1874375"/>
                </a:xfrm>
                <a:prstGeom prst="rect">
                  <a:avLst/>
                </a:prstGeom>
                <a:solidFill>
                  <a:schemeClr val="bg1"/>
                </a:solidFill>
                <a:ln w="28575" cap="flat" cmpd="sng" algn="ctr">
                  <a:solidFill>
                    <a:srgbClr val="266B9E"/>
                  </a:solidFill>
                  <a:prstDash val="solid"/>
                </a:ln>
                <a:effectLst/>
              </p:spPr>
              <p:txBody>
                <a:bodyPr rtlCol="0" anchor="ctr"/>
                <a:lstStyle/>
                <a:p>
                  <a:pPr marL="342900" indent="-342900" defTabSz="1625275">
                    <a:spcAft>
                      <a:spcPts val="300"/>
                    </a:spcAft>
                    <a:buFont typeface="Arial" panose="020B0604020202020204" pitchFamily="34" charset="0"/>
                    <a:buChar char="•"/>
                    <a:defRPr/>
                  </a:pPr>
                  <a:r>
                    <a:rPr lang="en-GB" sz="1600" kern="0" dirty="0">
                      <a:solidFill>
                        <a:srgbClr val="266B9E"/>
                      </a:solidFill>
                    </a:rPr>
                    <a:t>Setting up the structure</a:t>
                  </a:r>
                </a:p>
                <a:p>
                  <a:pPr marL="342900" indent="-342900" defTabSz="1625275">
                    <a:spcAft>
                      <a:spcPts val="300"/>
                    </a:spcAft>
                    <a:buFont typeface="Arial" panose="020B0604020202020204" pitchFamily="34" charset="0"/>
                    <a:buChar char="•"/>
                    <a:defRPr/>
                  </a:pPr>
                  <a:r>
                    <a:rPr lang="en-GB" sz="1600" kern="0" dirty="0">
                      <a:solidFill>
                        <a:srgbClr val="266B9E"/>
                      </a:solidFill>
                    </a:rPr>
                    <a:t>Preparing a work programme</a:t>
                  </a:r>
                </a:p>
                <a:p>
                  <a:pPr marL="342900" indent="-342900" defTabSz="1625275">
                    <a:spcAft>
                      <a:spcPts val="300"/>
                    </a:spcAft>
                    <a:buFont typeface="Arial" panose="020B0604020202020204" pitchFamily="34" charset="0"/>
                    <a:buChar char="•"/>
                    <a:defRPr/>
                  </a:pPr>
                  <a:r>
                    <a:rPr lang="en-GB" sz="1600" kern="0" dirty="0">
                      <a:solidFill>
                        <a:srgbClr val="266B9E"/>
                      </a:solidFill>
                    </a:rPr>
                    <a:t>Resuming the activity</a:t>
                  </a:r>
                </a:p>
              </p:txBody>
            </p:sp>
            <p:sp>
              <p:nvSpPr>
                <p:cNvPr id="32" name="Rectangle 31">
                  <a:extLst>
                    <a:ext uri="{FF2B5EF4-FFF2-40B4-BE49-F238E27FC236}">
                      <a16:creationId xmlns:a16="http://schemas.microsoft.com/office/drawing/2014/main" id="{E1A979FA-7FDF-4961-8DD0-8FD24FD8F62F}"/>
                    </a:ext>
                  </a:extLst>
                </p:cNvPr>
                <p:cNvSpPr/>
                <p:nvPr/>
              </p:nvSpPr>
              <p:spPr>
                <a:xfrm>
                  <a:off x="8512654" y="4513211"/>
                  <a:ext cx="3231623" cy="1692000"/>
                </a:xfrm>
                <a:prstGeom prst="rect">
                  <a:avLst/>
                </a:prstGeom>
                <a:solidFill>
                  <a:srgbClr val="EFB031"/>
                </a:solidFill>
                <a:ln w="25400" cap="flat" cmpd="sng" algn="ctr">
                  <a:noFill/>
                  <a:prstDash val="solid"/>
                </a:ln>
                <a:effectLst/>
              </p:spPr>
              <p:txBody>
                <a:bodyPr rtlCol="0" anchor="ctr"/>
                <a:lstStyle/>
                <a:p>
                  <a:pPr defTabSz="1625275">
                    <a:spcAft>
                      <a:spcPts val="600"/>
                    </a:spcAft>
                    <a:defRPr/>
                  </a:pPr>
                  <a:r>
                    <a:rPr lang="en-GB" sz="1200" u="sng" kern="0" dirty="0">
                      <a:solidFill>
                        <a:prstClr val="white"/>
                      </a:solidFill>
                    </a:rPr>
                    <a:t>Main goals of an integrated reporting system</a:t>
                  </a:r>
                  <a:r>
                    <a:rPr lang="en-GB" sz="1200" kern="0" dirty="0">
                      <a:solidFill>
                        <a:prstClr val="white"/>
                      </a:solidFill>
                    </a:rPr>
                    <a:t>:</a:t>
                  </a:r>
                </a:p>
                <a:p>
                  <a:pPr marL="171450" indent="-171450" defTabSz="1625275">
                    <a:spcAft>
                      <a:spcPts val="600"/>
                    </a:spcAft>
                    <a:buFont typeface="Wingdings" panose="05000000000000000000" pitchFamily="2" charset="2"/>
                    <a:buChar char="ü"/>
                    <a:defRPr/>
                  </a:pPr>
                  <a:r>
                    <a:rPr lang="en-GB" sz="1200" b="1" kern="0" dirty="0">
                      <a:solidFill>
                        <a:prstClr val="white"/>
                      </a:solidFill>
                    </a:rPr>
                    <a:t>Reduce reporting costs</a:t>
                  </a:r>
                </a:p>
                <a:p>
                  <a:pPr marL="171450" indent="-171450" defTabSz="1625275">
                    <a:spcAft>
                      <a:spcPts val="600"/>
                    </a:spcAft>
                    <a:buFont typeface="Wingdings" panose="05000000000000000000" pitchFamily="2" charset="2"/>
                    <a:buChar char="ü"/>
                    <a:defRPr/>
                  </a:pPr>
                  <a:r>
                    <a:rPr lang="en-GB" sz="1200" kern="0" dirty="0">
                      <a:solidFill>
                        <a:prstClr val="white"/>
                      </a:solidFill>
                    </a:rPr>
                    <a:t>Streamline and increase efficiency of reporting processes</a:t>
                  </a:r>
                </a:p>
                <a:p>
                  <a:pPr marL="171450" indent="-171450" defTabSz="1625275">
                    <a:spcAft>
                      <a:spcPts val="600"/>
                    </a:spcAft>
                    <a:buFont typeface="Wingdings" panose="05000000000000000000" pitchFamily="2" charset="2"/>
                    <a:buChar char="ü"/>
                    <a:defRPr/>
                  </a:pPr>
                  <a:r>
                    <a:rPr lang="en-GB" sz="1200" kern="0" dirty="0">
                      <a:solidFill>
                        <a:prstClr val="white"/>
                      </a:solidFill>
                    </a:rPr>
                    <a:t>Facilitate data comparability, remove overlaps</a:t>
                  </a:r>
                </a:p>
                <a:p>
                  <a:pPr marL="171450" indent="-171450" defTabSz="1625275">
                    <a:spcAft>
                      <a:spcPts val="600"/>
                    </a:spcAft>
                    <a:buFont typeface="Wingdings" panose="05000000000000000000" pitchFamily="2" charset="2"/>
                    <a:buChar char="ü"/>
                    <a:defRPr/>
                  </a:pPr>
                  <a:r>
                    <a:rPr lang="en-GB" sz="1200" kern="0" dirty="0">
                      <a:solidFill>
                        <a:prstClr val="white"/>
                      </a:solidFill>
                    </a:rPr>
                    <a:t>Facilitate data sharing and access to data and increase coordination among authorities</a:t>
                  </a:r>
                  <a:endParaRPr lang="en-US" sz="1200" kern="0" dirty="0">
                    <a:solidFill>
                      <a:prstClr val="white"/>
                    </a:solidFill>
                  </a:endParaRPr>
                </a:p>
              </p:txBody>
            </p:sp>
          </p:grpSp>
          <p:sp>
            <p:nvSpPr>
              <p:cNvPr id="23" name="TextBox 22">
                <a:extLst>
                  <a:ext uri="{FF2B5EF4-FFF2-40B4-BE49-F238E27FC236}">
                    <a16:creationId xmlns:a16="http://schemas.microsoft.com/office/drawing/2014/main" id="{CD22CB65-7E6B-449B-A908-4C19C6EE384B}"/>
                  </a:ext>
                </a:extLst>
              </p:cNvPr>
              <p:cNvSpPr txBox="1"/>
              <p:nvPr/>
            </p:nvSpPr>
            <p:spPr>
              <a:xfrm>
                <a:off x="564898" y="5189934"/>
                <a:ext cx="724424" cy="338554"/>
              </a:xfrm>
              <a:prstGeom prst="rect">
                <a:avLst/>
              </a:prstGeom>
              <a:noFill/>
            </p:spPr>
            <p:txBody>
              <a:bodyPr wrap="square" rtlCol="0">
                <a:spAutoFit/>
              </a:bodyPr>
              <a:lstStyle/>
              <a:p>
                <a:r>
                  <a:rPr lang="en-GB" sz="1600" dirty="0">
                    <a:solidFill>
                      <a:schemeClr val="bg1"/>
                    </a:solidFill>
                  </a:rPr>
                  <a:t>TODO</a:t>
                </a:r>
              </a:p>
            </p:txBody>
          </p:sp>
        </p:grpSp>
      </p:grpSp>
      <p:sp>
        <p:nvSpPr>
          <p:cNvPr id="5" name="Slide Number Placeholder 4">
            <a:extLst>
              <a:ext uri="{FF2B5EF4-FFF2-40B4-BE49-F238E27FC236}">
                <a16:creationId xmlns:a16="http://schemas.microsoft.com/office/drawing/2014/main" id="{E1A92A49-5061-48D7-B268-0C79F04066A7}"/>
              </a:ext>
            </a:extLst>
          </p:cNvPr>
          <p:cNvSpPr>
            <a:spLocks noGrp="1"/>
          </p:cNvSpPr>
          <p:nvPr>
            <p:ph type="sldNum" sz="quarter" idx="12"/>
          </p:nvPr>
        </p:nvSpPr>
        <p:spPr/>
        <p:txBody>
          <a:bodyPr/>
          <a:lstStyle/>
          <a:p>
            <a:fld id="{C503CC05-0B00-4536-90DC-F4CC72241A6C}" type="slidenum">
              <a:rPr lang="es-ES_tradnl" smtClean="0"/>
              <a:t>3</a:t>
            </a:fld>
            <a:endParaRPr lang="es-ES_tradnl"/>
          </a:p>
        </p:txBody>
      </p:sp>
      <p:sp>
        <p:nvSpPr>
          <p:cNvPr id="20" name="Classification">
            <a:extLst>
              <a:ext uri="{FF2B5EF4-FFF2-40B4-BE49-F238E27FC236}">
                <a16:creationId xmlns:a16="http://schemas.microsoft.com/office/drawing/2014/main" id="{205B6F65-1AFF-4503-969F-DF8EB30CC39C}"/>
              </a:ext>
            </a:extLst>
          </p:cNvPr>
          <p:cNvSpPr txBox="1">
            <a:spLocks noChangeArrowheads="1"/>
          </p:cNvSpPr>
          <p:nvPr/>
        </p:nvSpPr>
        <p:spPr bwMode="auto">
          <a:xfrm>
            <a:off x="10081909" y="732897"/>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spTree>
    <p:extLst>
      <p:ext uri="{BB962C8B-B14F-4D97-AF65-F5344CB8AC3E}">
        <p14:creationId xmlns:p14="http://schemas.microsoft.com/office/powerpoint/2010/main" val="281335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2. Main features of the JBRC</a:t>
            </a:r>
            <a:endParaRPr lang="es-ES_tradnl" sz="2800" b="1" dirty="0"/>
          </a:p>
        </p:txBody>
      </p:sp>
      <p:sp>
        <p:nvSpPr>
          <p:cNvPr id="6" name="Content Placeholder 5">
            <a:extLst>
              <a:ext uri="{FF2B5EF4-FFF2-40B4-BE49-F238E27FC236}">
                <a16:creationId xmlns:a16="http://schemas.microsoft.com/office/drawing/2014/main" id="{75DBA7E2-BAC5-407C-BF9F-4E4E1853B7FC}"/>
              </a:ext>
            </a:extLst>
          </p:cNvPr>
          <p:cNvSpPr>
            <a:spLocks noGrp="1"/>
          </p:cNvSpPr>
          <p:nvPr>
            <p:ph idx="1"/>
          </p:nvPr>
        </p:nvSpPr>
        <p:spPr/>
        <p:txBody>
          <a:bodyPr>
            <a:noAutofit/>
          </a:bodyPr>
          <a:lstStyle/>
          <a:p>
            <a:pPr marL="298800" indent="-298800">
              <a:spcAft>
                <a:spcPts val="600"/>
              </a:spcAft>
              <a:buFont typeface="Wingdings" panose="05000000000000000000" pitchFamily="2" charset="2"/>
              <a:buChar char="Ø"/>
            </a:pPr>
            <a:r>
              <a:rPr lang="en-GB" sz="1800" dirty="0">
                <a:solidFill>
                  <a:srgbClr val="003299"/>
                </a:solidFill>
              </a:rPr>
              <a:t>An </a:t>
            </a:r>
            <a:r>
              <a:rPr lang="en-GB" sz="1800" b="1" dirty="0">
                <a:solidFill>
                  <a:srgbClr val="003299"/>
                </a:solidFill>
              </a:rPr>
              <a:t>advisory and coordination committee </a:t>
            </a:r>
            <a:r>
              <a:rPr lang="en-GB" sz="1800" dirty="0">
                <a:solidFill>
                  <a:srgbClr val="003299"/>
                </a:solidFill>
              </a:rPr>
              <a:t>and </a:t>
            </a:r>
            <a:r>
              <a:rPr lang="en-GB" sz="1800" b="1" dirty="0">
                <a:solidFill>
                  <a:srgbClr val="003299"/>
                </a:solidFill>
              </a:rPr>
              <a:t>forum for the exchange of views and best practices</a:t>
            </a:r>
            <a:r>
              <a:rPr lang="en-GB" sz="1800" dirty="0">
                <a:solidFill>
                  <a:srgbClr val="003299"/>
                </a:solidFill>
              </a:rPr>
              <a:t> as regards the preparations for the set-up, facilitation of the implementation and development of banks’ integrated reporting</a:t>
            </a:r>
          </a:p>
          <a:p>
            <a:pPr marL="756000" lvl="2" indent="-298800">
              <a:spcAft>
                <a:spcPts val="1200"/>
              </a:spcAft>
            </a:pPr>
            <a:r>
              <a:rPr lang="en-GB" sz="1600" dirty="0">
                <a:solidFill>
                  <a:srgbClr val="003299"/>
                </a:solidFill>
              </a:rPr>
              <a:t>Involving both </a:t>
            </a:r>
            <a:r>
              <a:rPr lang="en-GB" sz="1600" b="1" dirty="0">
                <a:solidFill>
                  <a:srgbClr val="003299"/>
                </a:solidFill>
              </a:rPr>
              <a:t>European and national authorities</a:t>
            </a:r>
            <a:r>
              <a:rPr lang="en-GB" sz="1600" dirty="0">
                <a:solidFill>
                  <a:srgbClr val="003299"/>
                </a:solidFill>
              </a:rPr>
              <a:t> as well as the </a:t>
            </a:r>
            <a:r>
              <a:rPr lang="en-GB" sz="1600" b="1" dirty="0">
                <a:solidFill>
                  <a:srgbClr val="003299"/>
                </a:solidFill>
              </a:rPr>
              <a:t>banking industry</a:t>
            </a:r>
          </a:p>
          <a:p>
            <a:pPr marL="298800" indent="-298800">
              <a:spcAft>
                <a:spcPts val="1200"/>
              </a:spcAft>
              <a:buFont typeface="Wingdings" panose="05000000000000000000" pitchFamily="2" charset="2"/>
              <a:buChar char="Ø"/>
            </a:pPr>
            <a:r>
              <a:rPr lang="en-GB" sz="1800" b="1" dirty="0">
                <a:solidFill>
                  <a:srgbClr val="003299"/>
                </a:solidFill>
              </a:rPr>
              <a:t>No legislative nor decision-making powers </a:t>
            </a:r>
            <a:r>
              <a:rPr lang="en-GB" sz="1800" dirty="0">
                <a:solidFill>
                  <a:srgbClr val="003299"/>
                </a:solidFill>
              </a:rPr>
              <a:t>→ legal powers to regulate reporting standards and request data remain with the authorities</a:t>
            </a:r>
          </a:p>
          <a:p>
            <a:pPr marL="298800" indent="-298800">
              <a:spcAft>
                <a:spcPts val="1200"/>
              </a:spcAft>
              <a:buFont typeface="Wingdings" panose="05000000000000000000" pitchFamily="2" charset="2"/>
              <a:buChar char="Ø"/>
            </a:pPr>
            <a:r>
              <a:rPr lang="en-GB" sz="1800" dirty="0">
                <a:solidFill>
                  <a:srgbClr val="003299"/>
                </a:solidFill>
              </a:rPr>
              <a:t>Should </a:t>
            </a:r>
            <a:r>
              <a:rPr lang="en-GB" sz="1800" b="1" dirty="0">
                <a:solidFill>
                  <a:srgbClr val="003299"/>
                </a:solidFill>
              </a:rPr>
              <a:t>not preclude or interfere with the work of existing and wider cross-sectoral structures</a:t>
            </a:r>
            <a:r>
              <a:rPr lang="en-GB" sz="1800" dirty="0">
                <a:solidFill>
                  <a:srgbClr val="003299"/>
                </a:solidFill>
              </a:rPr>
              <a:t>, such as the joint committee of the three ESAs</a:t>
            </a:r>
          </a:p>
          <a:p>
            <a:pPr marL="298800" indent="-298800">
              <a:spcAft>
                <a:spcPts val="1200"/>
              </a:spcAft>
              <a:buFont typeface="Wingdings" panose="05000000000000000000" pitchFamily="2" charset="2"/>
              <a:buChar char="Ø"/>
            </a:pPr>
            <a:r>
              <a:rPr lang="en-GB" sz="1800" dirty="0">
                <a:solidFill>
                  <a:srgbClr val="003299"/>
                </a:solidFill>
              </a:rPr>
              <a:t>Should </a:t>
            </a:r>
            <a:r>
              <a:rPr lang="en-GB" sz="1800" b="1" dirty="0">
                <a:solidFill>
                  <a:srgbClr val="003299"/>
                </a:solidFill>
              </a:rPr>
              <a:t>take benefit of existing structures and arrangements already in place</a:t>
            </a:r>
            <a:r>
              <a:rPr lang="en-GB" sz="1800" dirty="0">
                <a:solidFill>
                  <a:srgbClr val="003299"/>
                </a:solidFill>
              </a:rPr>
              <a:t>, making use of work already done and ensuring that any duplication of efforts is avoided</a:t>
            </a:r>
          </a:p>
          <a:p>
            <a:pPr marL="298800" indent="-298800">
              <a:spcAft>
                <a:spcPts val="1200"/>
              </a:spcAft>
              <a:buFont typeface="Wingdings" panose="05000000000000000000" pitchFamily="2" charset="2"/>
              <a:buChar char="Ø"/>
            </a:pPr>
            <a:r>
              <a:rPr lang="en-GB" sz="1800" dirty="0">
                <a:solidFill>
                  <a:srgbClr val="003299"/>
                </a:solidFill>
              </a:rPr>
              <a:t>The possible </a:t>
            </a:r>
            <a:r>
              <a:rPr lang="en-GB" sz="1800" b="1" dirty="0">
                <a:solidFill>
                  <a:srgbClr val="003299"/>
                </a:solidFill>
              </a:rPr>
              <a:t>evolution towards a more formal setting </a:t>
            </a:r>
            <a:r>
              <a:rPr lang="en-GB" sz="1800" dirty="0">
                <a:solidFill>
                  <a:srgbClr val="003299"/>
                </a:solidFill>
              </a:rPr>
              <a:t>not tackled at this stage</a:t>
            </a:r>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201C7E72-CCCD-4F60-A64F-13BEE82FBF9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38418" y="455726"/>
            <a:ext cx="896841" cy="769706"/>
          </a:xfrm>
          <a:prstGeom prst="rect">
            <a:avLst/>
          </a:prstGeom>
          <a:noFill/>
          <a:ln>
            <a:noFill/>
          </a:ln>
        </p:spPr>
      </p:pic>
      <p:sp>
        <p:nvSpPr>
          <p:cNvPr id="5" name="Slide Number Placeholder 4">
            <a:extLst>
              <a:ext uri="{FF2B5EF4-FFF2-40B4-BE49-F238E27FC236}">
                <a16:creationId xmlns:a16="http://schemas.microsoft.com/office/drawing/2014/main" id="{C820D227-4F5D-41E2-AD24-2991DBEDE8EA}"/>
              </a:ext>
            </a:extLst>
          </p:cNvPr>
          <p:cNvSpPr>
            <a:spLocks noGrp="1"/>
          </p:cNvSpPr>
          <p:nvPr>
            <p:ph type="sldNum" sz="quarter" idx="12"/>
          </p:nvPr>
        </p:nvSpPr>
        <p:spPr/>
        <p:txBody>
          <a:bodyPr/>
          <a:lstStyle/>
          <a:p>
            <a:fld id="{C503CC05-0B00-4536-90DC-F4CC72241A6C}" type="slidenum">
              <a:rPr lang="es-ES_tradnl" smtClean="0"/>
              <a:t>4</a:t>
            </a:fld>
            <a:endParaRPr lang="es-ES_tradnl"/>
          </a:p>
        </p:txBody>
      </p:sp>
      <p:sp>
        <p:nvSpPr>
          <p:cNvPr id="8" name="Classification">
            <a:extLst>
              <a:ext uri="{FF2B5EF4-FFF2-40B4-BE49-F238E27FC236}">
                <a16:creationId xmlns:a16="http://schemas.microsoft.com/office/drawing/2014/main" id="{F6EA7231-55DE-4D6E-A73D-3CE9B4B354BD}"/>
              </a:ext>
            </a:extLst>
          </p:cNvPr>
          <p:cNvSpPr txBox="1">
            <a:spLocks noChangeArrowheads="1"/>
          </p:cNvSpPr>
          <p:nvPr/>
        </p:nvSpPr>
        <p:spPr bwMode="auto">
          <a:xfrm>
            <a:off x="10081909" y="732897"/>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spTree>
    <p:extLst>
      <p:ext uri="{BB962C8B-B14F-4D97-AF65-F5344CB8AC3E}">
        <p14:creationId xmlns:p14="http://schemas.microsoft.com/office/powerpoint/2010/main" val="1520843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3. ECB legislative competencies and responsibilities</a:t>
            </a:r>
            <a:endParaRPr lang="es-ES_tradnl" sz="2800" b="1" dirty="0"/>
          </a:p>
        </p:txBody>
      </p:sp>
      <p:sp>
        <p:nvSpPr>
          <p:cNvPr id="6" name="Content Placeholder 5">
            <a:extLst>
              <a:ext uri="{FF2B5EF4-FFF2-40B4-BE49-F238E27FC236}">
                <a16:creationId xmlns:a16="http://schemas.microsoft.com/office/drawing/2014/main" id="{75DBA7E2-BAC5-407C-BF9F-4E4E1853B7FC}"/>
              </a:ext>
            </a:extLst>
          </p:cNvPr>
          <p:cNvSpPr>
            <a:spLocks noGrp="1"/>
          </p:cNvSpPr>
          <p:nvPr>
            <p:ph idx="1"/>
          </p:nvPr>
        </p:nvSpPr>
        <p:spPr>
          <a:xfrm>
            <a:off x="838200" y="1825624"/>
            <a:ext cx="10515600" cy="4530725"/>
          </a:xfrm>
        </p:spPr>
        <p:txBody>
          <a:bodyPr>
            <a:noAutofit/>
          </a:bodyPr>
          <a:lstStyle/>
          <a:p>
            <a:pPr marL="0" indent="0">
              <a:spcAft>
                <a:spcPts val="1200"/>
              </a:spcAft>
              <a:buNone/>
            </a:pPr>
            <a:r>
              <a:rPr lang="en-GB" sz="1800" dirty="0">
                <a:solidFill>
                  <a:srgbClr val="003299"/>
                </a:solidFill>
              </a:rPr>
              <a:t>The ECB’s objectives and tasks are set out in the </a:t>
            </a:r>
            <a:r>
              <a:rPr lang="en-GB" sz="1800" b="1" dirty="0">
                <a:solidFill>
                  <a:srgbClr val="003299"/>
                </a:solidFill>
              </a:rPr>
              <a:t>Treaty on the Functioning of the European Union </a:t>
            </a:r>
            <a:r>
              <a:rPr lang="en-GB" sz="1800" dirty="0">
                <a:solidFill>
                  <a:srgbClr val="003299"/>
                </a:solidFill>
              </a:rPr>
              <a:t>and in the </a:t>
            </a:r>
            <a:r>
              <a:rPr lang="en-GB" sz="1800" b="1" dirty="0">
                <a:solidFill>
                  <a:srgbClr val="003299"/>
                </a:solidFill>
              </a:rPr>
              <a:t>Statute of the European System of Central Banks and of the European Central Bank</a:t>
            </a:r>
            <a:r>
              <a:rPr lang="en-GB" sz="1800" dirty="0">
                <a:solidFill>
                  <a:srgbClr val="003299"/>
                </a:solidFill>
              </a:rPr>
              <a:t>.</a:t>
            </a:r>
          </a:p>
          <a:p>
            <a:pPr marL="0" indent="0">
              <a:spcBef>
                <a:spcPts val="0"/>
              </a:spcBef>
              <a:spcAft>
                <a:spcPts val="1200"/>
              </a:spcAft>
              <a:buNone/>
            </a:pPr>
            <a:r>
              <a:rPr lang="en-GB" sz="1800" dirty="0">
                <a:solidFill>
                  <a:srgbClr val="003299"/>
                </a:solidFill>
              </a:rPr>
              <a:t>According to the Statute:</a:t>
            </a:r>
          </a:p>
          <a:p>
            <a:pPr marL="298800" lvl="1" indent="-298800">
              <a:spcBef>
                <a:spcPts val="0"/>
              </a:spcBef>
              <a:spcAft>
                <a:spcPts val="1200"/>
              </a:spcAft>
              <a:buFont typeface="Wingdings" panose="05000000000000000000" pitchFamily="2" charset="2"/>
              <a:buChar char="ü"/>
            </a:pPr>
            <a:r>
              <a:rPr lang="en-GB" sz="1800" dirty="0">
                <a:solidFill>
                  <a:srgbClr val="003299"/>
                </a:solidFill>
              </a:rPr>
              <a:t>The ECB has the </a:t>
            </a:r>
            <a:r>
              <a:rPr lang="en-GB" sz="1800" b="1" dirty="0">
                <a:solidFill>
                  <a:srgbClr val="003299"/>
                </a:solidFill>
              </a:rPr>
              <a:t>exclusive competence to regulate statistical reporting requirements</a:t>
            </a:r>
            <a:r>
              <a:rPr lang="en-GB" sz="1800" dirty="0">
                <a:solidFill>
                  <a:srgbClr val="003299"/>
                </a:solidFill>
              </a:rPr>
              <a:t>, as necessary for the performance of ESCB tasks.</a:t>
            </a:r>
          </a:p>
          <a:p>
            <a:pPr marL="298800" lvl="1" indent="-298800">
              <a:spcBef>
                <a:spcPts val="0"/>
              </a:spcBef>
              <a:spcAft>
                <a:spcPts val="1200"/>
              </a:spcAft>
              <a:buFont typeface="Wingdings" panose="05000000000000000000" pitchFamily="2" charset="2"/>
              <a:buChar char="ü"/>
            </a:pPr>
            <a:r>
              <a:rPr lang="en-GB" sz="1800" dirty="0">
                <a:solidFill>
                  <a:srgbClr val="003299"/>
                </a:solidFill>
              </a:rPr>
              <a:t>Any </a:t>
            </a:r>
            <a:r>
              <a:rPr lang="en-GB" sz="1800" b="1" dirty="0">
                <a:solidFill>
                  <a:srgbClr val="003299"/>
                </a:solidFill>
              </a:rPr>
              <a:t>transfer of this responsibility to another body is prohibited</a:t>
            </a:r>
            <a:r>
              <a:rPr lang="en-GB" sz="1800" dirty="0">
                <a:solidFill>
                  <a:srgbClr val="003299"/>
                </a:solidFill>
              </a:rPr>
              <a:t>.</a:t>
            </a:r>
          </a:p>
          <a:p>
            <a:pPr marL="298800" lvl="1" indent="-298800">
              <a:spcBef>
                <a:spcPts val="0"/>
              </a:spcBef>
              <a:spcAft>
                <a:spcPts val="1200"/>
              </a:spcAft>
              <a:buFont typeface="Wingdings" panose="05000000000000000000" pitchFamily="2" charset="2"/>
              <a:buChar char="ü"/>
            </a:pPr>
            <a:r>
              <a:rPr lang="en-GB" sz="1800" dirty="0">
                <a:solidFill>
                  <a:srgbClr val="003299"/>
                </a:solidFill>
              </a:rPr>
              <a:t>The </a:t>
            </a:r>
            <a:r>
              <a:rPr lang="en-GB" sz="1800" b="1" dirty="0">
                <a:solidFill>
                  <a:srgbClr val="003299"/>
                </a:solidFill>
              </a:rPr>
              <a:t>Governing Council is the main decision-making body </a:t>
            </a:r>
            <a:r>
              <a:rPr lang="en-GB" sz="1800" dirty="0">
                <a:solidFill>
                  <a:srgbClr val="003299"/>
                </a:solidFill>
              </a:rPr>
              <a:t>of the ECB.</a:t>
            </a:r>
          </a:p>
          <a:p>
            <a:pPr marL="298800" lvl="1" indent="-298800">
              <a:spcBef>
                <a:spcPts val="0"/>
              </a:spcBef>
              <a:spcAft>
                <a:spcPts val="1200"/>
              </a:spcAft>
              <a:buFont typeface="Wingdings" panose="05000000000000000000" pitchFamily="2" charset="2"/>
              <a:buChar char="ü"/>
            </a:pPr>
            <a:r>
              <a:rPr lang="en-GB" sz="1800" dirty="0">
                <a:solidFill>
                  <a:srgbClr val="003299"/>
                </a:solidFill>
              </a:rPr>
              <a:t>The </a:t>
            </a:r>
            <a:r>
              <a:rPr lang="en-GB" sz="1800" b="1" dirty="0">
                <a:solidFill>
                  <a:srgbClr val="003299"/>
                </a:solidFill>
              </a:rPr>
              <a:t>independence of the ECB and the NCBs </a:t>
            </a:r>
            <a:r>
              <a:rPr lang="en-GB" sz="1800" dirty="0">
                <a:solidFill>
                  <a:srgbClr val="003299"/>
                </a:solidFill>
              </a:rPr>
              <a:t>is safeguarded by preventing them from taking instructions from any Union institutions, bodies, offices or agencies, from any government of a Member State or from any other body.</a:t>
            </a:r>
          </a:p>
          <a:p>
            <a:pPr marL="0" indent="0">
              <a:spcAft>
                <a:spcPts val="1200"/>
              </a:spcAft>
              <a:buNone/>
            </a:pPr>
            <a:r>
              <a:rPr lang="en-GB" sz="1800" dirty="0">
                <a:solidFill>
                  <a:srgbClr val="003299"/>
                </a:solidFill>
              </a:rPr>
              <a:t>ECB legal acts in the field of statistics are </a:t>
            </a:r>
            <a:r>
              <a:rPr lang="en-GB" sz="1800" b="1" dirty="0">
                <a:solidFill>
                  <a:srgbClr val="003299"/>
                </a:solidFill>
              </a:rPr>
              <a:t>prepared by the Statistics Committee </a:t>
            </a:r>
            <a:r>
              <a:rPr lang="en-GB" sz="1800" dirty="0">
                <a:solidFill>
                  <a:srgbClr val="003299"/>
                </a:solidFill>
              </a:rPr>
              <a:t>(STC), assisted by the Legal Committee (LEGCO), </a:t>
            </a:r>
            <a:r>
              <a:rPr lang="en-GB" sz="1800" b="1" dirty="0">
                <a:solidFill>
                  <a:srgbClr val="003299"/>
                </a:solidFill>
              </a:rPr>
              <a:t>adopted by the Governing Council of the ECB </a:t>
            </a:r>
            <a:r>
              <a:rPr lang="en-GB" sz="1800" dirty="0">
                <a:solidFill>
                  <a:srgbClr val="003299"/>
                </a:solidFill>
              </a:rPr>
              <a:t>and published in the Official Journal of the European Union.</a:t>
            </a:r>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C820D227-4F5D-41E2-AD24-2991DBEDE8EA}"/>
              </a:ext>
            </a:extLst>
          </p:cNvPr>
          <p:cNvSpPr>
            <a:spLocks noGrp="1"/>
          </p:cNvSpPr>
          <p:nvPr>
            <p:ph type="sldNum" sz="quarter" idx="12"/>
          </p:nvPr>
        </p:nvSpPr>
        <p:spPr/>
        <p:txBody>
          <a:bodyPr/>
          <a:lstStyle/>
          <a:p>
            <a:fld id="{C503CC05-0B00-4536-90DC-F4CC72241A6C}" type="slidenum">
              <a:rPr lang="es-ES_tradnl" smtClean="0"/>
              <a:t>5</a:t>
            </a:fld>
            <a:endParaRPr lang="es-ES_tradnl"/>
          </a:p>
        </p:txBody>
      </p:sp>
      <p:sp>
        <p:nvSpPr>
          <p:cNvPr id="8" name="Classification">
            <a:extLst>
              <a:ext uri="{FF2B5EF4-FFF2-40B4-BE49-F238E27FC236}">
                <a16:creationId xmlns:a16="http://schemas.microsoft.com/office/drawing/2014/main" id="{F6EA7231-55DE-4D6E-A73D-3CE9B4B354BD}"/>
              </a:ext>
            </a:extLst>
          </p:cNvPr>
          <p:cNvSpPr txBox="1">
            <a:spLocks noChangeArrowheads="1"/>
          </p:cNvSpPr>
          <p:nvPr/>
        </p:nvSpPr>
        <p:spPr bwMode="auto">
          <a:xfrm>
            <a:off x="10081909" y="732897"/>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pic>
        <p:nvPicPr>
          <p:cNvPr id="9" name="Picture 8">
            <a:extLst>
              <a:ext uri="{FF2B5EF4-FFF2-40B4-BE49-F238E27FC236}">
                <a16:creationId xmlns:a16="http://schemas.microsoft.com/office/drawing/2014/main" id="{803E94A7-4F97-40D5-A3E9-CD9E04F3885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84587" y="3429000"/>
            <a:ext cx="626013" cy="760068"/>
          </a:xfrm>
          <a:prstGeom prst="rect">
            <a:avLst/>
          </a:prstGeom>
          <a:noFill/>
          <a:ln>
            <a:noFill/>
          </a:ln>
        </p:spPr>
      </p:pic>
    </p:spTree>
    <p:extLst>
      <p:ext uri="{BB962C8B-B14F-4D97-AF65-F5344CB8AC3E}">
        <p14:creationId xmlns:p14="http://schemas.microsoft.com/office/powerpoint/2010/main" val="1729319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4. EBA legislative competencies and responsibilities</a:t>
            </a:r>
            <a:endParaRPr lang="es-ES_tradnl" sz="2800" b="1" dirty="0"/>
          </a:p>
        </p:txBody>
      </p:sp>
      <p:sp>
        <p:nvSpPr>
          <p:cNvPr id="6" name="Content Placeholder 5">
            <a:extLst>
              <a:ext uri="{FF2B5EF4-FFF2-40B4-BE49-F238E27FC236}">
                <a16:creationId xmlns:a16="http://schemas.microsoft.com/office/drawing/2014/main" id="{75DBA7E2-BAC5-407C-BF9F-4E4E1853B7FC}"/>
              </a:ext>
            </a:extLst>
          </p:cNvPr>
          <p:cNvSpPr>
            <a:spLocks noGrp="1"/>
          </p:cNvSpPr>
          <p:nvPr>
            <p:ph idx="1"/>
          </p:nvPr>
        </p:nvSpPr>
        <p:spPr>
          <a:xfrm>
            <a:off x="838200" y="1562047"/>
            <a:ext cx="10515600" cy="4530725"/>
          </a:xfrm>
        </p:spPr>
        <p:txBody>
          <a:bodyPr>
            <a:noAutofit/>
          </a:bodyPr>
          <a:lstStyle/>
          <a:p>
            <a:pPr marL="0" indent="0">
              <a:spcAft>
                <a:spcPts val="1200"/>
              </a:spcAft>
              <a:buNone/>
            </a:pPr>
            <a:r>
              <a:rPr lang="en-US" sz="1600" dirty="0">
                <a:solidFill>
                  <a:srgbClr val="003299"/>
                </a:solidFill>
              </a:rPr>
              <a:t>The EBA was established as an independent Agency on 1st January 2011 with the mission to build a single regulatory and supervisory framework for the entire banking sector in the 27 EU Member States. </a:t>
            </a:r>
          </a:p>
          <a:p>
            <a:pPr marL="0" indent="0">
              <a:spcAft>
                <a:spcPts val="1200"/>
              </a:spcAft>
              <a:buNone/>
            </a:pPr>
            <a:r>
              <a:rPr lang="en-US" sz="1600" dirty="0">
                <a:effectLst/>
                <a:latin typeface="Calibri" panose="020F0502020204030204" pitchFamily="34" charset="0"/>
                <a:ea typeface="Calibri" panose="020F0502020204030204" pitchFamily="34" charset="0"/>
              </a:rPr>
              <a:t> </a:t>
            </a:r>
            <a:r>
              <a:rPr lang="en-GB" sz="1600" dirty="0">
                <a:solidFill>
                  <a:srgbClr val="003299"/>
                </a:solidFill>
              </a:rPr>
              <a:t>According to the </a:t>
            </a:r>
            <a:r>
              <a:rPr lang="en-GB" sz="1600" b="1" dirty="0">
                <a:solidFill>
                  <a:srgbClr val="003299"/>
                </a:solidFill>
              </a:rPr>
              <a:t>EBA Founding Regulation</a:t>
            </a:r>
            <a:r>
              <a:rPr lang="en-GB" sz="1600" dirty="0">
                <a:solidFill>
                  <a:srgbClr val="003299"/>
                </a:solidFill>
              </a:rPr>
              <a:t>, particularly in the field of regulatory reporting:</a:t>
            </a:r>
          </a:p>
          <a:p>
            <a:pPr>
              <a:spcAft>
                <a:spcPts val="1200"/>
              </a:spcAft>
              <a:buFont typeface="Wingdings" panose="05000000000000000000" pitchFamily="2" charset="2"/>
              <a:buChar char="ü"/>
            </a:pPr>
            <a:r>
              <a:rPr lang="en-US" sz="1600" dirty="0">
                <a:solidFill>
                  <a:srgbClr val="003299"/>
                </a:solidFill>
              </a:rPr>
              <a:t>The EBA is in charge </a:t>
            </a:r>
            <a:r>
              <a:rPr lang="en-US" sz="1600" b="1" dirty="0">
                <a:solidFill>
                  <a:srgbClr val="003299"/>
                </a:solidFill>
              </a:rPr>
              <a:t>of developing and maintaining an EU-wide single framework of requirements for the prudential, resolution and financial reporting expected from credit institutions and investment firms</a:t>
            </a:r>
            <a:r>
              <a:rPr lang="en-US" sz="1600" dirty="0">
                <a:solidFill>
                  <a:srgbClr val="003299"/>
                </a:solidFill>
              </a:rPr>
              <a:t>. </a:t>
            </a:r>
          </a:p>
          <a:p>
            <a:pPr>
              <a:spcAft>
                <a:spcPts val="1200"/>
              </a:spcAft>
              <a:buFont typeface="Wingdings" panose="05000000000000000000" pitchFamily="2" charset="2"/>
              <a:buChar char="ü"/>
            </a:pPr>
            <a:r>
              <a:rPr lang="en-US" sz="1600" dirty="0">
                <a:solidFill>
                  <a:srgbClr val="003299"/>
                </a:solidFill>
              </a:rPr>
              <a:t>It provides </a:t>
            </a:r>
            <a:r>
              <a:rPr lang="en-US" sz="1600" b="1" dirty="0">
                <a:solidFill>
                  <a:srgbClr val="003299"/>
                </a:solidFill>
              </a:rPr>
              <a:t>the foundation for the full </a:t>
            </a:r>
            <a:r>
              <a:rPr lang="en-US" sz="1600" b="1" dirty="0" err="1">
                <a:solidFill>
                  <a:srgbClr val="003299"/>
                </a:solidFill>
              </a:rPr>
              <a:t>harmonisation</a:t>
            </a:r>
            <a:r>
              <a:rPr lang="en-US" sz="1600" b="1" dirty="0">
                <a:solidFill>
                  <a:srgbClr val="003299"/>
                </a:solidFill>
              </a:rPr>
              <a:t> of reporting on prudential and resolution requirements </a:t>
            </a:r>
            <a:r>
              <a:rPr lang="en-US" sz="1600" dirty="0">
                <a:solidFill>
                  <a:srgbClr val="003299"/>
                </a:solidFill>
              </a:rPr>
              <a:t>by issuing </a:t>
            </a:r>
            <a:r>
              <a:rPr lang="en-US" sz="1600" b="1" dirty="0">
                <a:solidFill>
                  <a:srgbClr val="003299"/>
                </a:solidFill>
              </a:rPr>
              <a:t>draft implementing technical standards ITSs </a:t>
            </a:r>
            <a:r>
              <a:rPr lang="en-US" sz="1600" dirty="0">
                <a:solidFill>
                  <a:srgbClr val="003299"/>
                </a:solidFill>
              </a:rPr>
              <a:t>(endorsed by the European Commission) and </a:t>
            </a:r>
            <a:r>
              <a:rPr lang="en-US" sz="1600" b="1" dirty="0">
                <a:solidFill>
                  <a:srgbClr val="003299"/>
                </a:solidFill>
              </a:rPr>
              <a:t>Guidelines</a:t>
            </a:r>
            <a:r>
              <a:rPr lang="en-US" sz="1600" dirty="0">
                <a:solidFill>
                  <a:srgbClr val="003299"/>
                </a:solidFill>
              </a:rPr>
              <a:t> (that are directly applicable) at EEA level, including:  </a:t>
            </a:r>
          </a:p>
          <a:p>
            <a:pPr lvl="1">
              <a:lnSpc>
                <a:spcPct val="150000"/>
              </a:lnSpc>
              <a:spcBef>
                <a:spcPts val="0"/>
              </a:spcBef>
            </a:pPr>
            <a:r>
              <a:rPr lang="en-US" sz="1600" dirty="0">
                <a:solidFill>
                  <a:srgbClr val="003299"/>
                </a:solidFill>
              </a:rPr>
              <a:t>templates with related instructions, supported by the Q&amp;A mechanism </a:t>
            </a:r>
          </a:p>
          <a:p>
            <a:pPr lvl="1">
              <a:lnSpc>
                <a:spcPct val="150000"/>
              </a:lnSpc>
              <a:spcBef>
                <a:spcPts val="0"/>
              </a:spcBef>
            </a:pPr>
            <a:r>
              <a:rPr lang="en-US" sz="1600" dirty="0">
                <a:solidFill>
                  <a:srgbClr val="003299"/>
                </a:solidFill>
              </a:rPr>
              <a:t>a data point model and validation rules (as well as an XBRL taxonomy)</a:t>
            </a:r>
          </a:p>
          <a:p>
            <a:pPr algn="just">
              <a:spcAft>
                <a:spcPts val="1200"/>
              </a:spcAft>
              <a:buFont typeface="Wingdings" panose="05000000000000000000" pitchFamily="2" charset="2"/>
              <a:buChar char="ü"/>
            </a:pPr>
            <a:r>
              <a:rPr lang="en-US" sz="1600" b="1" dirty="0">
                <a:solidFill>
                  <a:srgbClr val="003299"/>
                </a:solidFill>
              </a:rPr>
              <a:t>The EBA Board of Supervisors </a:t>
            </a:r>
            <a:r>
              <a:rPr lang="en-US" sz="1600" dirty="0">
                <a:solidFill>
                  <a:srgbClr val="003299"/>
                </a:solidFill>
              </a:rPr>
              <a:t>approves all the documents issued by EBA </a:t>
            </a:r>
          </a:p>
          <a:p>
            <a:pPr algn="just">
              <a:spcAft>
                <a:spcPts val="1200"/>
              </a:spcAft>
              <a:buFont typeface="Wingdings" panose="05000000000000000000" pitchFamily="2" charset="2"/>
              <a:buChar char="ü"/>
            </a:pPr>
            <a:r>
              <a:rPr lang="en-US" sz="1600" dirty="0">
                <a:solidFill>
                  <a:srgbClr val="003299"/>
                </a:solidFill>
              </a:rPr>
              <a:t>When developing the reporting framework, the </a:t>
            </a:r>
            <a:r>
              <a:rPr lang="en-US" sz="1600" b="1" dirty="0">
                <a:solidFill>
                  <a:srgbClr val="003299"/>
                </a:solidFill>
              </a:rPr>
              <a:t>EBA cooperates with the different authorities</a:t>
            </a:r>
            <a:r>
              <a:rPr lang="en-US" sz="1600" dirty="0">
                <a:solidFill>
                  <a:srgbClr val="003299"/>
                </a:solidFill>
              </a:rPr>
              <a:t>, including the ECB/SSM, SRB, national competent and resolution authorities.</a:t>
            </a:r>
            <a:r>
              <a:rPr lang="en-US" sz="1800" dirty="0">
                <a:effectLst/>
                <a:latin typeface="Calibri" panose="020F0502020204030204" pitchFamily="34" charset="0"/>
                <a:ea typeface="Calibri" panose="020F0502020204030204" pitchFamily="34" charset="0"/>
              </a:rPr>
              <a:t> </a:t>
            </a:r>
            <a:r>
              <a:rPr lang="en-US" sz="1600" dirty="0">
                <a:solidFill>
                  <a:srgbClr val="003299"/>
                </a:solidFill>
              </a:rPr>
              <a:t>This way the EBA ensures that </a:t>
            </a:r>
            <a:r>
              <a:rPr lang="en-US" sz="1600" b="1" dirty="0">
                <a:solidFill>
                  <a:srgbClr val="003299"/>
                </a:solidFill>
              </a:rPr>
              <a:t>its reporting framework provides authorities at EEA and national level with the information they need </a:t>
            </a:r>
            <a:r>
              <a:rPr lang="en-US" sz="1600" dirty="0">
                <a:solidFill>
                  <a:srgbClr val="003299"/>
                </a:solidFill>
              </a:rPr>
              <a:t>to fulfil their supervisory and resolution mandates. </a:t>
            </a:r>
            <a:endParaRPr lang="en-GB" sz="1600" dirty="0">
              <a:solidFill>
                <a:srgbClr val="003299"/>
              </a:solidFill>
            </a:endParaRPr>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C820D227-4F5D-41E2-AD24-2991DBEDE8EA}"/>
              </a:ext>
            </a:extLst>
          </p:cNvPr>
          <p:cNvSpPr>
            <a:spLocks noGrp="1"/>
          </p:cNvSpPr>
          <p:nvPr>
            <p:ph type="sldNum" sz="quarter" idx="12"/>
          </p:nvPr>
        </p:nvSpPr>
        <p:spPr/>
        <p:txBody>
          <a:bodyPr/>
          <a:lstStyle/>
          <a:p>
            <a:fld id="{C503CC05-0B00-4536-90DC-F4CC72241A6C}" type="slidenum">
              <a:rPr lang="es-ES_tradnl" smtClean="0"/>
              <a:t>6</a:t>
            </a:fld>
            <a:endParaRPr lang="es-ES_tradnl"/>
          </a:p>
        </p:txBody>
      </p:sp>
      <p:sp>
        <p:nvSpPr>
          <p:cNvPr id="8" name="Classification">
            <a:extLst>
              <a:ext uri="{FF2B5EF4-FFF2-40B4-BE49-F238E27FC236}">
                <a16:creationId xmlns:a16="http://schemas.microsoft.com/office/drawing/2014/main" id="{F6EA7231-55DE-4D6E-A73D-3CE9B4B354BD}"/>
              </a:ext>
            </a:extLst>
          </p:cNvPr>
          <p:cNvSpPr txBox="1">
            <a:spLocks noChangeArrowheads="1"/>
          </p:cNvSpPr>
          <p:nvPr/>
        </p:nvSpPr>
        <p:spPr bwMode="auto">
          <a:xfrm>
            <a:off x="10081909" y="732897"/>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pic>
        <p:nvPicPr>
          <p:cNvPr id="9" name="Picture 8">
            <a:extLst>
              <a:ext uri="{FF2B5EF4-FFF2-40B4-BE49-F238E27FC236}">
                <a16:creationId xmlns:a16="http://schemas.microsoft.com/office/drawing/2014/main" id="{803E94A7-4F97-40D5-A3E9-CD9E04F3885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74355" y="1378122"/>
            <a:ext cx="626013" cy="760068"/>
          </a:xfrm>
          <a:prstGeom prst="rect">
            <a:avLst/>
          </a:prstGeom>
          <a:noFill/>
          <a:ln>
            <a:noFill/>
          </a:ln>
        </p:spPr>
      </p:pic>
    </p:spTree>
    <p:extLst>
      <p:ext uri="{BB962C8B-B14F-4D97-AF65-F5344CB8AC3E}">
        <p14:creationId xmlns:p14="http://schemas.microsoft.com/office/powerpoint/2010/main" val="334981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5. JBRC: Objectives and main focus areas of the work (with examples)</a:t>
            </a:r>
            <a:endParaRPr lang="es-ES_tradnl" sz="2800" b="1" dirty="0"/>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grpSp>
        <p:nvGrpSpPr>
          <p:cNvPr id="97" name="Group 96">
            <a:extLst>
              <a:ext uri="{FF2B5EF4-FFF2-40B4-BE49-F238E27FC236}">
                <a16:creationId xmlns:a16="http://schemas.microsoft.com/office/drawing/2014/main" id="{B2372C67-6173-4919-9334-E7D48AFFC0A9}"/>
              </a:ext>
            </a:extLst>
          </p:cNvPr>
          <p:cNvGrpSpPr/>
          <p:nvPr/>
        </p:nvGrpSpPr>
        <p:grpSpPr>
          <a:xfrm>
            <a:off x="4934336" y="1627341"/>
            <a:ext cx="7071800" cy="4440351"/>
            <a:chOff x="4934336" y="1548948"/>
            <a:chExt cx="7071800" cy="4440351"/>
          </a:xfrm>
        </p:grpSpPr>
        <p:grpSp>
          <p:nvGrpSpPr>
            <p:cNvPr id="88" name="Group 87">
              <a:extLst>
                <a:ext uri="{FF2B5EF4-FFF2-40B4-BE49-F238E27FC236}">
                  <a16:creationId xmlns:a16="http://schemas.microsoft.com/office/drawing/2014/main" id="{93CA5871-B508-4AAA-9E07-9C81812065CE}"/>
                </a:ext>
              </a:extLst>
            </p:cNvPr>
            <p:cNvGrpSpPr/>
            <p:nvPr/>
          </p:nvGrpSpPr>
          <p:grpSpPr>
            <a:xfrm>
              <a:off x="4934336" y="1548948"/>
              <a:ext cx="7071800" cy="931024"/>
              <a:chOff x="4934336" y="1568646"/>
              <a:chExt cx="7071800" cy="931024"/>
            </a:xfrm>
          </p:grpSpPr>
          <p:sp>
            <p:nvSpPr>
              <p:cNvPr id="39" name="TextBox 84">
                <a:extLst>
                  <a:ext uri="{FF2B5EF4-FFF2-40B4-BE49-F238E27FC236}">
                    <a16:creationId xmlns:a16="http://schemas.microsoft.com/office/drawing/2014/main" id="{873C6439-0774-4795-8A82-FD4E2E200BAD}"/>
                  </a:ext>
                </a:extLst>
              </p:cNvPr>
              <p:cNvSpPr txBox="1"/>
              <p:nvPr/>
            </p:nvSpPr>
            <p:spPr>
              <a:xfrm flipH="1">
                <a:off x="5814136" y="1568646"/>
                <a:ext cx="6192000" cy="931024"/>
              </a:xfrm>
              <a:prstGeom prst="rect">
                <a:avLst/>
              </a:prstGeom>
              <a:noFill/>
            </p:spPr>
            <p:txBody>
              <a:bodyPr wrap="square" rtlCol="0">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spcAft>
                    <a:spcPts val="300"/>
                  </a:spcAft>
                </a:pPr>
                <a:r>
                  <a:rPr lang="en-GB" sz="2000" dirty="0">
                    <a:solidFill>
                      <a:srgbClr val="003299"/>
                    </a:solidFill>
                  </a:rPr>
                  <a:t>Common data dictionary</a:t>
                </a:r>
                <a:endParaRPr lang="en-US" sz="2000" dirty="0">
                  <a:solidFill>
                    <a:srgbClr val="003299"/>
                  </a:solidFill>
                </a:endParaRPr>
              </a:p>
              <a:p>
                <a:pPr>
                  <a:spcAft>
                    <a:spcPts val="600"/>
                  </a:spcAft>
                </a:pPr>
                <a:r>
                  <a:rPr lang="en-US" sz="1600" kern="0" dirty="0">
                    <a:solidFill>
                      <a:srgbClr val="828282"/>
                    </a:solidFill>
                    <a:ea typeface="ByTheButterfly" pitchFamily="2" charset="0"/>
                  </a:rPr>
                  <a:t>Identify opportunities for semantic integration and </a:t>
                </a:r>
                <a:r>
                  <a:rPr lang="en-GB" sz="1600" kern="0" dirty="0">
                    <a:solidFill>
                      <a:srgbClr val="828282"/>
                    </a:solidFill>
                    <a:ea typeface="ByTheButterfly" pitchFamily="2" charset="0"/>
                  </a:rPr>
                  <a:t>development of a </a:t>
                </a:r>
                <a:r>
                  <a:rPr lang="en-GB" sz="1600" b="1" kern="0" dirty="0">
                    <a:solidFill>
                      <a:srgbClr val="828282"/>
                    </a:solidFill>
                    <a:ea typeface="ByTheButterfly" pitchFamily="2" charset="0"/>
                  </a:rPr>
                  <a:t>common regulatory data dictionary</a:t>
                </a:r>
                <a:r>
                  <a:rPr lang="en-GB" sz="1600" kern="0" dirty="0">
                    <a:solidFill>
                      <a:srgbClr val="828282"/>
                    </a:solidFill>
                    <a:ea typeface="ByTheButterfly" pitchFamily="2" charset="0"/>
                  </a:rPr>
                  <a:t>, reflect on governance aspects</a:t>
                </a:r>
                <a:endParaRPr lang="en-US" sz="1600" dirty="0">
                  <a:solidFill>
                    <a:srgbClr val="828282"/>
                  </a:solidFill>
                  <a:ea typeface="ByTheButterfly" pitchFamily="2" charset="0"/>
                </a:endParaRPr>
              </a:p>
            </p:txBody>
          </p:sp>
          <p:grpSp>
            <p:nvGrpSpPr>
              <p:cNvPr id="5" name="Group 4">
                <a:extLst>
                  <a:ext uri="{FF2B5EF4-FFF2-40B4-BE49-F238E27FC236}">
                    <a16:creationId xmlns:a16="http://schemas.microsoft.com/office/drawing/2014/main" id="{C9852667-26F6-4636-BB21-239C964AAB49}"/>
                  </a:ext>
                </a:extLst>
              </p:cNvPr>
              <p:cNvGrpSpPr/>
              <p:nvPr/>
            </p:nvGrpSpPr>
            <p:grpSpPr>
              <a:xfrm>
                <a:off x="4934336" y="1674158"/>
                <a:ext cx="720000" cy="720000"/>
                <a:chOff x="4507977" y="1752665"/>
                <a:chExt cx="1229857" cy="1229856"/>
              </a:xfrm>
            </p:grpSpPr>
            <p:sp>
              <p:nvSpPr>
                <p:cNvPr id="47" name="Oval 46">
                  <a:extLst>
                    <a:ext uri="{FF2B5EF4-FFF2-40B4-BE49-F238E27FC236}">
                      <a16:creationId xmlns:a16="http://schemas.microsoft.com/office/drawing/2014/main" id="{E88C34F2-A97F-4A88-AC02-8FA01F67F314}"/>
                    </a:ext>
                  </a:extLst>
                </p:cNvPr>
                <p:cNvSpPr/>
                <p:nvPr/>
              </p:nvSpPr>
              <p:spPr>
                <a:xfrm>
                  <a:off x="4507977" y="1752665"/>
                  <a:ext cx="1229857" cy="1229856"/>
                </a:xfrm>
                <a:prstGeom prst="ellipse">
                  <a:avLst/>
                </a:prstGeom>
                <a:solidFill>
                  <a:srgbClr val="5BA3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48" name="Freeform 5">
                  <a:extLst>
                    <a:ext uri="{FF2B5EF4-FFF2-40B4-BE49-F238E27FC236}">
                      <a16:creationId xmlns:a16="http://schemas.microsoft.com/office/drawing/2014/main" id="{2E3C4243-935A-4FF6-9A7B-FB9D54B49605}"/>
                    </a:ext>
                  </a:extLst>
                </p:cNvPr>
                <p:cNvSpPr>
                  <a:spLocks noEditPoints="1"/>
                </p:cNvSpPr>
                <p:nvPr/>
              </p:nvSpPr>
              <p:spPr bwMode="auto">
                <a:xfrm>
                  <a:off x="4960505" y="2102033"/>
                  <a:ext cx="472307" cy="481968"/>
                </a:xfrm>
                <a:custGeom>
                  <a:avLst/>
                  <a:gdLst>
                    <a:gd name="T0" fmla="*/ 376 w 3019"/>
                    <a:gd name="T1" fmla="*/ 1681 h 3200"/>
                    <a:gd name="T2" fmla="*/ 1868 w 3019"/>
                    <a:gd name="T3" fmla="*/ 1506 h 3200"/>
                    <a:gd name="T4" fmla="*/ 1868 w 3019"/>
                    <a:gd name="T5" fmla="*/ 1695 h 3200"/>
                    <a:gd name="T6" fmla="*/ 927 w 3019"/>
                    <a:gd name="T7" fmla="*/ 941 h 3200"/>
                    <a:gd name="T8" fmla="*/ 927 w 3019"/>
                    <a:gd name="T9" fmla="*/ 752 h 3200"/>
                    <a:gd name="T10" fmla="*/ 376 w 3019"/>
                    <a:gd name="T11" fmla="*/ 927 h 3200"/>
                    <a:gd name="T12" fmla="*/ 941 w 3019"/>
                    <a:gd name="T13" fmla="*/ 552 h 3200"/>
                    <a:gd name="T14" fmla="*/ 390 w 3019"/>
                    <a:gd name="T15" fmla="*/ 376 h 3200"/>
                    <a:gd name="T16" fmla="*/ 390 w 3019"/>
                    <a:gd name="T17" fmla="*/ 566 h 3200"/>
                    <a:gd name="T18" fmla="*/ 1765 w 3019"/>
                    <a:gd name="T19" fmla="*/ 1881 h 3200"/>
                    <a:gd name="T20" fmla="*/ 376 w 3019"/>
                    <a:gd name="T21" fmla="*/ 2056 h 3200"/>
                    <a:gd name="T22" fmla="*/ 1779 w 3019"/>
                    <a:gd name="T23" fmla="*/ 2056 h 3200"/>
                    <a:gd name="T24" fmla="*/ 376 w 3019"/>
                    <a:gd name="T25" fmla="*/ 2272 h 3200"/>
                    <a:gd name="T26" fmla="*/ 1541 w 3019"/>
                    <a:gd name="T27" fmla="*/ 2447 h 3200"/>
                    <a:gd name="T28" fmla="*/ 1541 w 3019"/>
                    <a:gd name="T29" fmla="*/ 2258 h 3200"/>
                    <a:gd name="T30" fmla="*/ 2245 w 3019"/>
                    <a:gd name="T31" fmla="*/ 3200 h 3200"/>
                    <a:gd name="T32" fmla="*/ 0 w 3019"/>
                    <a:gd name="T33" fmla="*/ 14 h 3200"/>
                    <a:gd name="T34" fmla="*/ 1318 w 3019"/>
                    <a:gd name="T35" fmla="*/ 0 h 3200"/>
                    <a:gd name="T36" fmla="*/ 2259 w 3019"/>
                    <a:gd name="T37" fmla="*/ 753 h 3200"/>
                    <a:gd name="T38" fmla="*/ 2258 w 3019"/>
                    <a:gd name="T39" fmla="*/ 1624 h 3200"/>
                    <a:gd name="T40" fmla="*/ 2071 w 3019"/>
                    <a:gd name="T41" fmla="*/ 1832 h 3200"/>
                    <a:gd name="T42" fmla="*/ 1142 w 3019"/>
                    <a:gd name="T43" fmla="*/ 942 h 3200"/>
                    <a:gd name="T44" fmla="*/ 1114 w 3019"/>
                    <a:gd name="T45" fmla="*/ 189 h 3200"/>
                    <a:gd name="T46" fmla="*/ 189 w 3019"/>
                    <a:gd name="T47" fmla="*/ 2997 h 3200"/>
                    <a:gd name="T48" fmla="*/ 2071 w 3019"/>
                    <a:gd name="T49" fmla="*/ 2997 h 3200"/>
                    <a:gd name="T50" fmla="*/ 2252 w 3019"/>
                    <a:gd name="T51" fmla="*/ 2341 h 3200"/>
                    <a:gd name="T52" fmla="*/ 1318 w 3019"/>
                    <a:gd name="T53" fmla="*/ 739 h 3200"/>
                    <a:gd name="T54" fmla="*/ 1947 w 3019"/>
                    <a:gd name="T55" fmla="*/ 744 h 3200"/>
                    <a:gd name="T56" fmla="*/ 1318 w 3019"/>
                    <a:gd name="T57" fmla="*/ 739 h 3200"/>
                    <a:gd name="T58" fmla="*/ 390 w 3019"/>
                    <a:gd name="T59" fmla="*/ 1128 h 3200"/>
                    <a:gd name="T60" fmla="*/ 390 w 3019"/>
                    <a:gd name="T61" fmla="*/ 1318 h 3200"/>
                    <a:gd name="T62" fmla="*/ 1882 w 3019"/>
                    <a:gd name="T63" fmla="*/ 1143 h 3200"/>
                    <a:gd name="T64" fmla="*/ 1143 w 3019"/>
                    <a:gd name="T65" fmla="*/ 2824 h 3200"/>
                    <a:gd name="T66" fmla="*/ 1884 w 3019"/>
                    <a:gd name="T67" fmla="*/ 2743 h 3200"/>
                    <a:gd name="T68" fmla="*/ 1129 w 3019"/>
                    <a:gd name="T69" fmla="*/ 2743 h 3200"/>
                    <a:gd name="T70" fmla="*/ 1930 w 3019"/>
                    <a:gd name="T71" fmla="*/ 2552 h 3200"/>
                    <a:gd name="T72" fmla="*/ 1694 w 3019"/>
                    <a:gd name="T73" fmla="*/ 2605 h 3200"/>
                    <a:gd name="T74" fmla="*/ 2805 w 3019"/>
                    <a:gd name="T75" fmla="*/ 1158 h 3200"/>
                    <a:gd name="T76" fmla="*/ 3016 w 3019"/>
                    <a:gd name="T77" fmla="*/ 1346 h 3200"/>
                    <a:gd name="T78" fmla="*/ 1814 w 3019"/>
                    <a:gd name="T79" fmla="*/ 2417 h 3200"/>
                    <a:gd name="T80" fmla="*/ 1813 w 3019"/>
                    <a:gd name="T81" fmla="*/ 2486 h 3200"/>
                    <a:gd name="T82" fmla="*/ 2774 w 3019"/>
                    <a:gd name="T83" fmla="*/ 1464 h 3200"/>
                    <a:gd name="T84" fmla="*/ 1882 w 3019"/>
                    <a:gd name="T85" fmla="*/ 2329 h 3200"/>
                    <a:gd name="T86" fmla="*/ 1954 w 3019"/>
                    <a:gd name="T87" fmla="*/ 2394 h 3200"/>
                    <a:gd name="T88" fmla="*/ 2884 w 3019"/>
                    <a:gd name="T89" fmla="*/ 1341 h 3200"/>
                    <a:gd name="T90" fmla="*/ 2777 w 3019"/>
                    <a:gd name="T91" fmla="*/ 1330 h 3200"/>
                    <a:gd name="T92" fmla="*/ 2849 w 3019"/>
                    <a:gd name="T93" fmla="*/ 1394 h 3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19" h="3200">
                      <a:moveTo>
                        <a:pt x="1868" y="1695"/>
                      </a:moveTo>
                      <a:cubicBezTo>
                        <a:pt x="390" y="1695"/>
                        <a:pt x="390" y="1695"/>
                        <a:pt x="390" y="1695"/>
                      </a:cubicBezTo>
                      <a:cubicBezTo>
                        <a:pt x="383" y="1695"/>
                        <a:pt x="376" y="1689"/>
                        <a:pt x="376" y="1681"/>
                      </a:cubicBezTo>
                      <a:cubicBezTo>
                        <a:pt x="376" y="1520"/>
                        <a:pt x="376" y="1520"/>
                        <a:pt x="376" y="1520"/>
                      </a:cubicBezTo>
                      <a:cubicBezTo>
                        <a:pt x="376" y="1512"/>
                        <a:pt x="383" y="1506"/>
                        <a:pt x="390" y="1506"/>
                      </a:cubicBezTo>
                      <a:cubicBezTo>
                        <a:pt x="1868" y="1506"/>
                        <a:pt x="1868" y="1506"/>
                        <a:pt x="1868" y="1506"/>
                      </a:cubicBezTo>
                      <a:cubicBezTo>
                        <a:pt x="1876" y="1506"/>
                        <a:pt x="1882" y="1512"/>
                        <a:pt x="1882" y="1520"/>
                      </a:cubicBezTo>
                      <a:cubicBezTo>
                        <a:pt x="1882" y="1681"/>
                        <a:pt x="1882" y="1681"/>
                        <a:pt x="1882" y="1681"/>
                      </a:cubicBezTo>
                      <a:cubicBezTo>
                        <a:pt x="1882" y="1689"/>
                        <a:pt x="1876" y="1695"/>
                        <a:pt x="1868" y="1695"/>
                      </a:cubicBezTo>
                      <a:close/>
                      <a:moveTo>
                        <a:pt x="376" y="927"/>
                      </a:moveTo>
                      <a:cubicBezTo>
                        <a:pt x="376" y="935"/>
                        <a:pt x="383" y="941"/>
                        <a:pt x="390" y="941"/>
                      </a:cubicBezTo>
                      <a:cubicBezTo>
                        <a:pt x="927" y="941"/>
                        <a:pt x="927" y="941"/>
                        <a:pt x="927" y="941"/>
                      </a:cubicBezTo>
                      <a:cubicBezTo>
                        <a:pt x="935" y="941"/>
                        <a:pt x="941" y="935"/>
                        <a:pt x="941" y="927"/>
                      </a:cubicBezTo>
                      <a:cubicBezTo>
                        <a:pt x="941" y="766"/>
                        <a:pt x="941" y="766"/>
                        <a:pt x="941" y="766"/>
                      </a:cubicBezTo>
                      <a:cubicBezTo>
                        <a:pt x="941" y="758"/>
                        <a:pt x="935" y="752"/>
                        <a:pt x="927" y="752"/>
                      </a:cubicBezTo>
                      <a:cubicBezTo>
                        <a:pt x="390" y="752"/>
                        <a:pt x="390" y="752"/>
                        <a:pt x="390" y="752"/>
                      </a:cubicBezTo>
                      <a:cubicBezTo>
                        <a:pt x="383" y="752"/>
                        <a:pt x="376" y="758"/>
                        <a:pt x="376" y="766"/>
                      </a:cubicBezTo>
                      <a:lnTo>
                        <a:pt x="376" y="927"/>
                      </a:lnTo>
                      <a:close/>
                      <a:moveTo>
                        <a:pt x="390" y="566"/>
                      </a:moveTo>
                      <a:cubicBezTo>
                        <a:pt x="927" y="566"/>
                        <a:pt x="927" y="566"/>
                        <a:pt x="927" y="566"/>
                      </a:cubicBezTo>
                      <a:cubicBezTo>
                        <a:pt x="935" y="566"/>
                        <a:pt x="941" y="559"/>
                        <a:pt x="941" y="552"/>
                      </a:cubicBezTo>
                      <a:cubicBezTo>
                        <a:pt x="941" y="391"/>
                        <a:pt x="941" y="391"/>
                        <a:pt x="941" y="391"/>
                      </a:cubicBezTo>
                      <a:cubicBezTo>
                        <a:pt x="941" y="383"/>
                        <a:pt x="935" y="376"/>
                        <a:pt x="927" y="376"/>
                      </a:cubicBezTo>
                      <a:cubicBezTo>
                        <a:pt x="390" y="376"/>
                        <a:pt x="390" y="376"/>
                        <a:pt x="390" y="376"/>
                      </a:cubicBezTo>
                      <a:cubicBezTo>
                        <a:pt x="383" y="376"/>
                        <a:pt x="376" y="383"/>
                        <a:pt x="376" y="391"/>
                      </a:cubicBezTo>
                      <a:cubicBezTo>
                        <a:pt x="376" y="552"/>
                        <a:pt x="376" y="552"/>
                        <a:pt x="376" y="552"/>
                      </a:cubicBezTo>
                      <a:cubicBezTo>
                        <a:pt x="376" y="559"/>
                        <a:pt x="383" y="566"/>
                        <a:pt x="390" y="566"/>
                      </a:cubicBezTo>
                      <a:close/>
                      <a:moveTo>
                        <a:pt x="1779" y="2056"/>
                      </a:moveTo>
                      <a:cubicBezTo>
                        <a:pt x="1779" y="1895"/>
                        <a:pt x="1779" y="1895"/>
                        <a:pt x="1779" y="1895"/>
                      </a:cubicBezTo>
                      <a:cubicBezTo>
                        <a:pt x="1779" y="1888"/>
                        <a:pt x="1772" y="1881"/>
                        <a:pt x="1765" y="1881"/>
                      </a:cubicBezTo>
                      <a:cubicBezTo>
                        <a:pt x="390" y="1881"/>
                        <a:pt x="390" y="1881"/>
                        <a:pt x="390" y="1881"/>
                      </a:cubicBezTo>
                      <a:cubicBezTo>
                        <a:pt x="383" y="1881"/>
                        <a:pt x="376" y="1888"/>
                        <a:pt x="376" y="1895"/>
                      </a:cubicBezTo>
                      <a:cubicBezTo>
                        <a:pt x="376" y="2056"/>
                        <a:pt x="376" y="2056"/>
                        <a:pt x="376" y="2056"/>
                      </a:cubicBezTo>
                      <a:cubicBezTo>
                        <a:pt x="376" y="2064"/>
                        <a:pt x="383" y="2071"/>
                        <a:pt x="390" y="2071"/>
                      </a:cubicBezTo>
                      <a:cubicBezTo>
                        <a:pt x="1765" y="2071"/>
                        <a:pt x="1765" y="2071"/>
                        <a:pt x="1765" y="2071"/>
                      </a:cubicBezTo>
                      <a:cubicBezTo>
                        <a:pt x="1772" y="2071"/>
                        <a:pt x="1779" y="2064"/>
                        <a:pt x="1779" y="2056"/>
                      </a:cubicBezTo>
                      <a:close/>
                      <a:moveTo>
                        <a:pt x="1541" y="2258"/>
                      </a:moveTo>
                      <a:cubicBezTo>
                        <a:pt x="388" y="2258"/>
                        <a:pt x="388" y="2258"/>
                        <a:pt x="388" y="2258"/>
                      </a:cubicBezTo>
                      <a:cubicBezTo>
                        <a:pt x="381" y="2258"/>
                        <a:pt x="376" y="2265"/>
                        <a:pt x="376" y="2272"/>
                      </a:cubicBezTo>
                      <a:cubicBezTo>
                        <a:pt x="376" y="2433"/>
                        <a:pt x="376" y="2433"/>
                        <a:pt x="376" y="2433"/>
                      </a:cubicBezTo>
                      <a:cubicBezTo>
                        <a:pt x="376" y="2440"/>
                        <a:pt x="381" y="2446"/>
                        <a:pt x="388" y="2447"/>
                      </a:cubicBezTo>
                      <a:cubicBezTo>
                        <a:pt x="1541" y="2447"/>
                        <a:pt x="1541" y="2447"/>
                        <a:pt x="1541" y="2447"/>
                      </a:cubicBezTo>
                      <a:cubicBezTo>
                        <a:pt x="1548" y="2446"/>
                        <a:pt x="1553" y="2440"/>
                        <a:pt x="1553" y="2433"/>
                      </a:cubicBezTo>
                      <a:cubicBezTo>
                        <a:pt x="1553" y="2272"/>
                        <a:pt x="1553" y="2272"/>
                        <a:pt x="1553" y="2272"/>
                      </a:cubicBezTo>
                      <a:cubicBezTo>
                        <a:pt x="1553" y="2265"/>
                        <a:pt x="1548" y="2258"/>
                        <a:pt x="1541" y="2258"/>
                      </a:cubicBezTo>
                      <a:close/>
                      <a:moveTo>
                        <a:pt x="2258" y="2343"/>
                      </a:moveTo>
                      <a:cubicBezTo>
                        <a:pt x="2258" y="2432"/>
                        <a:pt x="2259" y="3186"/>
                        <a:pt x="2259" y="3186"/>
                      </a:cubicBezTo>
                      <a:cubicBezTo>
                        <a:pt x="2259" y="3194"/>
                        <a:pt x="2252" y="3200"/>
                        <a:pt x="2245" y="3200"/>
                      </a:cubicBezTo>
                      <a:cubicBezTo>
                        <a:pt x="14" y="3200"/>
                        <a:pt x="14" y="3200"/>
                        <a:pt x="14" y="3200"/>
                      </a:cubicBezTo>
                      <a:cubicBezTo>
                        <a:pt x="6" y="3200"/>
                        <a:pt x="0" y="3194"/>
                        <a:pt x="0" y="3186"/>
                      </a:cubicBezTo>
                      <a:cubicBezTo>
                        <a:pt x="0" y="14"/>
                        <a:pt x="0" y="14"/>
                        <a:pt x="0" y="14"/>
                      </a:cubicBezTo>
                      <a:cubicBezTo>
                        <a:pt x="0" y="6"/>
                        <a:pt x="6" y="0"/>
                        <a:pt x="14" y="0"/>
                      </a:cubicBezTo>
                      <a:cubicBezTo>
                        <a:pt x="1317" y="0"/>
                        <a:pt x="1317" y="0"/>
                        <a:pt x="1317" y="0"/>
                      </a:cubicBezTo>
                      <a:cubicBezTo>
                        <a:pt x="1318" y="0"/>
                        <a:pt x="1318" y="0"/>
                        <a:pt x="1318" y="0"/>
                      </a:cubicBezTo>
                      <a:cubicBezTo>
                        <a:pt x="1318" y="0"/>
                        <a:pt x="1322" y="4"/>
                        <a:pt x="1329" y="9"/>
                      </a:cubicBezTo>
                      <a:cubicBezTo>
                        <a:pt x="2248" y="744"/>
                        <a:pt x="2248" y="744"/>
                        <a:pt x="2248" y="744"/>
                      </a:cubicBezTo>
                      <a:cubicBezTo>
                        <a:pt x="2254" y="749"/>
                        <a:pt x="2259" y="753"/>
                        <a:pt x="2259" y="753"/>
                      </a:cubicBezTo>
                      <a:cubicBezTo>
                        <a:pt x="2259" y="753"/>
                        <a:pt x="2259" y="759"/>
                        <a:pt x="2259" y="767"/>
                      </a:cubicBezTo>
                      <a:cubicBezTo>
                        <a:pt x="2259" y="1622"/>
                        <a:pt x="2259" y="1622"/>
                        <a:pt x="2259" y="1622"/>
                      </a:cubicBezTo>
                      <a:cubicBezTo>
                        <a:pt x="2258" y="1623"/>
                        <a:pt x="2258" y="1624"/>
                        <a:pt x="2258" y="1624"/>
                      </a:cubicBezTo>
                      <a:cubicBezTo>
                        <a:pt x="2077" y="1834"/>
                        <a:pt x="2077" y="1834"/>
                        <a:pt x="2077" y="1834"/>
                      </a:cubicBezTo>
                      <a:cubicBezTo>
                        <a:pt x="2075" y="1835"/>
                        <a:pt x="2073" y="1835"/>
                        <a:pt x="2072" y="1834"/>
                      </a:cubicBezTo>
                      <a:cubicBezTo>
                        <a:pt x="2071" y="1833"/>
                        <a:pt x="2071" y="1833"/>
                        <a:pt x="2071" y="1832"/>
                      </a:cubicBezTo>
                      <a:cubicBezTo>
                        <a:pt x="2071" y="956"/>
                        <a:pt x="2071" y="956"/>
                        <a:pt x="2071" y="956"/>
                      </a:cubicBezTo>
                      <a:cubicBezTo>
                        <a:pt x="2071" y="949"/>
                        <a:pt x="2064" y="942"/>
                        <a:pt x="2056" y="942"/>
                      </a:cubicBezTo>
                      <a:cubicBezTo>
                        <a:pt x="1142" y="942"/>
                        <a:pt x="1142" y="942"/>
                        <a:pt x="1142" y="942"/>
                      </a:cubicBezTo>
                      <a:cubicBezTo>
                        <a:pt x="1135" y="942"/>
                        <a:pt x="1128" y="936"/>
                        <a:pt x="1128" y="928"/>
                      </a:cubicBezTo>
                      <a:cubicBezTo>
                        <a:pt x="1128" y="203"/>
                        <a:pt x="1128" y="203"/>
                        <a:pt x="1128" y="203"/>
                      </a:cubicBezTo>
                      <a:cubicBezTo>
                        <a:pt x="1128" y="196"/>
                        <a:pt x="1122" y="189"/>
                        <a:pt x="1114" y="189"/>
                      </a:cubicBezTo>
                      <a:cubicBezTo>
                        <a:pt x="203" y="189"/>
                        <a:pt x="203" y="189"/>
                        <a:pt x="203" y="189"/>
                      </a:cubicBezTo>
                      <a:cubicBezTo>
                        <a:pt x="195" y="189"/>
                        <a:pt x="189" y="196"/>
                        <a:pt x="189" y="203"/>
                      </a:cubicBezTo>
                      <a:cubicBezTo>
                        <a:pt x="189" y="2997"/>
                        <a:pt x="189" y="2997"/>
                        <a:pt x="189" y="2997"/>
                      </a:cubicBezTo>
                      <a:cubicBezTo>
                        <a:pt x="189" y="3005"/>
                        <a:pt x="195" y="3011"/>
                        <a:pt x="203" y="3011"/>
                      </a:cubicBezTo>
                      <a:cubicBezTo>
                        <a:pt x="2056" y="3011"/>
                        <a:pt x="2056" y="3011"/>
                        <a:pt x="2056" y="3011"/>
                      </a:cubicBezTo>
                      <a:cubicBezTo>
                        <a:pt x="2064" y="3011"/>
                        <a:pt x="2071" y="3005"/>
                        <a:pt x="2071" y="2997"/>
                      </a:cubicBezTo>
                      <a:cubicBezTo>
                        <a:pt x="2071" y="2543"/>
                        <a:pt x="2071" y="2543"/>
                        <a:pt x="2071" y="2543"/>
                      </a:cubicBezTo>
                      <a:cubicBezTo>
                        <a:pt x="2071" y="2542"/>
                        <a:pt x="2071" y="2541"/>
                        <a:pt x="2071" y="2540"/>
                      </a:cubicBezTo>
                      <a:cubicBezTo>
                        <a:pt x="2071" y="2540"/>
                        <a:pt x="2220" y="2376"/>
                        <a:pt x="2252" y="2341"/>
                      </a:cubicBezTo>
                      <a:cubicBezTo>
                        <a:pt x="2253" y="2340"/>
                        <a:pt x="2255" y="2340"/>
                        <a:pt x="2256" y="2341"/>
                      </a:cubicBezTo>
                      <a:cubicBezTo>
                        <a:pt x="2257" y="2342"/>
                        <a:pt x="2258" y="2343"/>
                        <a:pt x="2258" y="2343"/>
                      </a:cubicBezTo>
                      <a:close/>
                      <a:moveTo>
                        <a:pt x="1318" y="739"/>
                      </a:moveTo>
                      <a:cubicBezTo>
                        <a:pt x="1318" y="747"/>
                        <a:pt x="1324" y="753"/>
                        <a:pt x="1332" y="753"/>
                      </a:cubicBezTo>
                      <a:cubicBezTo>
                        <a:pt x="1943" y="753"/>
                        <a:pt x="1943" y="753"/>
                        <a:pt x="1943" y="753"/>
                      </a:cubicBezTo>
                      <a:cubicBezTo>
                        <a:pt x="1951" y="753"/>
                        <a:pt x="1953" y="749"/>
                        <a:pt x="1947" y="744"/>
                      </a:cubicBezTo>
                      <a:cubicBezTo>
                        <a:pt x="1329" y="250"/>
                        <a:pt x="1329" y="250"/>
                        <a:pt x="1329" y="250"/>
                      </a:cubicBezTo>
                      <a:cubicBezTo>
                        <a:pt x="1322" y="245"/>
                        <a:pt x="1318" y="247"/>
                        <a:pt x="1318" y="255"/>
                      </a:cubicBezTo>
                      <a:lnTo>
                        <a:pt x="1318" y="739"/>
                      </a:lnTo>
                      <a:close/>
                      <a:moveTo>
                        <a:pt x="1882" y="1143"/>
                      </a:moveTo>
                      <a:cubicBezTo>
                        <a:pt x="1882" y="1135"/>
                        <a:pt x="1876" y="1128"/>
                        <a:pt x="1868" y="1128"/>
                      </a:cubicBezTo>
                      <a:cubicBezTo>
                        <a:pt x="390" y="1128"/>
                        <a:pt x="390" y="1128"/>
                        <a:pt x="390" y="1128"/>
                      </a:cubicBezTo>
                      <a:cubicBezTo>
                        <a:pt x="383" y="1128"/>
                        <a:pt x="376" y="1135"/>
                        <a:pt x="376" y="1143"/>
                      </a:cubicBezTo>
                      <a:cubicBezTo>
                        <a:pt x="376" y="1304"/>
                        <a:pt x="376" y="1304"/>
                        <a:pt x="376" y="1304"/>
                      </a:cubicBezTo>
                      <a:cubicBezTo>
                        <a:pt x="376" y="1311"/>
                        <a:pt x="383" y="1318"/>
                        <a:pt x="390" y="1318"/>
                      </a:cubicBezTo>
                      <a:cubicBezTo>
                        <a:pt x="1868" y="1318"/>
                        <a:pt x="1868" y="1318"/>
                        <a:pt x="1868" y="1318"/>
                      </a:cubicBezTo>
                      <a:cubicBezTo>
                        <a:pt x="1876" y="1318"/>
                        <a:pt x="1882" y="1311"/>
                        <a:pt x="1882" y="1304"/>
                      </a:cubicBezTo>
                      <a:lnTo>
                        <a:pt x="1882" y="1143"/>
                      </a:lnTo>
                      <a:close/>
                      <a:moveTo>
                        <a:pt x="1129" y="2743"/>
                      </a:moveTo>
                      <a:cubicBezTo>
                        <a:pt x="1129" y="2809"/>
                        <a:pt x="1129" y="2809"/>
                        <a:pt x="1129" y="2809"/>
                      </a:cubicBezTo>
                      <a:cubicBezTo>
                        <a:pt x="1129" y="2817"/>
                        <a:pt x="1136" y="2824"/>
                        <a:pt x="1143" y="2824"/>
                      </a:cubicBezTo>
                      <a:cubicBezTo>
                        <a:pt x="1870" y="2824"/>
                        <a:pt x="1870" y="2824"/>
                        <a:pt x="1870" y="2824"/>
                      </a:cubicBezTo>
                      <a:cubicBezTo>
                        <a:pt x="1878" y="2824"/>
                        <a:pt x="1884" y="2817"/>
                        <a:pt x="1884" y="2809"/>
                      </a:cubicBezTo>
                      <a:cubicBezTo>
                        <a:pt x="1884" y="2743"/>
                        <a:pt x="1884" y="2743"/>
                        <a:pt x="1884" y="2743"/>
                      </a:cubicBezTo>
                      <a:cubicBezTo>
                        <a:pt x="1884" y="2736"/>
                        <a:pt x="1878" y="2729"/>
                        <a:pt x="1870" y="2729"/>
                      </a:cubicBezTo>
                      <a:cubicBezTo>
                        <a:pt x="1143" y="2729"/>
                        <a:pt x="1143" y="2729"/>
                        <a:pt x="1143" y="2729"/>
                      </a:cubicBezTo>
                      <a:cubicBezTo>
                        <a:pt x="1136" y="2729"/>
                        <a:pt x="1129" y="2736"/>
                        <a:pt x="1129" y="2743"/>
                      </a:cubicBezTo>
                      <a:close/>
                      <a:moveTo>
                        <a:pt x="3016" y="1346"/>
                      </a:moveTo>
                      <a:cubicBezTo>
                        <a:pt x="1945" y="2543"/>
                        <a:pt x="1945" y="2543"/>
                        <a:pt x="1945" y="2543"/>
                      </a:cubicBezTo>
                      <a:cubicBezTo>
                        <a:pt x="1941" y="2547"/>
                        <a:pt x="1936" y="2550"/>
                        <a:pt x="1930" y="2552"/>
                      </a:cubicBezTo>
                      <a:cubicBezTo>
                        <a:pt x="1702" y="2611"/>
                        <a:pt x="1702" y="2611"/>
                        <a:pt x="1702" y="2611"/>
                      </a:cubicBezTo>
                      <a:cubicBezTo>
                        <a:pt x="1699" y="2613"/>
                        <a:pt x="1695" y="2611"/>
                        <a:pt x="1694" y="2608"/>
                      </a:cubicBezTo>
                      <a:cubicBezTo>
                        <a:pt x="1694" y="2607"/>
                        <a:pt x="1694" y="2606"/>
                        <a:pt x="1694" y="2605"/>
                      </a:cubicBezTo>
                      <a:cubicBezTo>
                        <a:pt x="1727" y="2371"/>
                        <a:pt x="1727" y="2371"/>
                        <a:pt x="1727" y="2371"/>
                      </a:cubicBezTo>
                      <a:cubicBezTo>
                        <a:pt x="1728" y="2365"/>
                        <a:pt x="1731" y="2360"/>
                        <a:pt x="1735" y="2355"/>
                      </a:cubicBezTo>
                      <a:cubicBezTo>
                        <a:pt x="2805" y="1158"/>
                        <a:pt x="2805" y="1158"/>
                        <a:pt x="2805" y="1158"/>
                      </a:cubicBezTo>
                      <a:cubicBezTo>
                        <a:pt x="2809" y="1155"/>
                        <a:pt x="2815" y="1154"/>
                        <a:pt x="2818" y="1158"/>
                      </a:cubicBezTo>
                      <a:cubicBezTo>
                        <a:pt x="3015" y="1333"/>
                        <a:pt x="3015" y="1333"/>
                        <a:pt x="3015" y="1333"/>
                      </a:cubicBezTo>
                      <a:cubicBezTo>
                        <a:pt x="3019" y="1337"/>
                        <a:pt x="3019" y="1343"/>
                        <a:pt x="3016" y="1346"/>
                      </a:cubicBezTo>
                      <a:close/>
                      <a:moveTo>
                        <a:pt x="1877" y="2462"/>
                      </a:moveTo>
                      <a:cubicBezTo>
                        <a:pt x="1823" y="2414"/>
                        <a:pt x="1823" y="2414"/>
                        <a:pt x="1823" y="2414"/>
                      </a:cubicBezTo>
                      <a:cubicBezTo>
                        <a:pt x="1819" y="2410"/>
                        <a:pt x="1815" y="2412"/>
                        <a:pt x="1814" y="2417"/>
                      </a:cubicBezTo>
                      <a:cubicBezTo>
                        <a:pt x="1806" y="2479"/>
                        <a:pt x="1806" y="2479"/>
                        <a:pt x="1806" y="2479"/>
                      </a:cubicBezTo>
                      <a:cubicBezTo>
                        <a:pt x="1805" y="2483"/>
                        <a:pt x="1807" y="2486"/>
                        <a:pt x="1810" y="2487"/>
                      </a:cubicBezTo>
                      <a:cubicBezTo>
                        <a:pt x="1811" y="2487"/>
                        <a:pt x="1812" y="2487"/>
                        <a:pt x="1813" y="2486"/>
                      </a:cubicBezTo>
                      <a:cubicBezTo>
                        <a:pt x="1875" y="2471"/>
                        <a:pt x="1875" y="2471"/>
                        <a:pt x="1875" y="2471"/>
                      </a:cubicBezTo>
                      <a:cubicBezTo>
                        <a:pt x="1880" y="2469"/>
                        <a:pt x="1881" y="2465"/>
                        <a:pt x="1877" y="2462"/>
                      </a:cubicBezTo>
                      <a:close/>
                      <a:moveTo>
                        <a:pt x="2774" y="1464"/>
                      </a:moveTo>
                      <a:cubicBezTo>
                        <a:pt x="2716" y="1412"/>
                        <a:pt x="2716" y="1412"/>
                        <a:pt x="2716" y="1412"/>
                      </a:cubicBezTo>
                      <a:cubicBezTo>
                        <a:pt x="2712" y="1409"/>
                        <a:pt x="2706" y="1409"/>
                        <a:pt x="2703" y="1413"/>
                      </a:cubicBezTo>
                      <a:cubicBezTo>
                        <a:pt x="1882" y="2329"/>
                        <a:pt x="1882" y="2329"/>
                        <a:pt x="1882" y="2329"/>
                      </a:cubicBezTo>
                      <a:cubicBezTo>
                        <a:pt x="1879" y="2333"/>
                        <a:pt x="1879" y="2339"/>
                        <a:pt x="1883" y="2343"/>
                      </a:cubicBezTo>
                      <a:cubicBezTo>
                        <a:pt x="1941" y="2394"/>
                        <a:pt x="1941" y="2394"/>
                        <a:pt x="1941" y="2394"/>
                      </a:cubicBezTo>
                      <a:cubicBezTo>
                        <a:pt x="1944" y="2398"/>
                        <a:pt x="1950" y="2397"/>
                        <a:pt x="1954" y="2394"/>
                      </a:cubicBezTo>
                      <a:cubicBezTo>
                        <a:pt x="2774" y="1477"/>
                        <a:pt x="2774" y="1477"/>
                        <a:pt x="2774" y="1477"/>
                      </a:cubicBezTo>
                      <a:cubicBezTo>
                        <a:pt x="2778" y="1473"/>
                        <a:pt x="2778" y="1467"/>
                        <a:pt x="2774" y="1464"/>
                      </a:cubicBezTo>
                      <a:close/>
                      <a:moveTo>
                        <a:pt x="2884" y="1341"/>
                      </a:moveTo>
                      <a:cubicBezTo>
                        <a:pt x="2826" y="1289"/>
                        <a:pt x="2826" y="1289"/>
                        <a:pt x="2826" y="1289"/>
                      </a:cubicBezTo>
                      <a:cubicBezTo>
                        <a:pt x="2822" y="1286"/>
                        <a:pt x="2816" y="1286"/>
                        <a:pt x="2813" y="1290"/>
                      </a:cubicBezTo>
                      <a:cubicBezTo>
                        <a:pt x="2777" y="1330"/>
                        <a:pt x="2777" y="1330"/>
                        <a:pt x="2777" y="1330"/>
                      </a:cubicBezTo>
                      <a:cubicBezTo>
                        <a:pt x="2774" y="1334"/>
                        <a:pt x="2774" y="1339"/>
                        <a:pt x="2778" y="1343"/>
                      </a:cubicBezTo>
                      <a:cubicBezTo>
                        <a:pt x="2836" y="1395"/>
                        <a:pt x="2836" y="1395"/>
                        <a:pt x="2836" y="1395"/>
                      </a:cubicBezTo>
                      <a:cubicBezTo>
                        <a:pt x="2839" y="1398"/>
                        <a:pt x="2845" y="1398"/>
                        <a:pt x="2849" y="1394"/>
                      </a:cubicBezTo>
                      <a:cubicBezTo>
                        <a:pt x="2885" y="1354"/>
                        <a:pt x="2885" y="1354"/>
                        <a:pt x="2885" y="1354"/>
                      </a:cubicBezTo>
                      <a:cubicBezTo>
                        <a:pt x="2888" y="1350"/>
                        <a:pt x="2888" y="1344"/>
                        <a:pt x="2884" y="134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GB" sz="2400" dirty="0"/>
                </a:p>
              </p:txBody>
            </p:sp>
          </p:grpSp>
        </p:grpSp>
        <p:grpSp>
          <p:nvGrpSpPr>
            <p:cNvPr id="90" name="Group 89">
              <a:extLst>
                <a:ext uri="{FF2B5EF4-FFF2-40B4-BE49-F238E27FC236}">
                  <a16:creationId xmlns:a16="http://schemas.microsoft.com/office/drawing/2014/main" id="{95832088-6ACB-4D7E-9862-F080A47AFFD8}"/>
                </a:ext>
              </a:extLst>
            </p:cNvPr>
            <p:cNvGrpSpPr/>
            <p:nvPr/>
          </p:nvGrpSpPr>
          <p:grpSpPr>
            <a:xfrm>
              <a:off x="4934336" y="4029182"/>
              <a:ext cx="7071800" cy="720000"/>
              <a:chOff x="4934336" y="4172057"/>
              <a:chExt cx="7071800" cy="720000"/>
            </a:xfrm>
          </p:grpSpPr>
          <p:grpSp>
            <p:nvGrpSpPr>
              <p:cNvPr id="73" name="Group 72">
                <a:extLst>
                  <a:ext uri="{FF2B5EF4-FFF2-40B4-BE49-F238E27FC236}">
                    <a16:creationId xmlns:a16="http://schemas.microsoft.com/office/drawing/2014/main" id="{26308809-970C-4805-AAD9-45614A04A7C2}"/>
                  </a:ext>
                </a:extLst>
              </p:cNvPr>
              <p:cNvGrpSpPr/>
              <p:nvPr/>
            </p:nvGrpSpPr>
            <p:grpSpPr>
              <a:xfrm>
                <a:off x="4934336" y="4172057"/>
                <a:ext cx="720000" cy="720000"/>
                <a:chOff x="4814517" y="3691179"/>
                <a:chExt cx="1229857" cy="1229856"/>
              </a:xfrm>
            </p:grpSpPr>
            <p:sp>
              <p:nvSpPr>
                <p:cNvPr id="51" name="Oval 50">
                  <a:extLst>
                    <a:ext uri="{FF2B5EF4-FFF2-40B4-BE49-F238E27FC236}">
                      <a16:creationId xmlns:a16="http://schemas.microsoft.com/office/drawing/2014/main" id="{615C53E0-CEB7-4EAD-8898-FCEBE221FD8D}"/>
                    </a:ext>
                  </a:extLst>
                </p:cNvPr>
                <p:cNvSpPr/>
                <p:nvPr/>
              </p:nvSpPr>
              <p:spPr>
                <a:xfrm>
                  <a:off x="4814517" y="3691179"/>
                  <a:ext cx="1229857" cy="1229856"/>
                </a:xfrm>
                <a:prstGeom prst="ellipse">
                  <a:avLst/>
                </a:prstGeom>
                <a:solidFill>
                  <a:srgbClr val="388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grpSp>
              <p:nvGrpSpPr>
                <p:cNvPr id="61" name="Group 12">
                  <a:extLst>
                    <a:ext uri="{FF2B5EF4-FFF2-40B4-BE49-F238E27FC236}">
                      <a16:creationId xmlns:a16="http://schemas.microsoft.com/office/drawing/2014/main" id="{B008A450-A662-4278-A34A-C1945BFA73DF}"/>
                    </a:ext>
                  </a:extLst>
                </p:cNvPr>
                <p:cNvGrpSpPr>
                  <a:grpSpLocks noChangeAspect="1"/>
                </p:cNvGrpSpPr>
                <p:nvPr/>
              </p:nvGrpSpPr>
              <p:grpSpPr bwMode="auto">
                <a:xfrm>
                  <a:off x="5215662" y="4092324"/>
                  <a:ext cx="427567" cy="427567"/>
                  <a:chOff x="5196" y="1923"/>
                  <a:chExt cx="202" cy="202"/>
                </a:xfrm>
              </p:grpSpPr>
              <p:sp>
                <p:nvSpPr>
                  <p:cNvPr id="62" name="AutoShape 11">
                    <a:extLst>
                      <a:ext uri="{FF2B5EF4-FFF2-40B4-BE49-F238E27FC236}">
                        <a16:creationId xmlns:a16="http://schemas.microsoft.com/office/drawing/2014/main" id="{D46430EF-698B-4821-B733-0CA00FF67E05}"/>
                      </a:ext>
                    </a:extLst>
                  </p:cNvPr>
                  <p:cNvSpPr>
                    <a:spLocks noChangeAspect="1" noChangeArrowheads="1" noTextEdit="1"/>
                  </p:cNvSpPr>
                  <p:nvPr/>
                </p:nvSpPr>
                <p:spPr bwMode="auto">
                  <a:xfrm>
                    <a:off x="5196" y="1923"/>
                    <a:ext cx="20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63" name="Freeform 13">
                    <a:extLst>
                      <a:ext uri="{FF2B5EF4-FFF2-40B4-BE49-F238E27FC236}">
                        <a16:creationId xmlns:a16="http://schemas.microsoft.com/office/drawing/2014/main" id="{BE8B94EC-9A80-4689-B515-4F79676779AA}"/>
                      </a:ext>
                    </a:extLst>
                  </p:cNvPr>
                  <p:cNvSpPr>
                    <a:spLocks noEditPoints="1"/>
                  </p:cNvSpPr>
                  <p:nvPr/>
                </p:nvSpPr>
                <p:spPr bwMode="auto">
                  <a:xfrm>
                    <a:off x="5196" y="1923"/>
                    <a:ext cx="202" cy="202"/>
                  </a:xfrm>
                  <a:custGeom>
                    <a:avLst/>
                    <a:gdLst>
                      <a:gd name="T0" fmla="*/ 1069 w 2138"/>
                      <a:gd name="T1" fmla="*/ 0 h 2138"/>
                      <a:gd name="T2" fmla="*/ 0 w 2138"/>
                      <a:gd name="T3" fmla="*/ 1069 h 2138"/>
                      <a:gd name="T4" fmla="*/ 1069 w 2138"/>
                      <a:gd name="T5" fmla="*/ 2138 h 2138"/>
                      <a:gd name="T6" fmla="*/ 2138 w 2138"/>
                      <a:gd name="T7" fmla="*/ 1069 h 2138"/>
                      <a:gd name="T8" fmla="*/ 1069 w 2138"/>
                      <a:gd name="T9" fmla="*/ 0 h 2138"/>
                      <a:gd name="T10" fmla="*/ 1069 w 2138"/>
                      <a:gd name="T11" fmla="*/ 2011 h 2138"/>
                      <a:gd name="T12" fmla="*/ 126 w 2138"/>
                      <a:gd name="T13" fmla="*/ 1069 h 2138"/>
                      <a:gd name="T14" fmla="*/ 1069 w 2138"/>
                      <a:gd name="T15" fmla="*/ 126 h 2138"/>
                      <a:gd name="T16" fmla="*/ 2012 w 2138"/>
                      <a:gd name="T17" fmla="*/ 1069 h 2138"/>
                      <a:gd name="T18" fmla="*/ 1069 w 2138"/>
                      <a:gd name="T19" fmla="*/ 2011 h 2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8" h="2138">
                        <a:moveTo>
                          <a:pt x="1069" y="0"/>
                        </a:moveTo>
                        <a:cubicBezTo>
                          <a:pt x="479" y="0"/>
                          <a:pt x="0" y="479"/>
                          <a:pt x="0" y="1069"/>
                        </a:cubicBezTo>
                        <a:cubicBezTo>
                          <a:pt x="0" y="1659"/>
                          <a:pt x="479" y="2138"/>
                          <a:pt x="1069" y="2138"/>
                        </a:cubicBezTo>
                        <a:cubicBezTo>
                          <a:pt x="1659" y="2138"/>
                          <a:pt x="2138" y="1659"/>
                          <a:pt x="2138" y="1069"/>
                        </a:cubicBezTo>
                        <a:cubicBezTo>
                          <a:pt x="2138" y="479"/>
                          <a:pt x="1659" y="0"/>
                          <a:pt x="1069" y="0"/>
                        </a:cubicBezTo>
                        <a:close/>
                        <a:moveTo>
                          <a:pt x="1069" y="2011"/>
                        </a:moveTo>
                        <a:cubicBezTo>
                          <a:pt x="549" y="2011"/>
                          <a:pt x="126" y="1589"/>
                          <a:pt x="126" y="1069"/>
                        </a:cubicBezTo>
                        <a:cubicBezTo>
                          <a:pt x="126" y="549"/>
                          <a:pt x="549" y="126"/>
                          <a:pt x="1069" y="126"/>
                        </a:cubicBezTo>
                        <a:cubicBezTo>
                          <a:pt x="1589" y="126"/>
                          <a:pt x="2012" y="549"/>
                          <a:pt x="2012" y="1069"/>
                        </a:cubicBezTo>
                        <a:cubicBezTo>
                          <a:pt x="2012" y="1589"/>
                          <a:pt x="1589" y="2011"/>
                          <a:pt x="1069" y="20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64" name="Freeform 14">
                    <a:extLst>
                      <a:ext uri="{FF2B5EF4-FFF2-40B4-BE49-F238E27FC236}">
                        <a16:creationId xmlns:a16="http://schemas.microsoft.com/office/drawing/2014/main" id="{FC04A5D7-0017-415F-9AF1-692B03A377B5}"/>
                      </a:ext>
                    </a:extLst>
                  </p:cNvPr>
                  <p:cNvSpPr>
                    <a:spLocks/>
                  </p:cNvSpPr>
                  <p:nvPr/>
                </p:nvSpPr>
                <p:spPr bwMode="auto">
                  <a:xfrm>
                    <a:off x="5266" y="1941"/>
                    <a:ext cx="62" cy="40"/>
                  </a:xfrm>
                  <a:custGeom>
                    <a:avLst/>
                    <a:gdLst>
                      <a:gd name="T0" fmla="*/ 652 w 652"/>
                      <a:gd name="T1" fmla="*/ 427 h 427"/>
                      <a:gd name="T2" fmla="*/ 459 w 652"/>
                      <a:gd name="T3" fmla="*/ 14 h 427"/>
                      <a:gd name="T4" fmla="*/ 193 w 652"/>
                      <a:gd name="T5" fmla="*/ 14 h 427"/>
                      <a:gd name="T6" fmla="*/ 0 w 652"/>
                      <a:gd name="T7" fmla="*/ 427 h 427"/>
                      <a:gd name="T8" fmla="*/ 652 w 652"/>
                      <a:gd name="T9" fmla="*/ 427 h 427"/>
                    </a:gdLst>
                    <a:ahLst/>
                    <a:cxnLst>
                      <a:cxn ang="0">
                        <a:pos x="T0" y="T1"/>
                      </a:cxn>
                      <a:cxn ang="0">
                        <a:pos x="T2" y="T3"/>
                      </a:cxn>
                      <a:cxn ang="0">
                        <a:pos x="T4" y="T5"/>
                      </a:cxn>
                      <a:cxn ang="0">
                        <a:pos x="T6" y="T7"/>
                      </a:cxn>
                      <a:cxn ang="0">
                        <a:pos x="T8" y="T9"/>
                      </a:cxn>
                    </a:cxnLst>
                    <a:rect l="0" t="0" r="r" b="b"/>
                    <a:pathLst>
                      <a:path w="652" h="427">
                        <a:moveTo>
                          <a:pt x="652" y="427"/>
                        </a:moveTo>
                        <a:cubicBezTo>
                          <a:pt x="606" y="234"/>
                          <a:pt x="533" y="93"/>
                          <a:pt x="459" y="14"/>
                        </a:cubicBezTo>
                        <a:cubicBezTo>
                          <a:pt x="371" y="0"/>
                          <a:pt x="281" y="0"/>
                          <a:pt x="193" y="14"/>
                        </a:cubicBezTo>
                        <a:cubicBezTo>
                          <a:pt x="119" y="93"/>
                          <a:pt x="46" y="234"/>
                          <a:pt x="0" y="427"/>
                        </a:cubicBezTo>
                        <a:lnTo>
                          <a:pt x="652" y="42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65" name="Freeform 15">
                    <a:extLst>
                      <a:ext uri="{FF2B5EF4-FFF2-40B4-BE49-F238E27FC236}">
                        <a16:creationId xmlns:a16="http://schemas.microsoft.com/office/drawing/2014/main" id="{2A8DDF14-5DF6-40CA-803A-D5D83BA194BA}"/>
                      </a:ext>
                    </a:extLst>
                  </p:cNvPr>
                  <p:cNvSpPr>
                    <a:spLocks/>
                  </p:cNvSpPr>
                  <p:nvPr/>
                </p:nvSpPr>
                <p:spPr bwMode="auto">
                  <a:xfrm>
                    <a:off x="5226" y="1947"/>
                    <a:ext cx="40" cy="34"/>
                  </a:xfrm>
                  <a:custGeom>
                    <a:avLst/>
                    <a:gdLst>
                      <a:gd name="T0" fmla="*/ 428 w 428"/>
                      <a:gd name="T1" fmla="*/ 0 h 361"/>
                      <a:gd name="T2" fmla="*/ 0 w 428"/>
                      <a:gd name="T3" fmla="*/ 361 h 361"/>
                      <a:gd name="T4" fmla="*/ 297 w 428"/>
                      <a:gd name="T5" fmla="*/ 361 h 361"/>
                      <a:gd name="T6" fmla="*/ 428 w 428"/>
                      <a:gd name="T7" fmla="*/ 0 h 361"/>
                    </a:gdLst>
                    <a:ahLst/>
                    <a:cxnLst>
                      <a:cxn ang="0">
                        <a:pos x="T0" y="T1"/>
                      </a:cxn>
                      <a:cxn ang="0">
                        <a:pos x="T2" y="T3"/>
                      </a:cxn>
                      <a:cxn ang="0">
                        <a:pos x="T4" y="T5"/>
                      </a:cxn>
                      <a:cxn ang="0">
                        <a:pos x="T6" y="T7"/>
                      </a:cxn>
                    </a:cxnLst>
                    <a:rect l="0" t="0" r="r" b="b"/>
                    <a:pathLst>
                      <a:path w="428" h="361">
                        <a:moveTo>
                          <a:pt x="428" y="0"/>
                        </a:moveTo>
                        <a:cubicBezTo>
                          <a:pt x="250" y="70"/>
                          <a:pt x="100" y="197"/>
                          <a:pt x="0" y="361"/>
                        </a:cubicBezTo>
                        <a:cubicBezTo>
                          <a:pt x="297" y="361"/>
                          <a:pt x="297" y="361"/>
                          <a:pt x="297" y="361"/>
                        </a:cubicBezTo>
                        <a:cubicBezTo>
                          <a:pt x="328" y="221"/>
                          <a:pt x="373" y="98"/>
                          <a:pt x="42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66" name="Freeform 16">
                    <a:extLst>
                      <a:ext uri="{FF2B5EF4-FFF2-40B4-BE49-F238E27FC236}">
                        <a16:creationId xmlns:a16="http://schemas.microsoft.com/office/drawing/2014/main" id="{E55A362C-E94B-4135-9384-6DB2C290BBD0}"/>
                      </a:ext>
                    </a:extLst>
                  </p:cNvPr>
                  <p:cNvSpPr>
                    <a:spLocks/>
                  </p:cNvSpPr>
                  <p:nvPr/>
                </p:nvSpPr>
                <p:spPr bwMode="auto">
                  <a:xfrm>
                    <a:off x="5261" y="1993"/>
                    <a:ext cx="72" cy="62"/>
                  </a:xfrm>
                  <a:custGeom>
                    <a:avLst/>
                    <a:gdLst>
                      <a:gd name="T0" fmla="*/ 0 w 754"/>
                      <a:gd name="T1" fmla="*/ 330 h 660"/>
                      <a:gd name="T2" fmla="*/ 26 w 754"/>
                      <a:gd name="T3" fmla="*/ 660 h 660"/>
                      <a:gd name="T4" fmla="*/ 728 w 754"/>
                      <a:gd name="T5" fmla="*/ 660 h 660"/>
                      <a:gd name="T6" fmla="*/ 754 w 754"/>
                      <a:gd name="T7" fmla="*/ 330 h 660"/>
                      <a:gd name="T8" fmla="*/ 728 w 754"/>
                      <a:gd name="T9" fmla="*/ 0 h 660"/>
                      <a:gd name="T10" fmla="*/ 26 w 754"/>
                      <a:gd name="T11" fmla="*/ 0 h 660"/>
                      <a:gd name="T12" fmla="*/ 0 w 754"/>
                      <a:gd name="T13" fmla="*/ 330 h 660"/>
                    </a:gdLst>
                    <a:ahLst/>
                    <a:cxnLst>
                      <a:cxn ang="0">
                        <a:pos x="T0" y="T1"/>
                      </a:cxn>
                      <a:cxn ang="0">
                        <a:pos x="T2" y="T3"/>
                      </a:cxn>
                      <a:cxn ang="0">
                        <a:pos x="T4" y="T5"/>
                      </a:cxn>
                      <a:cxn ang="0">
                        <a:pos x="T6" y="T7"/>
                      </a:cxn>
                      <a:cxn ang="0">
                        <a:pos x="T8" y="T9"/>
                      </a:cxn>
                      <a:cxn ang="0">
                        <a:pos x="T10" y="T11"/>
                      </a:cxn>
                      <a:cxn ang="0">
                        <a:pos x="T12" y="T13"/>
                      </a:cxn>
                    </a:cxnLst>
                    <a:rect l="0" t="0" r="r" b="b"/>
                    <a:pathLst>
                      <a:path w="754" h="660">
                        <a:moveTo>
                          <a:pt x="0" y="330"/>
                        </a:moveTo>
                        <a:cubicBezTo>
                          <a:pt x="0" y="440"/>
                          <a:pt x="9" y="551"/>
                          <a:pt x="26" y="660"/>
                        </a:cubicBezTo>
                        <a:cubicBezTo>
                          <a:pt x="728" y="660"/>
                          <a:pt x="728" y="660"/>
                          <a:pt x="728" y="660"/>
                        </a:cubicBezTo>
                        <a:cubicBezTo>
                          <a:pt x="745" y="551"/>
                          <a:pt x="754" y="440"/>
                          <a:pt x="754" y="330"/>
                        </a:cubicBezTo>
                        <a:cubicBezTo>
                          <a:pt x="754" y="220"/>
                          <a:pt x="745" y="109"/>
                          <a:pt x="728" y="0"/>
                        </a:cubicBezTo>
                        <a:cubicBezTo>
                          <a:pt x="26" y="0"/>
                          <a:pt x="26" y="0"/>
                          <a:pt x="26" y="0"/>
                        </a:cubicBezTo>
                        <a:cubicBezTo>
                          <a:pt x="9" y="109"/>
                          <a:pt x="0" y="220"/>
                          <a:pt x="0" y="33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67" name="Freeform 17">
                    <a:extLst>
                      <a:ext uri="{FF2B5EF4-FFF2-40B4-BE49-F238E27FC236}">
                        <a16:creationId xmlns:a16="http://schemas.microsoft.com/office/drawing/2014/main" id="{D5B0B3A6-3E04-48A2-B258-D728B6880102}"/>
                      </a:ext>
                    </a:extLst>
                  </p:cNvPr>
                  <p:cNvSpPr>
                    <a:spLocks/>
                  </p:cNvSpPr>
                  <p:nvPr/>
                </p:nvSpPr>
                <p:spPr bwMode="auto">
                  <a:xfrm>
                    <a:off x="5328" y="1947"/>
                    <a:ext cx="40" cy="34"/>
                  </a:xfrm>
                  <a:custGeom>
                    <a:avLst/>
                    <a:gdLst>
                      <a:gd name="T0" fmla="*/ 428 w 428"/>
                      <a:gd name="T1" fmla="*/ 361 h 361"/>
                      <a:gd name="T2" fmla="*/ 0 w 428"/>
                      <a:gd name="T3" fmla="*/ 0 h 361"/>
                      <a:gd name="T4" fmla="*/ 131 w 428"/>
                      <a:gd name="T5" fmla="*/ 361 h 361"/>
                      <a:gd name="T6" fmla="*/ 428 w 428"/>
                      <a:gd name="T7" fmla="*/ 361 h 361"/>
                    </a:gdLst>
                    <a:ahLst/>
                    <a:cxnLst>
                      <a:cxn ang="0">
                        <a:pos x="T0" y="T1"/>
                      </a:cxn>
                      <a:cxn ang="0">
                        <a:pos x="T2" y="T3"/>
                      </a:cxn>
                      <a:cxn ang="0">
                        <a:pos x="T4" y="T5"/>
                      </a:cxn>
                      <a:cxn ang="0">
                        <a:pos x="T6" y="T7"/>
                      </a:cxn>
                    </a:cxnLst>
                    <a:rect l="0" t="0" r="r" b="b"/>
                    <a:pathLst>
                      <a:path w="428" h="361">
                        <a:moveTo>
                          <a:pt x="428" y="361"/>
                        </a:moveTo>
                        <a:cubicBezTo>
                          <a:pt x="328" y="197"/>
                          <a:pt x="178" y="70"/>
                          <a:pt x="0" y="0"/>
                        </a:cubicBezTo>
                        <a:cubicBezTo>
                          <a:pt x="55" y="98"/>
                          <a:pt x="100" y="221"/>
                          <a:pt x="131" y="361"/>
                        </a:cubicBezTo>
                        <a:lnTo>
                          <a:pt x="428" y="36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68" name="Freeform 18">
                    <a:extLst>
                      <a:ext uri="{FF2B5EF4-FFF2-40B4-BE49-F238E27FC236}">
                        <a16:creationId xmlns:a16="http://schemas.microsoft.com/office/drawing/2014/main" id="{BC475F96-FE9E-4DB5-BFB4-B15C6FE682D7}"/>
                      </a:ext>
                    </a:extLst>
                  </p:cNvPr>
                  <p:cNvSpPr>
                    <a:spLocks/>
                  </p:cNvSpPr>
                  <p:nvPr/>
                </p:nvSpPr>
                <p:spPr bwMode="auto">
                  <a:xfrm>
                    <a:off x="5266" y="2067"/>
                    <a:ext cx="62" cy="40"/>
                  </a:xfrm>
                  <a:custGeom>
                    <a:avLst/>
                    <a:gdLst>
                      <a:gd name="T0" fmla="*/ 0 w 652"/>
                      <a:gd name="T1" fmla="*/ 0 h 427"/>
                      <a:gd name="T2" fmla="*/ 193 w 652"/>
                      <a:gd name="T3" fmla="*/ 413 h 427"/>
                      <a:gd name="T4" fmla="*/ 459 w 652"/>
                      <a:gd name="T5" fmla="*/ 413 h 427"/>
                      <a:gd name="T6" fmla="*/ 652 w 652"/>
                      <a:gd name="T7" fmla="*/ 0 h 427"/>
                      <a:gd name="T8" fmla="*/ 0 w 652"/>
                      <a:gd name="T9" fmla="*/ 0 h 427"/>
                    </a:gdLst>
                    <a:ahLst/>
                    <a:cxnLst>
                      <a:cxn ang="0">
                        <a:pos x="T0" y="T1"/>
                      </a:cxn>
                      <a:cxn ang="0">
                        <a:pos x="T2" y="T3"/>
                      </a:cxn>
                      <a:cxn ang="0">
                        <a:pos x="T4" y="T5"/>
                      </a:cxn>
                      <a:cxn ang="0">
                        <a:pos x="T6" y="T7"/>
                      </a:cxn>
                      <a:cxn ang="0">
                        <a:pos x="T8" y="T9"/>
                      </a:cxn>
                    </a:cxnLst>
                    <a:rect l="0" t="0" r="r" b="b"/>
                    <a:pathLst>
                      <a:path w="652" h="427">
                        <a:moveTo>
                          <a:pt x="0" y="0"/>
                        </a:moveTo>
                        <a:cubicBezTo>
                          <a:pt x="46" y="193"/>
                          <a:pt x="119" y="334"/>
                          <a:pt x="193" y="413"/>
                        </a:cubicBezTo>
                        <a:cubicBezTo>
                          <a:pt x="281" y="427"/>
                          <a:pt x="371" y="427"/>
                          <a:pt x="459" y="413"/>
                        </a:cubicBezTo>
                        <a:cubicBezTo>
                          <a:pt x="533" y="334"/>
                          <a:pt x="606" y="193"/>
                          <a:pt x="652" y="0"/>
                        </a:cubicBez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69" name="Freeform 19">
                    <a:extLst>
                      <a:ext uri="{FF2B5EF4-FFF2-40B4-BE49-F238E27FC236}">
                        <a16:creationId xmlns:a16="http://schemas.microsoft.com/office/drawing/2014/main" id="{BDD054FB-BA33-4481-A704-A5E6E9D053A8}"/>
                      </a:ext>
                    </a:extLst>
                  </p:cNvPr>
                  <p:cNvSpPr>
                    <a:spLocks/>
                  </p:cNvSpPr>
                  <p:nvPr/>
                </p:nvSpPr>
                <p:spPr bwMode="auto">
                  <a:xfrm>
                    <a:off x="5342" y="1993"/>
                    <a:ext cx="40" cy="62"/>
                  </a:xfrm>
                  <a:custGeom>
                    <a:avLst/>
                    <a:gdLst>
                      <a:gd name="T0" fmla="*/ 336 w 422"/>
                      <a:gd name="T1" fmla="*/ 0 h 660"/>
                      <a:gd name="T2" fmla="*/ 0 w 422"/>
                      <a:gd name="T3" fmla="*/ 0 h 660"/>
                      <a:gd name="T4" fmla="*/ 24 w 422"/>
                      <a:gd name="T5" fmla="*/ 330 h 660"/>
                      <a:gd name="T6" fmla="*/ 0 w 422"/>
                      <a:gd name="T7" fmla="*/ 660 h 660"/>
                      <a:gd name="T8" fmla="*/ 336 w 422"/>
                      <a:gd name="T9" fmla="*/ 660 h 660"/>
                      <a:gd name="T10" fmla="*/ 336 w 422"/>
                      <a:gd name="T11" fmla="*/ 0 h 660"/>
                    </a:gdLst>
                    <a:ahLst/>
                    <a:cxnLst>
                      <a:cxn ang="0">
                        <a:pos x="T0" y="T1"/>
                      </a:cxn>
                      <a:cxn ang="0">
                        <a:pos x="T2" y="T3"/>
                      </a:cxn>
                      <a:cxn ang="0">
                        <a:pos x="T4" y="T5"/>
                      </a:cxn>
                      <a:cxn ang="0">
                        <a:pos x="T6" y="T7"/>
                      </a:cxn>
                      <a:cxn ang="0">
                        <a:pos x="T8" y="T9"/>
                      </a:cxn>
                      <a:cxn ang="0">
                        <a:pos x="T10" y="T11"/>
                      </a:cxn>
                    </a:cxnLst>
                    <a:rect l="0" t="0" r="r" b="b"/>
                    <a:pathLst>
                      <a:path w="422" h="660">
                        <a:moveTo>
                          <a:pt x="336" y="0"/>
                        </a:moveTo>
                        <a:cubicBezTo>
                          <a:pt x="0" y="0"/>
                          <a:pt x="0" y="0"/>
                          <a:pt x="0" y="0"/>
                        </a:cubicBezTo>
                        <a:cubicBezTo>
                          <a:pt x="16" y="109"/>
                          <a:pt x="24" y="220"/>
                          <a:pt x="24" y="330"/>
                        </a:cubicBezTo>
                        <a:cubicBezTo>
                          <a:pt x="24" y="440"/>
                          <a:pt x="16" y="551"/>
                          <a:pt x="0" y="660"/>
                        </a:cubicBezTo>
                        <a:cubicBezTo>
                          <a:pt x="336" y="660"/>
                          <a:pt x="336" y="660"/>
                          <a:pt x="336" y="660"/>
                        </a:cubicBezTo>
                        <a:cubicBezTo>
                          <a:pt x="422" y="448"/>
                          <a:pt x="422" y="212"/>
                          <a:pt x="336"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70" name="Freeform 20">
                    <a:extLst>
                      <a:ext uri="{FF2B5EF4-FFF2-40B4-BE49-F238E27FC236}">
                        <a16:creationId xmlns:a16="http://schemas.microsoft.com/office/drawing/2014/main" id="{EF4D3708-1518-4101-8783-F5AAFDB18D5D}"/>
                      </a:ext>
                    </a:extLst>
                  </p:cNvPr>
                  <p:cNvSpPr>
                    <a:spLocks/>
                  </p:cNvSpPr>
                  <p:nvPr/>
                </p:nvSpPr>
                <p:spPr bwMode="auto">
                  <a:xfrm>
                    <a:off x="5328" y="2067"/>
                    <a:ext cx="40" cy="34"/>
                  </a:xfrm>
                  <a:custGeom>
                    <a:avLst/>
                    <a:gdLst>
                      <a:gd name="T0" fmla="*/ 0 w 428"/>
                      <a:gd name="T1" fmla="*/ 361 h 361"/>
                      <a:gd name="T2" fmla="*/ 428 w 428"/>
                      <a:gd name="T3" fmla="*/ 0 h 361"/>
                      <a:gd name="T4" fmla="*/ 131 w 428"/>
                      <a:gd name="T5" fmla="*/ 0 h 361"/>
                      <a:gd name="T6" fmla="*/ 0 w 428"/>
                      <a:gd name="T7" fmla="*/ 361 h 361"/>
                    </a:gdLst>
                    <a:ahLst/>
                    <a:cxnLst>
                      <a:cxn ang="0">
                        <a:pos x="T0" y="T1"/>
                      </a:cxn>
                      <a:cxn ang="0">
                        <a:pos x="T2" y="T3"/>
                      </a:cxn>
                      <a:cxn ang="0">
                        <a:pos x="T4" y="T5"/>
                      </a:cxn>
                      <a:cxn ang="0">
                        <a:pos x="T6" y="T7"/>
                      </a:cxn>
                    </a:cxnLst>
                    <a:rect l="0" t="0" r="r" b="b"/>
                    <a:pathLst>
                      <a:path w="428" h="361">
                        <a:moveTo>
                          <a:pt x="0" y="361"/>
                        </a:moveTo>
                        <a:cubicBezTo>
                          <a:pt x="178" y="290"/>
                          <a:pt x="328" y="164"/>
                          <a:pt x="428" y="0"/>
                        </a:cubicBezTo>
                        <a:cubicBezTo>
                          <a:pt x="131" y="0"/>
                          <a:pt x="131" y="0"/>
                          <a:pt x="131" y="0"/>
                        </a:cubicBezTo>
                        <a:cubicBezTo>
                          <a:pt x="100" y="140"/>
                          <a:pt x="55" y="263"/>
                          <a:pt x="0" y="36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71" name="Freeform 21">
                    <a:extLst>
                      <a:ext uri="{FF2B5EF4-FFF2-40B4-BE49-F238E27FC236}">
                        <a16:creationId xmlns:a16="http://schemas.microsoft.com/office/drawing/2014/main" id="{C9BF4BDA-51A9-4A16-9AF1-50D6BFD5E4FA}"/>
                      </a:ext>
                    </a:extLst>
                  </p:cNvPr>
                  <p:cNvSpPr>
                    <a:spLocks/>
                  </p:cNvSpPr>
                  <p:nvPr/>
                </p:nvSpPr>
                <p:spPr bwMode="auto">
                  <a:xfrm>
                    <a:off x="5212" y="1993"/>
                    <a:ext cx="40" cy="62"/>
                  </a:xfrm>
                  <a:custGeom>
                    <a:avLst/>
                    <a:gdLst>
                      <a:gd name="T0" fmla="*/ 398 w 422"/>
                      <a:gd name="T1" fmla="*/ 330 h 660"/>
                      <a:gd name="T2" fmla="*/ 422 w 422"/>
                      <a:gd name="T3" fmla="*/ 0 h 660"/>
                      <a:gd name="T4" fmla="*/ 86 w 422"/>
                      <a:gd name="T5" fmla="*/ 0 h 660"/>
                      <a:gd name="T6" fmla="*/ 86 w 422"/>
                      <a:gd name="T7" fmla="*/ 660 h 660"/>
                      <a:gd name="T8" fmla="*/ 422 w 422"/>
                      <a:gd name="T9" fmla="*/ 660 h 660"/>
                      <a:gd name="T10" fmla="*/ 398 w 422"/>
                      <a:gd name="T11" fmla="*/ 330 h 660"/>
                    </a:gdLst>
                    <a:ahLst/>
                    <a:cxnLst>
                      <a:cxn ang="0">
                        <a:pos x="T0" y="T1"/>
                      </a:cxn>
                      <a:cxn ang="0">
                        <a:pos x="T2" y="T3"/>
                      </a:cxn>
                      <a:cxn ang="0">
                        <a:pos x="T4" y="T5"/>
                      </a:cxn>
                      <a:cxn ang="0">
                        <a:pos x="T6" y="T7"/>
                      </a:cxn>
                      <a:cxn ang="0">
                        <a:pos x="T8" y="T9"/>
                      </a:cxn>
                      <a:cxn ang="0">
                        <a:pos x="T10" y="T11"/>
                      </a:cxn>
                    </a:cxnLst>
                    <a:rect l="0" t="0" r="r" b="b"/>
                    <a:pathLst>
                      <a:path w="422" h="660">
                        <a:moveTo>
                          <a:pt x="398" y="330"/>
                        </a:moveTo>
                        <a:cubicBezTo>
                          <a:pt x="398" y="220"/>
                          <a:pt x="406" y="109"/>
                          <a:pt x="422" y="0"/>
                        </a:cubicBezTo>
                        <a:cubicBezTo>
                          <a:pt x="86" y="0"/>
                          <a:pt x="86" y="0"/>
                          <a:pt x="86" y="0"/>
                        </a:cubicBezTo>
                        <a:cubicBezTo>
                          <a:pt x="0" y="212"/>
                          <a:pt x="0" y="448"/>
                          <a:pt x="86" y="660"/>
                        </a:cubicBezTo>
                        <a:cubicBezTo>
                          <a:pt x="422" y="660"/>
                          <a:pt x="422" y="660"/>
                          <a:pt x="422" y="660"/>
                        </a:cubicBezTo>
                        <a:cubicBezTo>
                          <a:pt x="406" y="551"/>
                          <a:pt x="398" y="440"/>
                          <a:pt x="398" y="33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72" name="Freeform 22">
                    <a:extLst>
                      <a:ext uri="{FF2B5EF4-FFF2-40B4-BE49-F238E27FC236}">
                        <a16:creationId xmlns:a16="http://schemas.microsoft.com/office/drawing/2014/main" id="{CA3559BE-B1B9-4B0C-B301-68D9558ACE75}"/>
                      </a:ext>
                    </a:extLst>
                  </p:cNvPr>
                  <p:cNvSpPr>
                    <a:spLocks/>
                  </p:cNvSpPr>
                  <p:nvPr/>
                </p:nvSpPr>
                <p:spPr bwMode="auto">
                  <a:xfrm>
                    <a:off x="5226" y="2067"/>
                    <a:ext cx="40" cy="34"/>
                  </a:xfrm>
                  <a:custGeom>
                    <a:avLst/>
                    <a:gdLst>
                      <a:gd name="T0" fmla="*/ 0 w 428"/>
                      <a:gd name="T1" fmla="*/ 0 h 361"/>
                      <a:gd name="T2" fmla="*/ 428 w 428"/>
                      <a:gd name="T3" fmla="*/ 361 h 361"/>
                      <a:gd name="T4" fmla="*/ 297 w 428"/>
                      <a:gd name="T5" fmla="*/ 0 h 361"/>
                      <a:gd name="T6" fmla="*/ 0 w 428"/>
                      <a:gd name="T7" fmla="*/ 0 h 361"/>
                    </a:gdLst>
                    <a:ahLst/>
                    <a:cxnLst>
                      <a:cxn ang="0">
                        <a:pos x="T0" y="T1"/>
                      </a:cxn>
                      <a:cxn ang="0">
                        <a:pos x="T2" y="T3"/>
                      </a:cxn>
                      <a:cxn ang="0">
                        <a:pos x="T4" y="T5"/>
                      </a:cxn>
                      <a:cxn ang="0">
                        <a:pos x="T6" y="T7"/>
                      </a:cxn>
                    </a:cxnLst>
                    <a:rect l="0" t="0" r="r" b="b"/>
                    <a:pathLst>
                      <a:path w="428" h="361">
                        <a:moveTo>
                          <a:pt x="0" y="0"/>
                        </a:moveTo>
                        <a:cubicBezTo>
                          <a:pt x="100" y="164"/>
                          <a:pt x="250" y="290"/>
                          <a:pt x="428" y="361"/>
                        </a:cubicBezTo>
                        <a:cubicBezTo>
                          <a:pt x="373" y="263"/>
                          <a:pt x="328" y="140"/>
                          <a:pt x="297" y="0"/>
                        </a:cubicBez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grpSp>
          </p:grpSp>
          <p:sp>
            <p:nvSpPr>
              <p:cNvPr id="75" name="TextBox 84">
                <a:extLst>
                  <a:ext uri="{FF2B5EF4-FFF2-40B4-BE49-F238E27FC236}">
                    <a16:creationId xmlns:a16="http://schemas.microsoft.com/office/drawing/2014/main" id="{0830C31D-4D2D-4C4F-9A96-DE8A4CD6EEC5}"/>
                  </a:ext>
                </a:extLst>
              </p:cNvPr>
              <p:cNvSpPr txBox="1"/>
              <p:nvPr/>
            </p:nvSpPr>
            <p:spPr>
              <a:xfrm flipH="1">
                <a:off x="5814136" y="4189656"/>
                <a:ext cx="6192000" cy="684803"/>
              </a:xfrm>
              <a:prstGeom prst="rect">
                <a:avLst/>
              </a:prstGeom>
              <a:noFill/>
            </p:spPr>
            <p:txBody>
              <a:bodyPr wrap="square" rtlCol="0">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spcAft>
                    <a:spcPts val="300"/>
                  </a:spcAft>
                </a:pPr>
                <a:r>
                  <a:rPr lang="en-US" sz="2000" dirty="0">
                    <a:solidFill>
                      <a:srgbClr val="003299"/>
                    </a:solidFill>
                  </a:rPr>
                  <a:t>Standardisation</a:t>
                </a:r>
              </a:p>
              <a:p>
                <a:pPr>
                  <a:spcAft>
                    <a:spcPts val="600"/>
                  </a:spcAft>
                </a:pPr>
                <a:r>
                  <a:rPr lang="en-US" sz="1600" kern="0" dirty="0">
                    <a:solidFill>
                      <a:srgbClr val="828282"/>
                    </a:solidFill>
                    <a:ea typeface="ByTheButterfly" pitchFamily="2" charset="0"/>
                  </a:rPr>
                  <a:t>Promote a </a:t>
                </a:r>
                <a:r>
                  <a:rPr lang="en-US" sz="1600" b="1" kern="0" dirty="0">
                    <a:solidFill>
                      <a:srgbClr val="828282"/>
                    </a:solidFill>
                    <a:ea typeface="ByTheButterfly" pitchFamily="2" charset="0"/>
                  </a:rPr>
                  <a:t>clear and common understanding of reporting requirements</a:t>
                </a:r>
              </a:p>
            </p:txBody>
          </p:sp>
        </p:grpSp>
        <p:grpSp>
          <p:nvGrpSpPr>
            <p:cNvPr id="89" name="Group 88">
              <a:extLst>
                <a:ext uri="{FF2B5EF4-FFF2-40B4-BE49-F238E27FC236}">
                  <a16:creationId xmlns:a16="http://schemas.microsoft.com/office/drawing/2014/main" id="{9E10ADDC-A0AB-409A-B051-112E56E77059}"/>
                </a:ext>
              </a:extLst>
            </p:cNvPr>
            <p:cNvGrpSpPr/>
            <p:nvPr/>
          </p:nvGrpSpPr>
          <p:grpSpPr>
            <a:xfrm>
              <a:off x="4934336" y="2789065"/>
              <a:ext cx="7071800" cy="931024"/>
              <a:chOff x="4934336" y="2754283"/>
              <a:chExt cx="7071800" cy="931024"/>
            </a:xfrm>
          </p:grpSpPr>
          <p:grpSp>
            <p:nvGrpSpPr>
              <p:cNvPr id="56" name="Group 55">
                <a:extLst>
                  <a:ext uri="{FF2B5EF4-FFF2-40B4-BE49-F238E27FC236}">
                    <a16:creationId xmlns:a16="http://schemas.microsoft.com/office/drawing/2014/main" id="{E92C4DDA-FD51-4A8F-9B90-6647DB29FC43}"/>
                  </a:ext>
                </a:extLst>
              </p:cNvPr>
              <p:cNvGrpSpPr/>
              <p:nvPr/>
            </p:nvGrpSpPr>
            <p:grpSpPr>
              <a:xfrm>
                <a:off x="4934336" y="2859795"/>
                <a:ext cx="720000" cy="720000"/>
                <a:chOff x="6515303" y="2814072"/>
                <a:chExt cx="1229857" cy="1229856"/>
              </a:xfrm>
            </p:grpSpPr>
            <p:sp>
              <p:nvSpPr>
                <p:cNvPr id="49" name="Oval 48">
                  <a:extLst>
                    <a:ext uri="{FF2B5EF4-FFF2-40B4-BE49-F238E27FC236}">
                      <a16:creationId xmlns:a16="http://schemas.microsoft.com/office/drawing/2014/main" id="{CA2E3FEE-C96F-4EAA-A41A-4008CE508413}"/>
                    </a:ext>
                  </a:extLst>
                </p:cNvPr>
                <p:cNvSpPr/>
                <p:nvPr/>
              </p:nvSpPr>
              <p:spPr>
                <a:xfrm>
                  <a:off x="6515303" y="2814072"/>
                  <a:ext cx="1229857" cy="1229856"/>
                </a:xfrm>
                <a:prstGeom prst="ellipse">
                  <a:avLst/>
                </a:prstGeom>
                <a:solidFill>
                  <a:srgbClr val="C26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55" name="Freeform 19">
                  <a:extLst>
                    <a:ext uri="{FF2B5EF4-FFF2-40B4-BE49-F238E27FC236}">
                      <a16:creationId xmlns:a16="http://schemas.microsoft.com/office/drawing/2014/main" id="{98101FC2-6DA2-4967-8B8C-7A5672060A35}"/>
                    </a:ext>
                  </a:extLst>
                </p:cNvPr>
                <p:cNvSpPr>
                  <a:spLocks noEditPoints="1"/>
                </p:cNvSpPr>
                <p:nvPr/>
              </p:nvSpPr>
              <p:spPr bwMode="auto">
                <a:xfrm>
                  <a:off x="6875807" y="3238500"/>
                  <a:ext cx="508848" cy="381000"/>
                </a:xfrm>
                <a:custGeom>
                  <a:avLst/>
                  <a:gdLst>
                    <a:gd name="T0" fmla="*/ 936 w 2542"/>
                    <a:gd name="T1" fmla="*/ 335 h 1904"/>
                    <a:gd name="T2" fmla="*/ 1271 w 2542"/>
                    <a:gd name="T3" fmla="*/ 0 h 1904"/>
                    <a:gd name="T4" fmla="*/ 1606 w 2542"/>
                    <a:gd name="T5" fmla="*/ 335 h 1904"/>
                    <a:gd name="T6" fmla="*/ 1271 w 2542"/>
                    <a:gd name="T7" fmla="*/ 671 h 1904"/>
                    <a:gd name="T8" fmla="*/ 1271 w 2542"/>
                    <a:gd name="T9" fmla="*/ 671 h 1904"/>
                    <a:gd name="T10" fmla="*/ 936 w 2542"/>
                    <a:gd name="T11" fmla="*/ 335 h 1904"/>
                    <a:gd name="T12" fmla="*/ 1271 w 2542"/>
                    <a:gd name="T13" fmla="*/ 783 h 1904"/>
                    <a:gd name="T14" fmla="*/ 822 w 2542"/>
                    <a:gd name="T15" fmla="*/ 1524 h 1904"/>
                    <a:gd name="T16" fmla="*/ 822 w 2542"/>
                    <a:gd name="T17" fmla="*/ 1904 h 1904"/>
                    <a:gd name="T18" fmla="*/ 1720 w 2542"/>
                    <a:gd name="T19" fmla="*/ 1904 h 1904"/>
                    <a:gd name="T20" fmla="*/ 1720 w 2542"/>
                    <a:gd name="T21" fmla="*/ 1524 h 1904"/>
                    <a:gd name="T22" fmla="*/ 1271 w 2542"/>
                    <a:gd name="T23" fmla="*/ 783 h 1904"/>
                    <a:gd name="T24" fmla="*/ 2167 w 2542"/>
                    <a:gd name="T25" fmla="*/ 820 h 1904"/>
                    <a:gd name="T26" fmla="*/ 2447 w 2542"/>
                    <a:gd name="T27" fmla="*/ 541 h 1904"/>
                    <a:gd name="T28" fmla="*/ 2167 w 2542"/>
                    <a:gd name="T29" fmla="*/ 261 h 1904"/>
                    <a:gd name="T30" fmla="*/ 1888 w 2542"/>
                    <a:gd name="T31" fmla="*/ 541 h 1904"/>
                    <a:gd name="T32" fmla="*/ 1888 w 2542"/>
                    <a:gd name="T33" fmla="*/ 541 h 1904"/>
                    <a:gd name="T34" fmla="*/ 2167 w 2542"/>
                    <a:gd name="T35" fmla="*/ 820 h 1904"/>
                    <a:gd name="T36" fmla="*/ 2168 w 2542"/>
                    <a:gd name="T37" fmla="*/ 884 h 1904"/>
                    <a:gd name="T38" fmla="*/ 1794 w 2542"/>
                    <a:gd name="T39" fmla="*/ 1460 h 1904"/>
                    <a:gd name="T40" fmla="*/ 1794 w 2542"/>
                    <a:gd name="T41" fmla="*/ 1756 h 1904"/>
                    <a:gd name="T42" fmla="*/ 2542 w 2542"/>
                    <a:gd name="T43" fmla="*/ 1756 h 1904"/>
                    <a:gd name="T44" fmla="*/ 2542 w 2542"/>
                    <a:gd name="T45" fmla="*/ 1460 h 1904"/>
                    <a:gd name="T46" fmla="*/ 2168 w 2542"/>
                    <a:gd name="T47" fmla="*/ 884 h 1904"/>
                    <a:gd name="T48" fmla="*/ 375 w 2542"/>
                    <a:gd name="T49" fmla="*/ 820 h 1904"/>
                    <a:gd name="T50" fmla="*/ 654 w 2542"/>
                    <a:gd name="T51" fmla="*/ 541 h 1904"/>
                    <a:gd name="T52" fmla="*/ 375 w 2542"/>
                    <a:gd name="T53" fmla="*/ 261 h 1904"/>
                    <a:gd name="T54" fmla="*/ 95 w 2542"/>
                    <a:gd name="T55" fmla="*/ 541 h 1904"/>
                    <a:gd name="T56" fmla="*/ 95 w 2542"/>
                    <a:gd name="T57" fmla="*/ 541 h 1904"/>
                    <a:gd name="T58" fmla="*/ 375 w 2542"/>
                    <a:gd name="T59" fmla="*/ 820 h 1904"/>
                    <a:gd name="T60" fmla="*/ 374 w 2542"/>
                    <a:gd name="T61" fmla="*/ 884 h 1904"/>
                    <a:gd name="T62" fmla="*/ 0 w 2542"/>
                    <a:gd name="T63" fmla="*/ 1460 h 1904"/>
                    <a:gd name="T64" fmla="*/ 0 w 2542"/>
                    <a:gd name="T65" fmla="*/ 1756 h 1904"/>
                    <a:gd name="T66" fmla="*/ 748 w 2542"/>
                    <a:gd name="T67" fmla="*/ 1756 h 1904"/>
                    <a:gd name="T68" fmla="*/ 748 w 2542"/>
                    <a:gd name="T69" fmla="*/ 1460 h 1904"/>
                    <a:gd name="T70" fmla="*/ 374 w 2542"/>
                    <a:gd name="T71" fmla="*/ 884 h 1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42" h="1904">
                      <a:moveTo>
                        <a:pt x="936" y="335"/>
                      </a:moveTo>
                      <a:cubicBezTo>
                        <a:pt x="936" y="150"/>
                        <a:pt x="1086" y="0"/>
                        <a:pt x="1271" y="0"/>
                      </a:cubicBezTo>
                      <a:cubicBezTo>
                        <a:pt x="1456" y="0"/>
                        <a:pt x="1606" y="150"/>
                        <a:pt x="1606" y="335"/>
                      </a:cubicBezTo>
                      <a:cubicBezTo>
                        <a:pt x="1606" y="520"/>
                        <a:pt x="1456" y="671"/>
                        <a:pt x="1271" y="671"/>
                      </a:cubicBezTo>
                      <a:cubicBezTo>
                        <a:pt x="1271" y="671"/>
                        <a:pt x="1271" y="671"/>
                        <a:pt x="1271" y="671"/>
                      </a:cubicBezTo>
                      <a:cubicBezTo>
                        <a:pt x="1086" y="670"/>
                        <a:pt x="936" y="520"/>
                        <a:pt x="936" y="335"/>
                      </a:cubicBezTo>
                      <a:close/>
                      <a:moveTo>
                        <a:pt x="1271" y="783"/>
                      </a:moveTo>
                      <a:cubicBezTo>
                        <a:pt x="891" y="783"/>
                        <a:pt x="822" y="1114"/>
                        <a:pt x="822" y="1524"/>
                      </a:cubicBezTo>
                      <a:cubicBezTo>
                        <a:pt x="822" y="1904"/>
                        <a:pt x="822" y="1904"/>
                        <a:pt x="822" y="1904"/>
                      </a:cubicBezTo>
                      <a:cubicBezTo>
                        <a:pt x="1720" y="1904"/>
                        <a:pt x="1720" y="1904"/>
                        <a:pt x="1720" y="1904"/>
                      </a:cubicBezTo>
                      <a:cubicBezTo>
                        <a:pt x="1720" y="1524"/>
                        <a:pt x="1720" y="1524"/>
                        <a:pt x="1720" y="1524"/>
                      </a:cubicBezTo>
                      <a:cubicBezTo>
                        <a:pt x="1720" y="1114"/>
                        <a:pt x="1650" y="783"/>
                        <a:pt x="1271" y="783"/>
                      </a:cubicBezTo>
                      <a:close/>
                      <a:moveTo>
                        <a:pt x="2167" y="820"/>
                      </a:moveTo>
                      <a:cubicBezTo>
                        <a:pt x="2321" y="820"/>
                        <a:pt x="2447" y="695"/>
                        <a:pt x="2447" y="541"/>
                      </a:cubicBezTo>
                      <a:cubicBezTo>
                        <a:pt x="2447" y="386"/>
                        <a:pt x="2321" y="261"/>
                        <a:pt x="2167" y="261"/>
                      </a:cubicBezTo>
                      <a:cubicBezTo>
                        <a:pt x="2013" y="261"/>
                        <a:pt x="1888" y="386"/>
                        <a:pt x="1888" y="541"/>
                      </a:cubicBezTo>
                      <a:cubicBezTo>
                        <a:pt x="1888" y="541"/>
                        <a:pt x="1888" y="541"/>
                        <a:pt x="1888" y="541"/>
                      </a:cubicBezTo>
                      <a:cubicBezTo>
                        <a:pt x="1888" y="695"/>
                        <a:pt x="2013" y="820"/>
                        <a:pt x="2167" y="820"/>
                      </a:cubicBezTo>
                      <a:close/>
                      <a:moveTo>
                        <a:pt x="2168" y="884"/>
                      </a:moveTo>
                      <a:cubicBezTo>
                        <a:pt x="1852" y="884"/>
                        <a:pt x="1794" y="1142"/>
                        <a:pt x="1794" y="1460"/>
                      </a:cubicBezTo>
                      <a:cubicBezTo>
                        <a:pt x="1794" y="1756"/>
                        <a:pt x="1794" y="1756"/>
                        <a:pt x="1794" y="1756"/>
                      </a:cubicBezTo>
                      <a:cubicBezTo>
                        <a:pt x="2542" y="1756"/>
                        <a:pt x="2542" y="1756"/>
                        <a:pt x="2542" y="1756"/>
                      </a:cubicBezTo>
                      <a:cubicBezTo>
                        <a:pt x="2542" y="1460"/>
                        <a:pt x="2542" y="1460"/>
                        <a:pt x="2542" y="1460"/>
                      </a:cubicBezTo>
                      <a:cubicBezTo>
                        <a:pt x="2542" y="1142"/>
                        <a:pt x="2484" y="884"/>
                        <a:pt x="2168" y="884"/>
                      </a:cubicBezTo>
                      <a:close/>
                      <a:moveTo>
                        <a:pt x="375" y="820"/>
                      </a:moveTo>
                      <a:cubicBezTo>
                        <a:pt x="529" y="820"/>
                        <a:pt x="654" y="695"/>
                        <a:pt x="654" y="541"/>
                      </a:cubicBezTo>
                      <a:cubicBezTo>
                        <a:pt x="654" y="386"/>
                        <a:pt x="529" y="261"/>
                        <a:pt x="375" y="261"/>
                      </a:cubicBezTo>
                      <a:cubicBezTo>
                        <a:pt x="221" y="261"/>
                        <a:pt x="95" y="386"/>
                        <a:pt x="95" y="541"/>
                      </a:cubicBezTo>
                      <a:cubicBezTo>
                        <a:pt x="95" y="541"/>
                        <a:pt x="95" y="541"/>
                        <a:pt x="95" y="541"/>
                      </a:cubicBezTo>
                      <a:cubicBezTo>
                        <a:pt x="96" y="695"/>
                        <a:pt x="221" y="820"/>
                        <a:pt x="375" y="820"/>
                      </a:cubicBezTo>
                      <a:close/>
                      <a:moveTo>
                        <a:pt x="374" y="884"/>
                      </a:moveTo>
                      <a:cubicBezTo>
                        <a:pt x="58" y="884"/>
                        <a:pt x="0" y="1142"/>
                        <a:pt x="0" y="1460"/>
                      </a:cubicBezTo>
                      <a:cubicBezTo>
                        <a:pt x="0" y="1756"/>
                        <a:pt x="0" y="1756"/>
                        <a:pt x="0" y="1756"/>
                      </a:cubicBezTo>
                      <a:cubicBezTo>
                        <a:pt x="748" y="1756"/>
                        <a:pt x="748" y="1756"/>
                        <a:pt x="748" y="1756"/>
                      </a:cubicBezTo>
                      <a:cubicBezTo>
                        <a:pt x="748" y="1460"/>
                        <a:pt x="748" y="1460"/>
                        <a:pt x="748" y="1460"/>
                      </a:cubicBezTo>
                      <a:cubicBezTo>
                        <a:pt x="748" y="1142"/>
                        <a:pt x="690" y="884"/>
                        <a:pt x="374" y="884"/>
                      </a:cubicBezTo>
                      <a:close/>
                    </a:path>
                  </a:pathLst>
                </a:custGeom>
                <a:solidFill>
                  <a:schemeClr val="bg1"/>
                </a:solidFill>
                <a:ln>
                  <a:noFill/>
                </a:ln>
              </p:spPr>
              <p:txBody>
                <a:bodyPr rot="0" vert="horz" wrap="square" lIns="121920" tIns="60960" rIns="121920" bIns="60960" anchor="t" anchorCtr="0" upright="1">
                  <a:noAutofit/>
                </a:bodyPr>
                <a:lstStyle/>
                <a:p>
                  <a:endParaRPr lang="en-GB" sz="2400"/>
                </a:p>
              </p:txBody>
            </p:sp>
          </p:grpSp>
          <p:sp>
            <p:nvSpPr>
              <p:cNvPr id="77" name="TextBox 84">
                <a:extLst>
                  <a:ext uri="{FF2B5EF4-FFF2-40B4-BE49-F238E27FC236}">
                    <a16:creationId xmlns:a16="http://schemas.microsoft.com/office/drawing/2014/main" id="{D85EA196-F93E-4A35-829C-833576CE0B8E}"/>
                  </a:ext>
                </a:extLst>
              </p:cNvPr>
              <p:cNvSpPr txBox="1"/>
              <p:nvPr/>
            </p:nvSpPr>
            <p:spPr>
              <a:xfrm flipH="1">
                <a:off x="5814136" y="2754283"/>
                <a:ext cx="6192000" cy="931024"/>
              </a:xfrm>
              <a:prstGeom prst="rect">
                <a:avLst/>
              </a:prstGeom>
              <a:noFill/>
            </p:spPr>
            <p:txBody>
              <a:bodyPr wrap="square" rtlCol="0">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spcAft>
                    <a:spcPts val="300"/>
                  </a:spcAft>
                </a:pPr>
                <a:r>
                  <a:rPr lang="en-US" sz="2000" dirty="0">
                    <a:solidFill>
                      <a:srgbClr val="003299"/>
                    </a:solidFill>
                  </a:rPr>
                  <a:t>Provision of non-binding advice</a:t>
                </a:r>
              </a:p>
              <a:p>
                <a:pPr>
                  <a:spcAft>
                    <a:spcPts val="600"/>
                  </a:spcAft>
                </a:pPr>
                <a:r>
                  <a:rPr lang="en-US" sz="1600" kern="0" dirty="0">
                    <a:solidFill>
                      <a:srgbClr val="828282"/>
                    </a:solidFill>
                    <a:ea typeface="ByTheButterfly" pitchFamily="2" charset="0"/>
                  </a:rPr>
                  <a:t>Provide </a:t>
                </a:r>
                <a:r>
                  <a:rPr lang="en-US" sz="1600" b="1" kern="0" dirty="0">
                    <a:solidFill>
                      <a:srgbClr val="828282"/>
                    </a:solidFill>
                    <a:ea typeface="ByTheButterfly" pitchFamily="2" charset="0"/>
                  </a:rPr>
                  <a:t>advice on integrated reporting </a:t>
                </a:r>
                <a:r>
                  <a:rPr lang="en-US" sz="1600" kern="0" dirty="0">
                    <a:solidFill>
                      <a:srgbClr val="828282"/>
                    </a:solidFill>
                    <a:ea typeface="ByTheButterfly" pitchFamily="2" charset="0"/>
                  </a:rPr>
                  <a:t>and assist in translating user needs into reporting requirements</a:t>
                </a:r>
                <a:endParaRPr lang="en-US" sz="1600" dirty="0">
                  <a:solidFill>
                    <a:srgbClr val="828282"/>
                  </a:solidFill>
                  <a:ea typeface="ByTheButterfly" pitchFamily="2" charset="0"/>
                </a:endParaRPr>
              </a:p>
            </p:txBody>
          </p:sp>
        </p:grpSp>
        <p:grpSp>
          <p:nvGrpSpPr>
            <p:cNvPr id="96" name="Group 95">
              <a:extLst>
                <a:ext uri="{FF2B5EF4-FFF2-40B4-BE49-F238E27FC236}">
                  <a16:creationId xmlns:a16="http://schemas.microsoft.com/office/drawing/2014/main" id="{3F90DF81-0BA8-41F0-8146-A35F21F78E1D}"/>
                </a:ext>
              </a:extLst>
            </p:cNvPr>
            <p:cNvGrpSpPr/>
            <p:nvPr/>
          </p:nvGrpSpPr>
          <p:grpSpPr>
            <a:xfrm>
              <a:off x="4934336" y="5058275"/>
              <a:ext cx="7071800" cy="931024"/>
              <a:chOff x="4934336" y="5058275"/>
              <a:chExt cx="7071800" cy="931024"/>
            </a:xfrm>
          </p:grpSpPr>
          <p:grpSp>
            <p:nvGrpSpPr>
              <p:cNvPr id="60" name="Group 59">
                <a:extLst>
                  <a:ext uri="{FF2B5EF4-FFF2-40B4-BE49-F238E27FC236}">
                    <a16:creationId xmlns:a16="http://schemas.microsoft.com/office/drawing/2014/main" id="{8BF88272-FABA-427A-B855-CC9E7068C2A4}"/>
                  </a:ext>
                </a:extLst>
              </p:cNvPr>
              <p:cNvGrpSpPr/>
              <p:nvPr/>
            </p:nvGrpSpPr>
            <p:grpSpPr>
              <a:xfrm>
                <a:off x="4934336" y="5163787"/>
                <a:ext cx="720000" cy="720000"/>
                <a:chOff x="6469715" y="4792265"/>
                <a:chExt cx="1229857" cy="1229856"/>
              </a:xfrm>
            </p:grpSpPr>
            <p:sp>
              <p:nvSpPr>
                <p:cNvPr id="53" name="Oval 52">
                  <a:extLst>
                    <a:ext uri="{FF2B5EF4-FFF2-40B4-BE49-F238E27FC236}">
                      <a16:creationId xmlns:a16="http://schemas.microsoft.com/office/drawing/2014/main" id="{A1AFB4D4-FA9E-4957-B449-DFA7DC07F552}"/>
                    </a:ext>
                  </a:extLst>
                </p:cNvPr>
                <p:cNvSpPr/>
                <p:nvPr/>
              </p:nvSpPr>
              <p:spPr>
                <a:xfrm>
                  <a:off x="6469715" y="4792265"/>
                  <a:ext cx="1229857" cy="1229856"/>
                </a:xfrm>
                <a:prstGeom prst="ellipse">
                  <a:avLst/>
                </a:prstGeom>
                <a:solidFill>
                  <a:srgbClr val="F4C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grpSp>
              <p:nvGrpSpPr>
                <p:cNvPr id="57" name="Group 18">
                  <a:extLst>
                    <a:ext uri="{FF2B5EF4-FFF2-40B4-BE49-F238E27FC236}">
                      <a16:creationId xmlns:a16="http://schemas.microsoft.com/office/drawing/2014/main" id="{3CB8C80C-484B-4B70-A280-087B3B7D7C26}"/>
                    </a:ext>
                  </a:extLst>
                </p:cNvPr>
                <p:cNvGrpSpPr>
                  <a:grpSpLocks noChangeAspect="1"/>
                </p:cNvGrpSpPr>
                <p:nvPr/>
              </p:nvGrpSpPr>
              <p:grpSpPr bwMode="auto">
                <a:xfrm>
                  <a:off x="6917218" y="5191193"/>
                  <a:ext cx="334851" cy="432000"/>
                  <a:chOff x="3543" y="850"/>
                  <a:chExt cx="162" cy="209"/>
                </a:xfrm>
              </p:grpSpPr>
              <p:sp>
                <p:nvSpPr>
                  <p:cNvPr id="58" name="AutoShape 17">
                    <a:extLst>
                      <a:ext uri="{FF2B5EF4-FFF2-40B4-BE49-F238E27FC236}">
                        <a16:creationId xmlns:a16="http://schemas.microsoft.com/office/drawing/2014/main" id="{8EFDE8DD-91F4-49B2-A783-227AC8854A36}"/>
                      </a:ext>
                    </a:extLst>
                  </p:cNvPr>
                  <p:cNvSpPr>
                    <a:spLocks noChangeAspect="1" noChangeArrowheads="1" noTextEdit="1"/>
                  </p:cNvSpPr>
                  <p:nvPr/>
                </p:nvSpPr>
                <p:spPr bwMode="auto">
                  <a:xfrm>
                    <a:off x="3543" y="850"/>
                    <a:ext cx="162"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59" name="Freeform 19">
                    <a:extLst>
                      <a:ext uri="{FF2B5EF4-FFF2-40B4-BE49-F238E27FC236}">
                        <a16:creationId xmlns:a16="http://schemas.microsoft.com/office/drawing/2014/main" id="{6B74E251-3E8E-41EE-A726-06F7AC96F2C5}"/>
                      </a:ext>
                    </a:extLst>
                  </p:cNvPr>
                  <p:cNvSpPr>
                    <a:spLocks noEditPoints="1"/>
                  </p:cNvSpPr>
                  <p:nvPr/>
                </p:nvSpPr>
                <p:spPr bwMode="auto">
                  <a:xfrm>
                    <a:off x="3543" y="850"/>
                    <a:ext cx="162" cy="209"/>
                  </a:xfrm>
                  <a:custGeom>
                    <a:avLst/>
                    <a:gdLst>
                      <a:gd name="T0" fmla="*/ 1210 w 1718"/>
                      <a:gd name="T1" fmla="*/ 0 h 2214"/>
                      <a:gd name="T2" fmla="*/ 607 w 1718"/>
                      <a:gd name="T3" fmla="*/ 243 h 2214"/>
                      <a:gd name="T4" fmla="*/ 598 w 1718"/>
                      <a:gd name="T5" fmla="*/ 242 h 2214"/>
                      <a:gd name="T6" fmla="*/ 598 w 1718"/>
                      <a:gd name="T7" fmla="*/ 242 h 2214"/>
                      <a:gd name="T8" fmla="*/ 433 w 1718"/>
                      <a:gd name="T9" fmla="*/ 32 h 2214"/>
                      <a:gd name="T10" fmla="*/ 423 w 1718"/>
                      <a:gd name="T11" fmla="*/ 31 h 2214"/>
                      <a:gd name="T12" fmla="*/ 421 w 1718"/>
                      <a:gd name="T13" fmla="*/ 34 h 2214"/>
                      <a:gd name="T14" fmla="*/ 192 w 1718"/>
                      <a:gd name="T15" fmla="*/ 995 h 2214"/>
                      <a:gd name="T16" fmla="*/ 196 w 1718"/>
                      <a:gd name="T17" fmla="*/ 1003 h 2214"/>
                      <a:gd name="T18" fmla="*/ 198 w 1718"/>
                      <a:gd name="T19" fmla="*/ 1003 h 2214"/>
                      <a:gd name="T20" fmla="*/ 1185 w 1718"/>
                      <a:gd name="T21" fmla="*/ 1005 h 2214"/>
                      <a:gd name="T22" fmla="*/ 1192 w 1718"/>
                      <a:gd name="T23" fmla="*/ 998 h 2214"/>
                      <a:gd name="T24" fmla="*/ 1190 w 1718"/>
                      <a:gd name="T25" fmla="*/ 994 h 2214"/>
                      <a:gd name="T26" fmla="*/ 1025 w 1718"/>
                      <a:gd name="T27" fmla="*/ 784 h 2214"/>
                      <a:gd name="T28" fmla="*/ 1026 w 1718"/>
                      <a:gd name="T29" fmla="*/ 775 h 2214"/>
                      <a:gd name="T30" fmla="*/ 1026 w 1718"/>
                      <a:gd name="T31" fmla="*/ 775 h 2214"/>
                      <a:gd name="T32" fmla="*/ 1412 w 1718"/>
                      <a:gd name="T33" fmla="*/ 618 h 2214"/>
                      <a:gd name="T34" fmla="*/ 1703 w 1718"/>
                      <a:gd name="T35" fmla="*/ 935 h 2214"/>
                      <a:gd name="T36" fmla="*/ 1711 w 1718"/>
                      <a:gd name="T37" fmla="*/ 941 h 2214"/>
                      <a:gd name="T38" fmla="*/ 1716 w 1718"/>
                      <a:gd name="T39" fmla="*/ 934 h 2214"/>
                      <a:gd name="T40" fmla="*/ 1210 w 1718"/>
                      <a:gd name="T41" fmla="*/ 0 h 2214"/>
                      <a:gd name="T42" fmla="*/ 1520 w 1718"/>
                      <a:gd name="T43" fmla="*/ 1210 h 2214"/>
                      <a:gd name="T44" fmla="*/ 533 w 1718"/>
                      <a:gd name="T45" fmla="*/ 1209 h 2214"/>
                      <a:gd name="T46" fmla="*/ 526 w 1718"/>
                      <a:gd name="T47" fmla="*/ 1216 h 2214"/>
                      <a:gd name="T48" fmla="*/ 528 w 1718"/>
                      <a:gd name="T49" fmla="*/ 1220 h 2214"/>
                      <a:gd name="T50" fmla="*/ 693 w 1718"/>
                      <a:gd name="T51" fmla="*/ 1430 h 2214"/>
                      <a:gd name="T52" fmla="*/ 692 w 1718"/>
                      <a:gd name="T53" fmla="*/ 1439 h 2214"/>
                      <a:gd name="T54" fmla="*/ 692 w 1718"/>
                      <a:gd name="T55" fmla="*/ 1439 h 2214"/>
                      <a:gd name="T56" fmla="*/ 306 w 1718"/>
                      <a:gd name="T57" fmla="*/ 1596 h 2214"/>
                      <a:gd name="T58" fmla="*/ 15 w 1718"/>
                      <a:gd name="T59" fmla="*/ 1279 h 2214"/>
                      <a:gd name="T60" fmla="*/ 7 w 1718"/>
                      <a:gd name="T61" fmla="*/ 1273 h 2214"/>
                      <a:gd name="T62" fmla="*/ 1 w 1718"/>
                      <a:gd name="T63" fmla="*/ 1280 h 2214"/>
                      <a:gd name="T64" fmla="*/ 508 w 1718"/>
                      <a:gd name="T65" fmla="*/ 2214 h 2214"/>
                      <a:gd name="T66" fmla="*/ 1111 w 1718"/>
                      <a:gd name="T67" fmla="*/ 1971 h 2214"/>
                      <a:gd name="T68" fmla="*/ 1120 w 1718"/>
                      <a:gd name="T69" fmla="*/ 1972 h 2214"/>
                      <a:gd name="T70" fmla="*/ 1285 w 1718"/>
                      <a:gd name="T71" fmla="*/ 2182 h 2214"/>
                      <a:gd name="T72" fmla="*/ 1295 w 1718"/>
                      <a:gd name="T73" fmla="*/ 2183 h 2214"/>
                      <a:gd name="T74" fmla="*/ 1297 w 1718"/>
                      <a:gd name="T75" fmla="*/ 2180 h 2214"/>
                      <a:gd name="T76" fmla="*/ 1527 w 1718"/>
                      <a:gd name="T77" fmla="*/ 1219 h 2214"/>
                      <a:gd name="T78" fmla="*/ 1522 w 1718"/>
                      <a:gd name="T79" fmla="*/ 1211 h 2214"/>
                      <a:gd name="T80" fmla="*/ 1520 w 1718"/>
                      <a:gd name="T81" fmla="*/ 1210 h 2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18" h="2214">
                        <a:moveTo>
                          <a:pt x="1210" y="0"/>
                        </a:moveTo>
                        <a:cubicBezTo>
                          <a:pt x="937" y="0"/>
                          <a:pt x="648" y="212"/>
                          <a:pt x="607" y="243"/>
                        </a:cubicBezTo>
                        <a:cubicBezTo>
                          <a:pt x="604" y="245"/>
                          <a:pt x="600" y="245"/>
                          <a:pt x="598" y="242"/>
                        </a:cubicBezTo>
                        <a:cubicBezTo>
                          <a:pt x="598" y="242"/>
                          <a:pt x="598" y="242"/>
                          <a:pt x="598" y="242"/>
                        </a:cubicBezTo>
                        <a:cubicBezTo>
                          <a:pt x="433" y="32"/>
                          <a:pt x="433" y="32"/>
                          <a:pt x="433" y="32"/>
                        </a:cubicBezTo>
                        <a:cubicBezTo>
                          <a:pt x="430" y="29"/>
                          <a:pt x="426" y="28"/>
                          <a:pt x="423" y="31"/>
                        </a:cubicBezTo>
                        <a:cubicBezTo>
                          <a:pt x="422" y="31"/>
                          <a:pt x="421" y="33"/>
                          <a:pt x="421" y="34"/>
                        </a:cubicBezTo>
                        <a:cubicBezTo>
                          <a:pt x="192" y="995"/>
                          <a:pt x="192" y="995"/>
                          <a:pt x="192" y="995"/>
                        </a:cubicBezTo>
                        <a:cubicBezTo>
                          <a:pt x="191" y="999"/>
                          <a:pt x="193" y="1002"/>
                          <a:pt x="196" y="1003"/>
                        </a:cubicBezTo>
                        <a:cubicBezTo>
                          <a:pt x="197" y="1003"/>
                          <a:pt x="197" y="1003"/>
                          <a:pt x="198" y="1003"/>
                        </a:cubicBezTo>
                        <a:cubicBezTo>
                          <a:pt x="1185" y="1005"/>
                          <a:pt x="1185" y="1005"/>
                          <a:pt x="1185" y="1005"/>
                        </a:cubicBezTo>
                        <a:cubicBezTo>
                          <a:pt x="1189" y="1005"/>
                          <a:pt x="1192" y="1002"/>
                          <a:pt x="1192" y="998"/>
                        </a:cubicBezTo>
                        <a:cubicBezTo>
                          <a:pt x="1192" y="997"/>
                          <a:pt x="1191" y="996"/>
                          <a:pt x="1190" y="994"/>
                        </a:cubicBezTo>
                        <a:cubicBezTo>
                          <a:pt x="1025" y="784"/>
                          <a:pt x="1025" y="784"/>
                          <a:pt x="1025" y="784"/>
                        </a:cubicBezTo>
                        <a:cubicBezTo>
                          <a:pt x="1023" y="781"/>
                          <a:pt x="1023" y="777"/>
                          <a:pt x="1026" y="775"/>
                        </a:cubicBezTo>
                        <a:cubicBezTo>
                          <a:pt x="1026" y="775"/>
                          <a:pt x="1026" y="775"/>
                          <a:pt x="1026" y="775"/>
                        </a:cubicBezTo>
                        <a:cubicBezTo>
                          <a:pt x="1060" y="750"/>
                          <a:pt x="1242" y="618"/>
                          <a:pt x="1412" y="618"/>
                        </a:cubicBezTo>
                        <a:cubicBezTo>
                          <a:pt x="1539" y="618"/>
                          <a:pt x="1658" y="691"/>
                          <a:pt x="1703" y="935"/>
                        </a:cubicBezTo>
                        <a:cubicBezTo>
                          <a:pt x="1704" y="939"/>
                          <a:pt x="1708" y="941"/>
                          <a:pt x="1711" y="941"/>
                        </a:cubicBezTo>
                        <a:cubicBezTo>
                          <a:pt x="1714" y="940"/>
                          <a:pt x="1716" y="937"/>
                          <a:pt x="1716" y="934"/>
                        </a:cubicBezTo>
                        <a:cubicBezTo>
                          <a:pt x="1718" y="195"/>
                          <a:pt x="1472" y="0"/>
                          <a:pt x="1210" y="0"/>
                        </a:cubicBezTo>
                        <a:close/>
                        <a:moveTo>
                          <a:pt x="1520" y="1210"/>
                        </a:moveTo>
                        <a:cubicBezTo>
                          <a:pt x="533" y="1209"/>
                          <a:pt x="533" y="1209"/>
                          <a:pt x="533" y="1209"/>
                        </a:cubicBezTo>
                        <a:cubicBezTo>
                          <a:pt x="529" y="1209"/>
                          <a:pt x="526" y="1212"/>
                          <a:pt x="526" y="1216"/>
                        </a:cubicBezTo>
                        <a:cubicBezTo>
                          <a:pt x="526" y="1217"/>
                          <a:pt x="527" y="1218"/>
                          <a:pt x="528" y="1220"/>
                        </a:cubicBezTo>
                        <a:cubicBezTo>
                          <a:pt x="693" y="1430"/>
                          <a:pt x="693" y="1430"/>
                          <a:pt x="693" y="1430"/>
                        </a:cubicBezTo>
                        <a:cubicBezTo>
                          <a:pt x="695" y="1433"/>
                          <a:pt x="695" y="1437"/>
                          <a:pt x="692" y="1439"/>
                        </a:cubicBezTo>
                        <a:cubicBezTo>
                          <a:pt x="692" y="1439"/>
                          <a:pt x="692" y="1439"/>
                          <a:pt x="692" y="1439"/>
                        </a:cubicBezTo>
                        <a:cubicBezTo>
                          <a:pt x="658" y="1464"/>
                          <a:pt x="476" y="1596"/>
                          <a:pt x="306" y="1596"/>
                        </a:cubicBezTo>
                        <a:cubicBezTo>
                          <a:pt x="179" y="1596"/>
                          <a:pt x="60" y="1523"/>
                          <a:pt x="15" y="1279"/>
                        </a:cubicBezTo>
                        <a:cubicBezTo>
                          <a:pt x="14" y="1275"/>
                          <a:pt x="10" y="1273"/>
                          <a:pt x="7" y="1273"/>
                        </a:cubicBezTo>
                        <a:cubicBezTo>
                          <a:pt x="4" y="1274"/>
                          <a:pt x="1" y="1277"/>
                          <a:pt x="1" y="1280"/>
                        </a:cubicBezTo>
                        <a:cubicBezTo>
                          <a:pt x="0" y="2019"/>
                          <a:pt x="246" y="2214"/>
                          <a:pt x="508" y="2214"/>
                        </a:cubicBezTo>
                        <a:cubicBezTo>
                          <a:pt x="781" y="2214"/>
                          <a:pt x="1070" y="2002"/>
                          <a:pt x="1111" y="1971"/>
                        </a:cubicBezTo>
                        <a:cubicBezTo>
                          <a:pt x="1114" y="1969"/>
                          <a:pt x="1118" y="1969"/>
                          <a:pt x="1120" y="1972"/>
                        </a:cubicBezTo>
                        <a:cubicBezTo>
                          <a:pt x="1285" y="2182"/>
                          <a:pt x="1285" y="2182"/>
                          <a:pt x="1285" y="2182"/>
                        </a:cubicBezTo>
                        <a:cubicBezTo>
                          <a:pt x="1288" y="2185"/>
                          <a:pt x="1292" y="2186"/>
                          <a:pt x="1295" y="2183"/>
                        </a:cubicBezTo>
                        <a:cubicBezTo>
                          <a:pt x="1296" y="2183"/>
                          <a:pt x="1297" y="2181"/>
                          <a:pt x="1297" y="2180"/>
                        </a:cubicBezTo>
                        <a:cubicBezTo>
                          <a:pt x="1527" y="1219"/>
                          <a:pt x="1527" y="1219"/>
                          <a:pt x="1527" y="1219"/>
                        </a:cubicBezTo>
                        <a:cubicBezTo>
                          <a:pt x="1527" y="1215"/>
                          <a:pt x="1525" y="1211"/>
                          <a:pt x="1522" y="1211"/>
                        </a:cubicBezTo>
                        <a:cubicBezTo>
                          <a:pt x="1521" y="1211"/>
                          <a:pt x="1521" y="1210"/>
                          <a:pt x="1520" y="12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grpSp>
          </p:grpSp>
          <p:sp>
            <p:nvSpPr>
              <p:cNvPr id="81" name="TextBox 84">
                <a:extLst>
                  <a:ext uri="{FF2B5EF4-FFF2-40B4-BE49-F238E27FC236}">
                    <a16:creationId xmlns:a16="http://schemas.microsoft.com/office/drawing/2014/main" id="{7694A519-B31F-4B38-B22E-B6961A3829D3}"/>
                  </a:ext>
                </a:extLst>
              </p:cNvPr>
              <p:cNvSpPr txBox="1"/>
              <p:nvPr/>
            </p:nvSpPr>
            <p:spPr>
              <a:xfrm flipH="1">
                <a:off x="5814136" y="5058275"/>
                <a:ext cx="6192000" cy="931024"/>
              </a:xfrm>
              <a:prstGeom prst="rect">
                <a:avLst/>
              </a:prstGeom>
              <a:noFill/>
            </p:spPr>
            <p:txBody>
              <a:bodyPr wrap="square" rtlCol="0">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spcAft>
                    <a:spcPts val="300"/>
                  </a:spcAft>
                </a:pPr>
                <a:r>
                  <a:rPr lang="en-US" sz="2000" dirty="0">
                    <a:solidFill>
                      <a:srgbClr val="003299"/>
                    </a:solidFill>
                  </a:rPr>
                  <a:t>Data sharing</a:t>
                </a:r>
              </a:p>
              <a:p>
                <a:pPr>
                  <a:spcAft>
                    <a:spcPts val="600"/>
                  </a:spcAft>
                </a:pPr>
                <a:r>
                  <a:rPr lang="en-GB" sz="1600" kern="0" dirty="0">
                    <a:solidFill>
                      <a:srgbClr val="828282"/>
                    </a:solidFill>
                    <a:ea typeface="ByTheButterfly" pitchFamily="2" charset="0"/>
                  </a:rPr>
                  <a:t>Improve </a:t>
                </a:r>
                <a:r>
                  <a:rPr lang="en-GB" sz="1600" b="1" kern="0" dirty="0">
                    <a:solidFill>
                      <a:srgbClr val="828282"/>
                    </a:solidFill>
                    <a:ea typeface="ByTheButterfly" pitchFamily="2" charset="0"/>
                  </a:rPr>
                  <a:t>sharing and re-use of data among authorities</a:t>
                </a:r>
                <a:r>
                  <a:rPr lang="en-GB" sz="1600" kern="0" dirty="0">
                    <a:solidFill>
                      <a:srgbClr val="828282"/>
                    </a:solidFill>
                    <a:ea typeface="ByTheButterfly" pitchFamily="2" charset="0"/>
                  </a:rPr>
                  <a:t>, assess the feasibility and effectiveness to create a Central Data Collection Point</a:t>
                </a:r>
                <a:endParaRPr lang="en-US" sz="1600" dirty="0">
                  <a:solidFill>
                    <a:srgbClr val="828282"/>
                  </a:solidFill>
                  <a:ea typeface="ByTheButterfly" pitchFamily="2" charset="0"/>
                </a:endParaRPr>
              </a:p>
            </p:txBody>
          </p:sp>
        </p:grpSp>
      </p:grpSp>
      <p:sp>
        <p:nvSpPr>
          <p:cNvPr id="93" name="Rectangle 92">
            <a:extLst>
              <a:ext uri="{FF2B5EF4-FFF2-40B4-BE49-F238E27FC236}">
                <a16:creationId xmlns:a16="http://schemas.microsoft.com/office/drawing/2014/main" id="{03A23E6C-D98B-468E-9410-6E1ABDB51934}"/>
              </a:ext>
            </a:extLst>
          </p:cNvPr>
          <p:cNvSpPr/>
          <p:nvPr/>
        </p:nvSpPr>
        <p:spPr>
          <a:xfrm>
            <a:off x="592368" y="2461516"/>
            <a:ext cx="3708000" cy="2772000"/>
          </a:xfrm>
          <a:prstGeom prst="rect">
            <a:avLst/>
          </a:prstGeom>
          <a:noFill/>
          <a:ln w="19050">
            <a:solidFill>
              <a:srgbClr val="0032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GB" sz="2000" dirty="0">
                <a:solidFill>
                  <a:srgbClr val="003299"/>
                </a:solidFill>
              </a:rPr>
              <a:t>The main objective of the JBRC is to increase integration across prudential, resolution and statistical reporting for </a:t>
            </a:r>
            <a:r>
              <a:rPr lang="en-GB" sz="2000" b="1" dirty="0">
                <a:solidFill>
                  <a:srgbClr val="003299"/>
                </a:solidFill>
              </a:rPr>
              <a:t>banks</a:t>
            </a:r>
            <a:r>
              <a:rPr lang="en-GB" sz="2000" dirty="0">
                <a:solidFill>
                  <a:srgbClr val="003299"/>
                </a:solidFill>
              </a:rPr>
              <a:t>.</a:t>
            </a:r>
          </a:p>
          <a:p>
            <a:pPr algn="ctr"/>
            <a:r>
              <a:rPr lang="en-GB" sz="2000" dirty="0">
                <a:solidFill>
                  <a:srgbClr val="003299"/>
                </a:solidFill>
              </a:rPr>
              <a:t>A detailed description of the tasks and roles of the JBRC will be given in its mandate. </a:t>
            </a:r>
          </a:p>
        </p:txBody>
      </p:sp>
      <p:sp>
        <p:nvSpPr>
          <p:cNvPr id="6" name="Slide Number Placeholder 5">
            <a:extLst>
              <a:ext uri="{FF2B5EF4-FFF2-40B4-BE49-F238E27FC236}">
                <a16:creationId xmlns:a16="http://schemas.microsoft.com/office/drawing/2014/main" id="{249CE499-2BB1-4D5F-8A0F-16B0E12B955B}"/>
              </a:ext>
            </a:extLst>
          </p:cNvPr>
          <p:cNvSpPr>
            <a:spLocks noGrp="1"/>
          </p:cNvSpPr>
          <p:nvPr>
            <p:ph type="sldNum" sz="quarter" idx="12"/>
          </p:nvPr>
        </p:nvSpPr>
        <p:spPr/>
        <p:txBody>
          <a:bodyPr/>
          <a:lstStyle/>
          <a:p>
            <a:fld id="{C503CC05-0B00-4536-90DC-F4CC72241A6C}" type="slidenum">
              <a:rPr lang="es-ES_tradnl" smtClean="0"/>
              <a:t>7</a:t>
            </a:fld>
            <a:endParaRPr lang="es-ES_tradnl"/>
          </a:p>
        </p:txBody>
      </p:sp>
      <p:sp>
        <p:nvSpPr>
          <p:cNvPr id="41" name="Classification">
            <a:extLst>
              <a:ext uri="{FF2B5EF4-FFF2-40B4-BE49-F238E27FC236}">
                <a16:creationId xmlns:a16="http://schemas.microsoft.com/office/drawing/2014/main" id="{D8B5788E-B3D3-40A8-BD43-1108AF4A16AD}"/>
              </a:ext>
            </a:extLst>
          </p:cNvPr>
          <p:cNvSpPr txBox="1">
            <a:spLocks noChangeArrowheads="1"/>
          </p:cNvSpPr>
          <p:nvPr/>
        </p:nvSpPr>
        <p:spPr bwMode="auto">
          <a:xfrm>
            <a:off x="10081909" y="732897"/>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spTree>
    <p:extLst>
      <p:ext uri="{BB962C8B-B14F-4D97-AF65-F5344CB8AC3E}">
        <p14:creationId xmlns:p14="http://schemas.microsoft.com/office/powerpoint/2010/main" val="95028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6. Composition of the JBRC</a:t>
            </a:r>
            <a:endParaRPr lang="es-ES_tradnl" sz="2800" b="1" dirty="0"/>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86189316-7B43-40E9-899B-32A7CD6A1DC6}"/>
              </a:ext>
            </a:extLst>
          </p:cNvPr>
          <p:cNvGrpSpPr/>
          <p:nvPr/>
        </p:nvGrpSpPr>
        <p:grpSpPr>
          <a:xfrm>
            <a:off x="1261067" y="147120"/>
            <a:ext cx="9669866" cy="6128212"/>
            <a:chOff x="1748364" y="517499"/>
            <a:chExt cx="9669866" cy="6128212"/>
          </a:xfrm>
        </p:grpSpPr>
        <p:grpSp>
          <p:nvGrpSpPr>
            <p:cNvPr id="6" name="Group 5">
              <a:extLst>
                <a:ext uri="{FF2B5EF4-FFF2-40B4-BE49-F238E27FC236}">
                  <a16:creationId xmlns:a16="http://schemas.microsoft.com/office/drawing/2014/main" id="{5DA3F14C-6F3C-421A-916A-9576822A6F39}"/>
                </a:ext>
              </a:extLst>
            </p:cNvPr>
            <p:cNvGrpSpPr/>
            <p:nvPr/>
          </p:nvGrpSpPr>
          <p:grpSpPr>
            <a:xfrm>
              <a:off x="1748364" y="517499"/>
              <a:ext cx="8695272" cy="5823002"/>
              <a:chOff x="2163697" y="-101702"/>
              <a:chExt cx="8151817" cy="6325796"/>
            </a:xfrm>
          </p:grpSpPr>
          <p:sp>
            <p:nvSpPr>
              <p:cNvPr id="7" name="Freeform 7">
                <a:extLst>
                  <a:ext uri="{FF2B5EF4-FFF2-40B4-BE49-F238E27FC236}">
                    <a16:creationId xmlns:a16="http://schemas.microsoft.com/office/drawing/2014/main" id="{305AFA82-6DFA-4E3F-815D-C003BBBB3779}"/>
                  </a:ext>
                </a:extLst>
              </p:cNvPr>
              <p:cNvSpPr/>
              <p:nvPr/>
            </p:nvSpPr>
            <p:spPr>
              <a:xfrm rot="19643672">
                <a:off x="3245285" y="-101702"/>
                <a:ext cx="7070229" cy="6325796"/>
              </a:xfrm>
              <a:custGeom>
                <a:avLst/>
                <a:gdLst>
                  <a:gd name="connsiteX0" fmla="*/ 0 w 2040572"/>
                  <a:gd name="connsiteY0" fmla="*/ 0 h 2057400"/>
                  <a:gd name="connsiteX1" fmla="*/ 2040572 w 2040572"/>
                  <a:gd name="connsiteY1" fmla="*/ 0 h 2057400"/>
                  <a:gd name="connsiteX2" fmla="*/ 2040572 w 2040572"/>
                  <a:gd name="connsiteY2" fmla="*/ 2057400 h 2057400"/>
                  <a:gd name="connsiteX3" fmla="*/ 0 w 2040572"/>
                  <a:gd name="connsiteY3" fmla="*/ 2057400 h 2057400"/>
                  <a:gd name="connsiteX4" fmla="*/ 0 w 2040572"/>
                  <a:gd name="connsiteY4" fmla="*/ 0 h 2057400"/>
                  <a:gd name="connsiteX0" fmla="*/ 1530 w 2042102"/>
                  <a:gd name="connsiteY0" fmla="*/ 0 h 2057400"/>
                  <a:gd name="connsiteX1" fmla="*/ 2042102 w 2042102"/>
                  <a:gd name="connsiteY1" fmla="*/ 0 h 2057400"/>
                  <a:gd name="connsiteX2" fmla="*/ 2042102 w 2042102"/>
                  <a:gd name="connsiteY2" fmla="*/ 2057400 h 2057400"/>
                  <a:gd name="connsiteX3" fmla="*/ 0 w 2042102"/>
                  <a:gd name="connsiteY3" fmla="*/ 1742118 h 2057400"/>
                  <a:gd name="connsiteX4" fmla="*/ 1530 w 2042102"/>
                  <a:gd name="connsiteY4" fmla="*/ 0 h 2057400"/>
                  <a:gd name="connsiteX0" fmla="*/ 1530 w 2042102"/>
                  <a:gd name="connsiteY0" fmla="*/ 0 h 3040777"/>
                  <a:gd name="connsiteX1" fmla="*/ 2042102 w 2042102"/>
                  <a:gd name="connsiteY1" fmla="*/ 0 h 3040777"/>
                  <a:gd name="connsiteX2" fmla="*/ 2035643 w 2042102"/>
                  <a:gd name="connsiteY2" fmla="*/ 3040777 h 3040777"/>
                  <a:gd name="connsiteX3" fmla="*/ 0 w 2042102"/>
                  <a:gd name="connsiteY3" fmla="*/ 1742118 h 3040777"/>
                  <a:gd name="connsiteX4" fmla="*/ 1530 w 2042102"/>
                  <a:gd name="connsiteY4" fmla="*/ 0 h 3040777"/>
                  <a:gd name="connsiteX0" fmla="*/ 1530 w 8521082"/>
                  <a:gd name="connsiteY0" fmla="*/ 0 h 5430321"/>
                  <a:gd name="connsiteX1" fmla="*/ 8521082 w 8521082"/>
                  <a:gd name="connsiteY1" fmla="*/ 5430321 h 5430321"/>
                  <a:gd name="connsiteX2" fmla="*/ 2035643 w 8521082"/>
                  <a:gd name="connsiteY2" fmla="*/ 3040777 h 5430321"/>
                  <a:gd name="connsiteX3" fmla="*/ 0 w 8521082"/>
                  <a:gd name="connsiteY3" fmla="*/ 1742118 h 5430321"/>
                  <a:gd name="connsiteX4" fmla="*/ 1530 w 8521082"/>
                  <a:gd name="connsiteY4" fmla="*/ 0 h 5430321"/>
                  <a:gd name="connsiteX0" fmla="*/ 1530 w 8433658"/>
                  <a:gd name="connsiteY0" fmla="*/ 0 h 5397120"/>
                  <a:gd name="connsiteX1" fmla="*/ 8433658 w 8433658"/>
                  <a:gd name="connsiteY1" fmla="*/ 5397120 h 5397120"/>
                  <a:gd name="connsiteX2" fmla="*/ 2035643 w 8433658"/>
                  <a:gd name="connsiteY2" fmla="*/ 3040777 h 5397120"/>
                  <a:gd name="connsiteX3" fmla="*/ 0 w 8433658"/>
                  <a:gd name="connsiteY3" fmla="*/ 1742118 h 5397120"/>
                  <a:gd name="connsiteX4" fmla="*/ 1530 w 8433658"/>
                  <a:gd name="connsiteY4" fmla="*/ 0 h 5397120"/>
                  <a:gd name="connsiteX0" fmla="*/ 1530 w 8491959"/>
                  <a:gd name="connsiteY0" fmla="*/ 0 h 5411694"/>
                  <a:gd name="connsiteX1" fmla="*/ 8491959 w 8491959"/>
                  <a:gd name="connsiteY1" fmla="*/ 5411694 h 5411694"/>
                  <a:gd name="connsiteX2" fmla="*/ 2035643 w 8491959"/>
                  <a:gd name="connsiteY2" fmla="*/ 3040777 h 5411694"/>
                  <a:gd name="connsiteX3" fmla="*/ 0 w 8491959"/>
                  <a:gd name="connsiteY3" fmla="*/ 1742118 h 5411694"/>
                  <a:gd name="connsiteX4" fmla="*/ 1530 w 8491959"/>
                  <a:gd name="connsiteY4" fmla="*/ 0 h 5411694"/>
                  <a:gd name="connsiteX0" fmla="*/ 1530 w 8491959"/>
                  <a:gd name="connsiteY0" fmla="*/ 0 h 7542113"/>
                  <a:gd name="connsiteX1" fmla="*/ 8491959 w 8491959"/>
                  <a:gd name="connsiteY1" fmla="*/ 5411694 h 7542113"/>
                  <a:gd name="connsiteX2" fmla="*/ 8475028 w 8491959"/>
                  <a:gd name="connsiteY2" fmla="*/ 7542113 h 7542113"/>
                  <a:gd name="connsiteX3" fmla="*/ 0 w 8491959"/>
                  <a:gd name="connsiteY3" fmla="*/ 1742118 h 7542113"/>
                  <a:gd name="connsiteX4" fmla="*/ 1530 w 8491959"/>
                  <a:gd name="connsiteY4" fmla="*/ 0 h 7542113"/>
                  <a:gd name="connsiteX0" fmla="*/ 104195 w 8594624"/>
                  <a:gd name="connsiteY0" fmla="*/ 0 h 7542113"/>
                  <a:gd name="connsiteX1" fmla="*/ 8594624 w 8594624"/>
                  <a:gd name="connsiteY1" fmla="*/ 5411694 h 7542113"/>
                  <a:gd name="connsiteX2" fmla="*/ 8577693 w 8594624"/>
                  <a:gd name="connsiteY2" fmla="*/ 7542113 h 7542113"/>
                  <a:gd name="connsiteX3" fmla="*/ 0 w 8594624"/>
                  <a:gd name="connsiteY3" fmla="*/ 2280096 h 7542113"/>
                  <a:gd name="connsiteX4" fmla="*/ 104195 w 8594624"/>
                  <a:gd name="connsiteY4" fmla="*/ 0 h 7542113"/>
                  <a:gd name="connsiteX0" fmla="*/ 104195 w 9043321"/>
                  <a:gd name="connsiteY0" fmla="*/ 0 h 7542113"/>
                  <a:gd name="connsiteX1" fmla="*/ 9043321 w 9043321"/>
                  <a:gd name="connsiteY1" fmla="*/ 4615343 h 7542113"/>
                  <a:gd name="connsiteX2" fmla="*/ 8577693 w 9043321"/>
                  <a:gd name="connsiteY2" fmla="*/ 7542113 h 7542113"/>
                  <a:gd name="connsiteX3" fmla="*/ 0 w 9043321"/>
                  <a:gd name="connsiteY3" fmla="*/ 2280096 h 7542113"/>
                  <a:gd name="connsiteX4" fmla="*/ 104195 w 9043321"/>
                  <a:gd name="connsiteY4" fmla="*/ 0 h 7542113"/>
                  <a:gd name="connsiteX0" fmla="*/ 104195 w 9043321"/>
                  <a:gd name="connsiteY0" fmla="*/ 0 h 8223123"/>
                  <a:gd name="connsiteX1" fmla="*/ 9043321 w 9043321"/>
                  <a:gd name="connsiteY1" fmla="*/ 4615343 h 8223123"/>
                  <a:gd name="connsiteX2" fmla="*/ 9017491 w 9043321"/>
                  <a:gd name="connsiteY2" fmla="*/ 8223123 h 8223123"/>
                  <a:gd name="connsiteX3" fmla="*/ 0 w 9043321"/>
                  <a:gd name="connsiteY3" fmla="*/ 2280096 h 8223123"/>
                  <a:gd name="connsiteX4" fmla="*/ 104195 w 9043321"/>
                  <a:gd name="connsiteY4" fmla="*/ 0 h 8223123"/>
                  <a:gd name="connsiteX0" fmla="*/ 104195 w 9043321"/>
                  <a:gd name="connsiteY0" fmla="*/ 0 h 8091138"/>
                  <a:gd name="connsiteX1" fmla="*/ 9043321 w 9043321"/>
                  <a:gd name="connsiteY1" fmla="*/ 4615343 h 8091138"/>
                  <a:gd name="connsiteX2" fmla="*/ 8778266 w 9043321"/>
                  <a:gd name="connsiteY2" fmla="*/ 8091138 h 8091138"/>
                  <a:gd name="connsiteX3" fmla="*/ 0 w 9043321"/>
                  <a:gd name="connsiteY3" fmla="*/ 2280096 h 8091138"/>
                  <a:gd name="connsiteX4" fmla="*/ 104195 w 9043321"/>
                  <a:gd name="connsiteY4" fmla="*/ 0 h 80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3321" h="8091138">
                    <a:moveTo>
                      <a:pt x="104195" y="0"/>
                    </a:moveTo>
                    <a:lnTo>
                      <a:pt x="9043321" y="4615343"/>
                    </a:lnTo>
                    <a:lnTo>
                      <a:pt x="8778266" y="8091138"/>
                    </a:lnTo>
                    <a:lnTo>
                      <a:pt x="0" y="2280096"/>
                    </a:lnTo>
                    <a:lnTo>
                      <a:pt x="104195" y="0"/>
                    </a:lnTo>
                    <a:close/>
                  </a:path>
                </a:pathLst>
              </a:custGeom>
              <a:gradFill flip="none" rotWithShape="1">
                <a:gsLst>
                  <a:gs pos="0">
                    <a:sysClr val="windowText" lastClr="000000">
                      <a:alpha val="49000"/>
                    </a:sysClr>
                  </a:gs>
                  <a:gs pos="62000">
                    <a:sysClr val="window" lastClr="FFFFFF">
                      <a:lumMod val="85000"/>
                      <a:shade val="67500"/>
                      <a:satMod val="115000"/>
                      <a:alpha val="0"/>
                    </a:sysClr>
                  </a:gs>
                </a:gsLst>
                <a:lin ang="7200000" scaled="0"/>
                <a:tileRect/>
              </a:gradFill>
              <a:ln w="25400" cap="flat" cmpd="sng" algn="ctr">
                <a:noFill/>
                <a:prstDash val="solid"/>
              </a:ln>
              <a:effectLst/>
            </p:spPr>
            <p:txBody>
              <a:bodyPr rtlCol="0" anchor="ctr"/>
              <a:lstStyle/>
              <a:p>
                <a:pPr algn="ctr" defTabSz="1625275">
                  <a:defRPr/>
                </a:pPr>
                <a:endParaRPr lang="en-US" sz="2667" kern="0">
                  <a:solidFill>
                    <a:prstClr val="white"/>
                  </a:solidFill>
                  <a:latin typeface="Calibri"/>
                </a:endParaRPr>
              </a:p>
            </p:txBody>
          </p:sp>
          <p:grpSp>
            <p:nvGrpSpPr>
              <p:cNvPr id="8" name="Group 7">
                <a:extLst>
                  <a:ext uri="{FF2B5EF4-FFF2-40B4-BE49-F238E27FC236}">
                    <a16:creationId xmlns:a16="http://schemas.microsoft.com/office/drawing/2014/main" id="{4D2AD908-6F61-4789-8713-0772A7A67CB4}"/>
                  </a:ext>
                </a:extLst>
              </p:cNvPr>
              <p:cNvGrpSpPr/>
              <p:nvPr/>
            </p:nvGrpSpPr>
            <p:grpSpPr>
              <a:xfrm>
                <a:off x="2163697" y="2895599"/>
                <a:ext cx="5185555" cy="2463834"/>
                <a:chOff x="1141412" y="2680286"/>
                <a:chExt cx="6213508" cy="3114231"/>
              </a:xfrm>
            </p:grpSpPr>
            <p:sp>
              <p:nvSpPr>
                <p:cNvPr id="15" name="Rectangle 14">
                  <a:extLst>
                    <a:ext uri="{FF2B5EF4-FFF2-40B4-BE49-F238E27FC236}">
                      <a16:creationId xmlns:a16="http://schemas.microsoft.com/office/drawing/2014/main" id="{5BAA164C-CF69-4E60-849B-1DA98625E867}"/>
                    </a:ext>
                  </a:extLst>
                </p:cNvPr>
                <p:cNvSpPr/>
                <p:nvPr/>
              </p:nvSpPr>
              <p:spPr>
                <a:xfrm>
                  <a:off x="1141412" y="2680287"/>
                  <a:ext cx="3048000" cy="3114230"/>
                </a:xfrm>
                <a:prstGeom prst="rect">
                  <a:avLst/>
                </a:prstGeom>
                <a:solidFill>
                  <a:srgbClr val="51915A"/>
                </a:solidFill>
                <a:ln w="25400" cap="flat" cmpd="sng" algn="ctr">
                  <a:noFill/>
                  <a:prstDash val="solid"/>
                </a:ln>
                <a:effectLst/>
              </p:spPr>
              <p:txBody>
                <a:bodyPr rtlCol="0" anchor="ctr"/>
                <a:lstStyle/>
                <a:p>
                  <a:pPr algn="ctr" defTabSz="1625275">
                    <a:spcAft>
                      <a:spcPts val="600"/>
                    </a:spcAft>
                    <a:defRPr/>
                  </a:pPr>
                  <a:r>
                    <a:rPr lang="en-US" sz="2400" kern="0" dirty="0">
                      <a:solidFill>
                        <a:prstClr val="white"/>
                      </a:solidFill>
                    </a:rPr>
                    <a:t>European authorities</a:t>
                  </a:r>
                </a:p>
                <a:p>
                  <a:pPr algn="ctr" defTabSz="1625275">
                    <a:spcAft>
                      <a:spcPts val="600"/>
                    </a:spcAft>
                    <a:defRPr/>
                  </a:pPr>
                  <a:r>
                    <a:rPr lang="en-GB" kern="0" dirty="0">
                      <a:solidFill>
                        <a:prstClr val="white"/>
                      </a:solidFill>
                    </a:rPr>
                    <a:t>(ECB (DG Statistics + SSM)- EBA-SRB-EC)</a:t>
                  </a:r>
                  <a:endParaRPr lang="en-US" kern="0" dirty="0">
                    <a:solidFill>
                      <a:prstClr val="white"/>
                    </a:solidFill>
                  </a:endParaRPr>
                </a:p>
              </p:txBody>
            </p:sp>
            <p:sp>
              <p:nvSpPr>
                <p:cNvPr id="16" name="Rectangle 15">
                  <a:extLst>
                    <a:ext uri="{FF2B5EF4-FFF2-40B4-BE49-F238E27FC236}">
                      <a16:creationId xmlns:a16="http://schemas.microsoft.com/office/drawing/2014/main" id="{0D149743-35F2-4317-8194-A7408C963B33}"/>
                    </a:ext>
                  </a:extLst>
                </p:cNvPr>
                <p:cNvSpPr/>
                <p:nvPr/>
              </p:nvSpPr>
              <p:spPr>
                <a:xfrm>
                  <a:off x="4306920" y="2680286"/>
                  <a:ext cx="3048000" cy="3114229"/>
                </a:xfrm>
                <a:prstGeom prst="rect">
                  <a:avLst/>
                </a:prstGeom>
                <a:solidFill>
                  <a:srgbClr val="EFB031"/>
                </a:solidFill>
                <a:ln w="25400" cap="flat" cmpd="sng" algn="ctr">
                  <a:noFill/>
                  <a:prstDash val="solid"/>
                </a:ln>
                <a:effectLst/>
              </p:spPr>
              <p:txBody>
                <a:bodyPr rtlCol="0" anchor="ctr"/>
                <a:lstStyle/>
                <a:p>
                  <a:pPr algn="ctr" defTabSz="1625275">
                    <a:spcAft>
                      <a:spcPts val="600"/>
                    </a:spcAft>
                    <a:defRPr/>
                  </a:pPr>
                  <a:r>
                    <a:rPr lang="en-US" sz="2400" kern="0" dirty="0">
                      <a:solidFill>
                        <a:prstClr val="white"/>
                      </a:solidFill>
                    </a:rPr>
                    <a:t>EEA Member States</a:t>
                  </a:r>
                </a:p>
                <a:p>
                  <a:pPr algn="ctr" defTabSz="1625275">
                    <a:spcAft>
                      <a:spcPts val="600"/>
                    </a:spcAft>
                    <a:defRPr/>
                  </a:pPr>
                  <a:r>
                    <a:rPr lang="en-US" kern="0" dirty="0">
                      <a:solidFill>
                        <a:prstClr val="white"/>
                      </a:solidFill>
                    </a:rPr>
                    <a:t>(</a:t>
                  </a:r>
                  <a:r>
                    <a:rPr lang="en-GB" kern="0" dirty="0">
                      <a:solidFill>
                        <a:prstClr val="white"/>
                      </a:solidFill>
                    </a:rPr>
                    <a:t>competent authorities, central banks, resolution authorities</a:t>
                  </a:r>
                  <a:r>
                    <a:rPr lang="en-US" kern="0" dirty="0">
                      <a:solidFill>
                        <a:prstClr val="white"/>
                      </a:solidFill>
                    </a:rPr>
                    <a:t>)</a:t>
                  </a:r>
                </a:p>
              </p:txBody>
            </p:sp>
          </p:grpSp>
          <p:sp>
            <p:nvSpPr>
              <p:cNvPr id="9" name="Right Arrow 9">
                <a:extLst>
                  <a:ext uri="{FF2B5EF4-FFF2-40B4-BE49-F238E27FC236}">
                    <a16:creationId xmlns:a16="http://schemas.microsoft.com/office/drawing/2014/main" id="{3445C422-0283-475D-9BCC-7630B4C74263}"/>
                  </a:ext>
                </a:extLst>
              </p:cNvPr>
              <p:cNvSpPr/>
              <p:nvPr/>
            </p:nvSpPr>
            <p:spPr>
              <a:xfrm rot="5400000">
                <a:off x="3196030" y="2388750"/>
                <a:ext cx="479078" cy="404102"/>
              </a:xfrm>
              <a:prstGeom prst="rightArrow">
                <a:avLst/>
              </a:prstGeom>
              <a:solidFill>
                <a:srgbClr val="51915A"/>
              </a:solidFill>
              <a:ln w="25400" cap="flat" cmpd="sng" algn="ctr">
                <a:noFill/>
                <a:prstDash val="solid"/>
              </a:ln>
              <a:effectLst/>
            </p:spPr>
            <p:txBody>
              <a:bodyPr rtlCol="0" anchor="ctr"/>
              <a:lstStyle/>
              <a:p>
                <a:pPr algn="ctr" defTabSz="1625275">
                  <a:defRPr/>
                </a:pPr>
                <a:endParaRPr lang="en-US" sz="3200" kern="0">
                  <a:solidFill>
                    <a:prstClr val="white"/>
                  </a:solidFill>
                  <a:latin typeface="Calibri"/>
                </a:endParaRPr>
              </a:p>
            </p:txBody>
          </p:sp>
          <p:sp>
            <p:nvSpPr>
              <p:cNvPr id="10" name="Right Arrow 10">
                <a:extLst>
                  <a:ext uri="{FF2B5EF4-FFF2-40B4-BE49-F238E27FC236}">
                    <a16:creationId xmlns:a16="http://schemas.microsoft.com/office/drawing/2014/main" id="{E5538E52-A0F7-4AD9-A383-B624620B5712}"/>
                  </a:ext>
                </a:extLst>
              </p:cNvPr>
              <p:cNvSpPr/>
              <p:nvPr/>
            </p:nvSpPr>
            <p:spPr>
              <a:xfrm rot="5400000">
                <a:off x="5837841" y="2415400"/>
                <a:ext cx="479077" cy="404102"/>
              </a:xfrm>
              <a:prstGeom prst="rightArrow">
                <a:avLst/>
              </a:prstGeom>
              <a:solidFill>
                <a:srgbClr val="EFB031"/>
              </a:solidFill>
              <a:ln w="25400" cap="flat" cmpd="sng" algn="ctr">
                <a:noFill/>
                <a:prstDash val="solid"/>
              </a:ln>
              <a:effectLst/>
            </p:spPr>
            <p:txBody>
              <a:bodyPr rtlCol="0" anchor="ctr"/>
              <a:lstStyle/>
              <a:p>
                <a:pPr algn="ctr" defTabSz="1625275">
                  <a:defRPr/>
                </a:pPr>
                <a:endParaRPr lang="en-US" sz="3200" kern="0">
                  <a:solidFill>
                    <a:prstClr val="white"/>
                  </a:solidFill>
                  <a:latin typeface="Calibri"/>
                </a:endParaRPr>
              </a:p>
            </p:txBody>
          </p:sp>
          <p:sp>
            <p:nvSpPr>
              <p:cNvPr id="12" name="Rectangle 11">
                <a:extLst>
                  <a:ext uri="{FF2B5EF4-FFF2-40B4-BE49-F238E27FC236}">
                    <a16:creationId xmlns:a16="http://schemas.microsoft.com/office/drawing/2014/main" id="{1C417347-D620-402D-9978-2A7A5AFE6073}"/>
                  </a:ext>
                </a:extLst>
              </p:cNvPr>
              <p:cNvSpPr/>
              <p:nvPr/>
            </p:nvSpPr>
            <p:spPr>
              <a:xfrm>
                <a:off x="2170112" y="1524000"/>
                <a:ext cx="5179141" cy="762000"/>
              </a:xfrm>
              <a:prstGeom prst="rect">
                <a:avLst/>
              </a:prstGeom>
              <a:solidFill>
                <a:srgbClr val="266B9E"/>
              </a:solidFill>
              <a:ln w="25400" cap="flat" cmpd="sng" algn="ctr">
                <a:noFill/>
                <a:prstDash val="solid"/>
              </a:ln>
              <a:effectLst/>
            </p:spPr>
            <p:txBody>
              <a:bodyPr rtlCol="0" anchor="ctr"/>
              <a:lstStyle/>
              <a:p>
                <a:pPr algn="ctr" defTabSz="1625275">
                  <a:defRPr/>
                </a:pPr>
                <a:r>
                  <a:rPr lang="en-US" sz="2400" kern="0" dirty="0">
                    <a:solidFill>
                      <a:prstClr val="white"/>
                    </a:solidFill>
                  </a:rPr>
                  <a:t>Joint Bank Reporting Committee (JBRC)</a:t>
                </a:r>
              </a:p>
            </p:txBody>
          </p:sp>
        </p:grpSp>
        <p:grpSp>
          <p:nvGrpSpPr>
            <p:cNvPr id="19" name="Group 18">
              <a:extLst>
                <a:ext uri="{FF2B5EF4-FFF2-40B4-BE49-F238E27FC236}">
                  <a16:creationId xmlns:a16="http://schemas.microsoft.com/office/drawing/2014/main" id="{00CDDDA3-54E1-4EF7-A225-F4FE4A4B6F2D}"/>
                </a:ext>
              </a:extLst>
            </p:cNvPr>
            <p:cNvGrpSpPr/>
            <p:nvPr/>
          </p:nvGrpSpPr>
          <p:grpSpPr>
            <a:xfrm>
              <a:off x="7489966" y="2542699"/>
              <a:ext cx="3306844" cy="2390675"/>
              <a:chOff x="7489966" y="3259398"/>
              <a:chExt cx="3306844" cy="2390675"/>
            </a:xfrm>
          </p:grpSpPr>
          <p:pic>
            <p:nvPicPr>
              <p:cNvPr id="20" name="Picture 19">
                <a:extLst>
                  <a:ext uri="{FF2B5EF4-FFF2-40B4-BE49-F238E27FC236}">
                    <a16:creationId xmlns:a16="http://schemas.microsoft.com/office/drawing/2014/main" id="{78B8CE9F-7F68-4354-9465-B08F7C6993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799005" y="3913393"/>
                <a:ext cx="868340" cy="1736680"/>
              </a:xfrm>
              <a:prstGeom prst="rect">
                <a:avLst/>
              </a:prstGeom>
            </p:spPr>
          </p:pic>
          <p:pic>
            <p:nvPicPr>
              <p:cNvPr id="21" name="Picture 20">
                <a:extLst>
                  <a:ext uri="{FF2B5EF4-FFF2-40B4-BE49-F238E27FC236}">
                    <a16:creationId xmlns:a16="http://schemas.microsoft.com/office/drawing/2014/main" id="{DB499682-0345-413C-A37B-DB47F2CE386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9928725" y="3887833"/>
                <a:ext cx="868085" cy="1736680"/>
              </a:xfrm>
              <a:prstGeom prst="rect">
                <a:avLst/>
              </a:prstGeom>
            </p:spPr>
          </p:pic>
          <p:pic>
            <p:nvPicPr>
              <p:cNvPr id="22" name="Picture 21">
                <a:extLst>
                  <a:ext uri="{FF2B5EF4-FFF2-40B4-BE49-F238E27FC236}">
                    <a16:creationId xmlns:a16="http://schemas.microsoft.com/office/drawing/2014/main" id="{0127C171-93A5-4C1A-B602-431828CA5EB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97922" y="3259398"/>
                <a:ext cx="874446" cy="1748377"/>
              </a:xfrm>
              <a:prstGeom prst="rect">
                <a:avLst/>
              </a:prstGeom>
            </p:spPr>
          </p:pic>
          <p:pic>
            <p:nvPicPr>
              <p:cNvPr id="23" name="Picture 22">
                <a:extLst>
                  <a:ext uri="{FF2B5EF4-FFF2-40B4-BE49-F238E27FC236}">
                    <a16:creationId xmlns:a16="http://schemas.microsoft.com/office/drawing/2014/main" id="{3D9EF48C-E540-4DB8-AD09-592FF7A1098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89966" y="3624944"/>
                <a:ext cx="868340" cy="1736680"/>
              </a:xfrm>
              <a:prstGeom prst="rect">
                <a:avLst/>
              </a:prstGeom>
            </p:spPr>
          </p:pic>
          <p:pic>
            <p:nvPicPr>
              <p:cNvPr id="24" name="Picture 23">
                <a:extLst>
                  <a:ext uri="{FF2B5EF4-FFF2-40B4-BE49-F238E27FC236}">
                    <a16:creationId xmlns:a16="http://schemas.microsoft.com/office/drawing/2014/main" id="{03E78429-B2C0-404B-A565-A82753701D4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42297" y="3259398"/>
                <a:ext cx="868851" cy="1736680"/>
              </a:xfrm>
              <a:prstGeom prst="rect">
                <a:avLst/>
              </a:prstGeom>
            </p:spPr>
          </p:pic>
        </p:grpSp>
        <p:sp>
          <p:nvSpPr>
            <p:cNvPr id="25" name="Rectangle 24">
              <a:extLst>
                <a:ext uri="{FF2B5EF4-FFF2-40B4-BE49-F238E27FC236}">
                  <a16:creationId xmlns:a16="http://schemas.microsoft.com/office/drawing/2014/main" id="{5AD3BB38-9FF6-4066-91A8-87E964218EEA}"/>
                </a:ext>
              </a:extLst>
            </p:cNvPr>
            <p:cNvSpPr/>
            <p:nvPr/>
          </p:nvSpPr>
          <p:spPr>
            <a:xfrm>
              <a:off x="1748364" y="6105711"/>
              <a:ext cx="9669866" cy="540000"/>
            </a:xfrm>
            <a:prstGeom prst="rect">
              <a:avLst/>
            </a:prstGeom>
            <a:noFill/>
            <a:ln w="19050">
              <a:solidFill>
                <a:srgbClr val="828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kern="0" dirty="0">
                  <a:solidFill>
                    <a:srgbClr val="828282"/>
                  </a:solidFill>
                </a:rPr>
                <a:t>The JBRC should be based on a strong commitment from all relevant stakeholders to cooperate and collaborate.</a:t>
              </a:r>
            </a:p>
          </p:txBody>
        </p:sp>
      </p:grpSp>
      <p:sp>
        <p:nvSpPr>
          <p:cNvPr id="11" name="Slide Number Placeholder 10">
            <a:extLst>
              <a:ext uri="{FF2B5EF4-FFF2-40B4-BE49-F238E27FC236}">
                <a16:creationId xmlns:a16="http://schemas.microsoft.com/office/drawing/2014/main" id="{6E7410B5-2233-4248-80FF-89C779831071}"/>
              </a:ext>
            </a:extLst>
          </p:cNvPr>
          <p:cNvSpPr>
            <a:spLocks noGrp="1"/>
          </p:cNvSpPr>
          <p:nvPr>
            <p:ph type="sldNum" sz="quarter" idx="12"/>
          </p:nvPr>
        </p:nvSpPr>
        <p:spPr/>
        <p:txBody>
          <a:bodyPr/>
          <a:lstStyle/>
          <a:p>
            <a:fld id="{C503CC05-0B00-4536-90DC-F4CC72241A6C}" type="slidenum">
              <a:rPr lang="es-ES_tradnl" smtClean="0"/>
              <a:t>8</a:t>
            </a:fld>
            <a:endParaRPr lang="es-ES_tradnl"/>
          </a:p>
        </p:txBody>
      </p:sp>
      <p:sp>
        <p:nvSpPr>
          <p:cNvPr id="26" name="Classification">
            <a:extLst>
              <a:ext uri="{FF2B5EF4-FFF2-40B4-BE49-F238E27FC236}">
                <a16:creationId xmlns:a16="http://schemas.microsoft.com/office/drawing/2014/main" id="{E079C11A-F6E2-4822-9825-401031D471DA}"/>
              </a:ext>
            </a:extLst>
          </p:cNvPr>
          <p:cNvSpPr txBox="1">
            <a:spLocks noChangeArrowheads="1"/>
          </p:cNvSpPr>
          <p:nvPr/>
        </p:nvSpPr>
        <p:spPr bwMode="auto">
          <a:xfrm>
            <a:off x="10081909" y="732897"/>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spTree>
    <p:extLst>
      <p:ext uri="{BB962C8B-B14F-4D97-AF65-F5344CB8AC3E}">
        <p14:creationId xmlns:p14="http://schemas.microsoft.com/office/powerpoint/2010/main" val="4108371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DDE2-3210-42C1-98D7-C6FAFC67D46F}"/>
              </a:ext>
            </a:extLst>
          </p:cNvPr>
          <p:cNvSpPr>
            <a:spLocks noGrp="1"/>
          </p:cNvSpPr>
          <p:nvPr>
            <p:ph type="title"/>
          </p:nvPr>
        </p:nvSpPr>
        <p:spPr/>
        <p:txBody>
          <a:bodyPr>
            <a:normAutofit/>
          </a:bodyPr>
          <a:lstStyle/>
          <a:p>
            <a:r>
              <a:rPr lang="en-GB" sz="2800" b="1" dirty="0">
                <a:solidFill>
                  <a:srgbClr val="002060"/>
                </a:solidFill>
              </a:rPr>
              <a:t>7. Proposed organisation</a:t>
            </a:r>
            <a:endParaRPr lang="es-ES_tradnl" sz="2800" b="1" dirty="0"/>
          </a:p>
        </p:txBody>
      </p:sp>
      <p:pic>
        <p:nvPicPr>
          <p:cNvPr id="3" name="Picture 2" descr="C:\Users\kourent\Desktop\_PROJECTS_\VisualBranding_OfficeDocuments\PPT\Output\02\logo.png">
            <a:extLst>
              <a:ext uri="{FF2B5EF4-FFF2-40B4-BE49-F238E27FC236}">
                <a16:creationId xmlns:a16="http://schemas.microsoft.com/office/drawing/2014/main" id="{DE722A3C-BC1B-45E8-AAEE-D68765CA46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96810" y="158823"/>
            <a:ext cx="1193274" cy="5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3339BB3E-3111-4040-9E10-533CB556F89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580"/>
          <a:stretch/>
        </p:blipFill>
        <p:spPr bwMode="auto">
          <a:xfrm>
            <a:off x="9470857" y="182589"/>
            <a:ext cx="1268302" cy="444019"/>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D6942742-303E-460E-A2CE-1331B59BAFBB}"/>
              </a:ext>
            </a:extLst>
          </p:cNvPr>
          <p:cNvSpPr/>
          <p:nvPr/>
        </p:nvSpPr>
        <p:spPr>
          <a:xfrm>
            <a:off x="6046201" y="4902417"/>
            <a:ext cx="5786195" cy="1368000"/>
          </a:xfrm>
          <a:prstGeom prst="rect">
            <a:avLst/>
          </a:prstGeom>
          <a:noFill/>
          <a:ln w="19050">
            <a:solidFill>
              <a:srgbClr val="828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i="1" dirty="0">
                <a:solidFill>
                  <a:srgbClr val="828282"/>
                </a:solidFill>
              </a:rPr>
              <a:t>Main principle to ensure an efficient dialogue  - while achieving operational results with the necessary number of representatives. The JBRC should count with sufficient resources, but also be mindful of the administrative workload to ensure all authorities involved can continue delivering their tasks under their missions without undue additional burden.</a:t>
            </a:r>
          </a:p>
        </p:txBody>
      </p:sp>
      <p:sp>
        <p:nvSpPr>
          <p:cNvPr id="29" name="Rectangle 28">
            <a:extLst>
              <a:ext uri="{FF2B5EF4-FFF2-40B4-BE49-F238E27FC236}">
                <a16:creationId xmlns:a16="http://schemas.microsoft.com/office/drawing/2014/main" id="{C46757BF-816C-4531-BB9D-C61174156520}"/>
              </a:ext>
            </a:extLst>
          </p:cNvPr>
          <p:cNvSpPr/>
          <p:nvPr/>
        </p:nvSpPr>
        <p:spPr>
          <a:xfrm>
            <a:off x="8240791" y="1802181"/>
            <a:ext cx="2713327" cy="1368000"/>
          </a:xfrm>
          <a:prstGeom prst="rect">
            <a:avLst/>
          </a:prstGeom>
          <a:solidFill>
            <a:srgbClr val="C26961"/>
          </a:solidFill>
          <a:ln w="25400" cap="flat" cmpd="sng" algn="ctr">
            <a:noFill/>
            <a:prstDash val="solid"/>
          </a:ln>
          <a:effectLst/>
        </p:spPr>
        <p:txBody>
          <a:bodyPr lIns="72000" rIns="72000" rtlCol="0" anchor="ctr"/>
          <a:lstStyle/>
          <a:p>
            <a:pPr algn="ctr" defTabSz="1625275">
              <a:spcAft>
                <a:spcPts val="600"/>
              </a:spcAft>
              <a:defRPr/>
            </a:pPr>
            <a:r>
              <a:rPr lang="en-GB" kern="0" dirty="0">
                <a:solidFill>
                  <a:prstClr val="white"/>
                </a:solidFill>
              </a:rPr>
              <a:t>Banking industry</a:t>
            </a:r>
          </a:p>
          <a:p>
            <a:pPr algn="ctr" defTabSz="1625275">
              <a:defRPr/>
            </a:pPr>
            <a:r>
              <a:rPr lang="en-GB" sz="1600" kern="0" dirty="0">
                <a:solidFill>
                  <a:prstClr val="white"/>
                </a:solidFill>
              </a:rPr>
              <a:t>(reporting contact group + participation in the work streams and expert groups)</a:t>
            </a:r>
            <a:endParaRPr lang="en-US" sz="1600" kern="0" dirty="0">
              <a:solidFill>
                <a:prstClr val="white"/>
              </a:solidFill>
            </a:endParaRPr>
          </a:p>
        </p:txBody>
      </p:sp>
      <p:sp>
        <p:nvSpPr>
          <p:cNvPr id="30" name="Rectangle 29">
            <a:extLst>
              <a:ext uri="{FF2B5EF4-FFF2-40B4-BE49-F238E27FC236}">
                <a16:creationId xmlns:a16="http://schemas.microsoft.com/office/drawing/2014/main" id="{09B1BB48-D468-43B0-B331-513CA4A789FA}"/>
              </a:ext>
            </a:extLst>
          </p:cNvPr>
          <p:cNvSpPr/>
          <p:nvPr/>
        </p:nvSpPr>
        <p:spPr>
          <a:xfrm>
            <a:off x="8240791" y="3413612"/>
            <a:ext cx="2713327" cy="816853"/>
          </a:xfrm>
          <a:prstGeom prst="rect">
            <a:avLst/>
          </a:prstGeom>
          <a:noFill/>
          <a:ln w="28575" cap="flat" cmpd="sng" algn="ctr">
            <a:solidFill>
              <a:srgbClr val="C26961"/>
            </a:solidFill>
            <a:prstDash val="solid"/>
          </a:ln>
          <a:effectLst/>
        </p:spPr>
        <p:txBody>
          <a:bodyPr rtlCol="0" anchor="ctr"/>
          <a:lstStyle/>
          <a:p>
            <a:pPr algn="ctr" defTabSz="1625275">
              <a:defRPr/>
            </a:pPr>
            <a:r>
              <a:rPr lang="en-GB" sz="1400" i="1" kern="0" dirty="0">
                <a:solidFill>
                  <a:srgbClr val="C26961"/>
                </a:solidFill>
              </a:rPr>
              <a:t>Options for industry involvement to be presented and discussed under next agenda item.</a:t>
            </a:r>
          </a:p>
        </p:txBody>
      </p:sp>
      <p:sp>
        <p:nvSpPr>
          <p:cNvPr id="15" name="Oval 14">
            <a:extLst>
              <a:ext uri="{FF2B5EF4-FFF2-40B4-BE49-F238E27FC236}">
                <a16:creationId xmlns:a16="http://schemas.microsoft.com/office/drawing/2014/main" id="{51AE9D22-DB06-4AFF-8EC0-3128A6C66CE3}"/>
              </a:ext>
            </a:extLst>
          </p:cNvPr>
          <p:cNvSpPr/>
          <p:nvPr/>
        </p:nvSpPr>
        <p:spPr>
          <a:xfrm>
            <a:off x="2065127" y="3992873"/>
            <a:ext cx="2880807" cy="2592000"/>
          </a:xfrm>
          <a:prstGeom prst="ellipse">
            <a:avLst/>
          </a:prstGeom>
          <a:solidFill>
            <a:srgbClr val="519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275">
              <a:spcAft>
                <a:spcPts val="600"/>
              </a:spcAft>
              <a:defRPr/>
            </a:pPr>
            <a:r>
              <a:rPr lang="en-US" kern="0" dirty="0">
                <a:solidFill>
                  <a:prstClr val="white"/>
                </a:solidFill>
              </a:rPr>
              <a:t>JBRC in full composition</a:t>
            </a:r>
          </a:p>
          <a:p>
            <a:pPr algn="ctr" defTabSz="1625275">
              <a:spcAft>
                <a:spcPts val="600"/>
              </a:spcAft>
              <a:defRPr/>
            </a:pPr>
            <a:r>
              <a:rPr lang="en-US" sz="1600" kern="0" dirty="0">
                <a:solidFill>
                  <a:prstClr val="white"/>
                </a:solidFill>
              </a:rPr>
              <a:t>(</a:t>
            </a:r>
            <a:r>
              <a:rPr lang="en-GB" sz="1600" kern="0" dirty="0">
                <a:solidFill>
                  <a:prstClr val="white"/>
                </a:solidFill>
              </a:rPr>
              <a:t>European and national authorities, possibly leveraging from existing committees)</a:t>
            </a:r>
            <a:endParaRPr lang="en-US" sz="1600" kern="0" dirty="0">
              <a:solidFill>
                <a:prstClr val="white"/>
              </a:solidFill>
            </a:endParaRPr>
          </a:p>
        </p:txBody>
      </p:sp>
      <p:sp>
        <p:nvSpPr>
          <p:cNvPr id="5" name="Oval 4">
            <a:extLst>
              <a:ext uri="{FF2B5EF4-FFF2-40B4-BE49-F238E27FC236}">
                <a16:creationId xmlns:a16="http://schemas.microsoft.com/office/drawing/2014/main" id="{F4F6B647-448E-4920-8921-E21F737AF192}"/>
              </a:ext>
            </a:extLst>
          </p:cNvPr>
          <p:cNvSpPr/>
          <p:nvPr/>
        </p:nvSpPr>
        <p:spPr>
          <a:xfrm>
            <a:off x="2816404" y="2440443"/>
            <a:ext cx="2014856" cy="1814400"/>
          </a:xfrm>
          <a:prstGeom prst="ellipse">
            <a:avLst/>
          </a:prstGeom>
          <a:solidFill>
            <a:srgbClr val="26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275">
              <a:spcAft>
                <a:spcPts val="600"/>
              </a:spcAft>
              <a:defRPr/>
            </a:pPr>
            <a:r>
              <a:rPr lang="en-US" sz="2000" kern="0" dirty="0">
                <a:solidFill>
                  <a:prstClr val="white"/>
                </a:solidFill>
              </a:rPr>
              <a:t>Steering Committee</a:t>
            </a:r>
          </a:p>
          <a:p>
            <a:pPr algn="ctr" defTabSz="1625275">
              <a:defRPr/>
            </a:pPr>
            <a:r>
              <a:rPr lang="en-US" sz="1600" kern="0" dirty="0">
                <a:solidFill>
                  <a:prstClr val="white"/>
                </a:solidFill>
              </a:rPr>
              <a:t>(European + some national authorities)</a:t>
            </a:r>
          </a:p>
        </p:txBody>
      </p:sp>
      <p:sp>
        <p:nvSpPr>
          <p:cNvPr id="17" name="Oval 16">
            <a:extLst>
              <a:ext uri="{FF2B5EF4-FFF2-40B4-BE49-F238E27FC236}">
                <a16:creationId xmlns:a16="http://schemas.microsoft.com/office/drawing/2014/main" id="{B19B745E-8966-4D2D-BE86-6A2A21E99FDE}"/>
              </a:ext>
            </a:extLst>
          </p:cNvPr>
          <p:cNvSpPr/>
          <p:nvPr/>
        </p:nvSpPr>
        <p:spPr>
          <a:xfrm>
            <a:off x="3586419" y="1491968"/>
            <a:ext cx="1260000" cy="1134000"/>
          </a:xfrm>
          <a:prstGeom prst="ellipse">
            <a:avLst/>
          </a:prstGeom>
          <a:solidFill>
            <a:srgbClr val="EFB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275">
              <a:spcAft>
                <a:spcPts val="600"/>
              </a:spcAft>
              <a:defRPr/>
            </a:pPr>
            <a:r>
              <a:rPr lang="en-US" sz="1600" kern="0" dirty="0">
                <a:solidFill>
                  <a:prstClr val="white"/>
                </a:solidFill>
              </a:rPr>
              <a:t>Expert groups</a:t>
            </a:r>
          </a:p>
        </p:txBody>
      </p:sp>
      <p:sp>
        <p:nvSpPr>
          <p:cNvPr id="16" name="Rectangle 15">
            <a:extLst>
              <a:ext uri="{FF2B5EF4-FFF2-40B4-BE49-F238E27FC236}">
                <a16:creationId xmlns:a16="http://schemas.microsoft.com/office/drawing/2014/main" id="{058FECA0-BA74-4F88-AE57-820F2E60C605}"/>
              </a:ext>
            </a:extLst>
          </p:cNvPr>
          <p:cNvSpPr/>
          <p:nvPr/>
        </p:nvSpPr>
        <p:spPr>
          <a:xfrm>
            <a:off x="300619" y="1710924"/>
            <a:ext cx="2041586" cy="2522139"/>
          </a:xfrm>
          <a:prstGeom prst="rect">
            <a:avLst/>
          </a:prstGeom>
          <a:noFill/>
          <a:ln w="19050">
            <a:solidFill>
              <a:srgbClr val="828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kern="0" dirty="0">
                <a:solidFill>
                  <a:srgbClr val="828282"/>
                </a:solidFill>
              </a:rPr>
              <a:t>The chairing of the JBRC should reflect the dual and equal involvement of statistical and prudential reporting. Possible options – including rotational co-chairing – need further analysis and will be detailed in the mandate.</a:t>
            </a:r>
          </a:p>
        </p:txBody>
      </p:sp>
      <p:sp>
        <p:nvSpPr>
          <p:cNvPr id="20" name="Oval 19">
            <a:extLst>
              <a:ext uri="{FF2B5EF4-FFF2-40B4-BE49-F238E27FC236}">
                <a16:creationId xmlns:a16="http://schemas.microsoft.com/office/drawing/2014/main" id="{D43AE616-519B-4507-8D84-3E16F84999A9}"/>
              </a:ext>
            </a:extLst>
          </p:cNvPr>
          <p:cNvSpPr/>
          <p:nvPr/>
        </p:nvSpPr>
        <p:spPr>
          <a:xfrm>
            <a:off x="4474777" y="2399330"/>
            <a:ext cx="1360326" cy="1224000"/>
          </a:xfrm>
          <a:prstGeom prst="ellipse">
            <a:avLst/>
          </a:prstGeom>
          <a:solidFill>
            <a:srgbClr val="EFB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275">
              <a:spcAft>
                <a:spcPts val="600"/>
              </a:spcAft>
              <a:defRPr/>
            </a:pPr>
            <a:r>
              <a:rPr lang="en-US" sz="1600" kern="0" dirty="0">
                <a:solidFill>
                  <a:prstClr val="white"/>
                </a:solidFill>
              </a:rPr>
              <a:t>Technical work</a:t>
            </a:r>
            <a:br>
              <a:rPr lang="en-US" sz="1600" kern="0" dirty="0">
                <a:solidFill>
                  <a:prstClr val="white"/>
                </a:solidFill>
              </a:rPr>
            </a:br>
            <a:r>
              <a:rPr lang="en-US" sz="1600" kern="0" dirty="0">
                <a:solidFill>
                  <a:prstClr val="white"/>
                </a:solidFill>
              </a:rPr>
              <a:t>streams</a:t>
            </a:r>
          </a:p>
        </p:txBody>
      </p:sp>
      <p:cxnSp>
        <p:nvCxnSpPr>
          <p:cNvPr id="7" name="Straight Arrow Connector 6">
            <a:extLst>
              <a:ext uri="{FF2B5EF4-FFF2-40B4-BE49-F238E27FC236}">
                <a16:creationId xmlns:a16="http://schemas.microsoft.com/office/drawing/2014/main" id="{05C432DE-9DFB-4588-9F4B-BD88FBC2AC97}"/>
              </a:ext>
            </a:extLst>
          </p:cNvPr>
          <p:cNvCxnSpPr>
            <a:cxnSpLocks/>
          </p:cNvCxnSpPr>
          <p:nvPr/>
        </p:nvCxnSpPr>
        <p:spPr>
          <a:xfrm flipH="1">
            <a:off x="5264089" y="3268487"/>
            <a:ext cx="2836021" cy="1448773"/>
          </a:xfrm>
          <a:prstGeom prst="straightConnector1">
            <a:avLst/>
          </a:prstGeom>
          <a:ln w="47625">
            <a:solidFill>
              <a:srgbClr val="C2696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6088157-D55D-41EA-8789-C08D08ADB526}"/>
              </a:ext>
            </a:extLst>
          </p:cNvPr>
          <p:cNvCxnSpPr>
            <a:cxnSpLocks/>
          </p:cNvCxnSpPr>
          <p:nvPr/>
        </p:nvCxnSpPr>
        <p:spPr>
          <a:xfrm flipH="1" flipV="1">
            <a:off x="5616434" y="2051344"/>
            <a:ext cx="2483675" cy="14221"/>
          </a:xfrm>
          <a:prstGeom prst="straightConnector1">
            <a:avLst/>
          </a:prstGeom>
          <a:ln w="47625" cmpd="sng">
            <a:solidFill>
              <a:srgbClr val="C2696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CAB9F4E-94A8-4212-AB4A-372BCA5A724F}"/>
              </a:ext>
            </a:extLst>
          </p:cNvPr>
          <p:cNvCxnSpPr>
            <a:cxnSpLocks/>
          </p:cNvCxnSpPr>
          <p:nvPr/>
        </p:nvCxnSpPr>
        <p:spPr>
          <a:xfrm flipH="1">
            <a:off x="6046201" y="2994335"/>
            <a:ext cx="2053908" cy="0"/>
          </a:xfrm>
          <a:prstGeom prst="straightConnector1">
            <a:avLst/>
          </a:prstGeom>
          <a:ln w="47625" cmpd="sng">
            <a:solidFill>
              <a:srgbClr val="C2696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ACB6D1A4-F1D2-4AA2-9DB7-AC4465952939}"/>
              </a:ext>
            </a:extLst>
          </p:cNvPr>
          <p:cNvSpPr>
            <a:spLocks noGrp="1"/>
          </p:cNvSpPr>
          <p:nvPr>
            <p:ph type="sldNum" sz="quarter" idx="12"/>
          </p:nvPr>
        </p:nvSpPr>
        <p:spPr/>
        <p:txBody>
          <a:bodyPr/>
          <a:lstStyle/>
          <a:p>
            <a:fld id="{C503CC05-0B00-4536-90DC-F4CC72241A6C}" type="slidenum">
              <a:rPr lang="es-ES_tradnl" smtClean="0"/>
              <a:t>9</a:t>
            </a:fld>
            <a:endParaRPr lang="es-ES_tradnl"/>
          </a:p>
        </p:txBody>
      </p:sp>
      <p:sp>
        <p:nvSpPr>
          <p:cNvPr id="18" name="Classification">
            <a:extLst>
              <a:ext uri="{FF2B5EF4-FFF2-40B4-BE49-F238E27FC236}">
                <a16:creationId xmlns:a16="http://schemas.microsoft.com/office/drawing/2014/main" id="{93ABB022-2F78-42D6-886E-AF413EDDCB41}"/>
              </a:ext>
            </a:extLst>
          </p:cNvPr>
          <p:cNvSpPr txBox="1">
            <a:spLocks noChangeArrowheads="1"/>
          </p:cNvSpPr>
          <p:nvPr/>
        </p:nvSpPr>
        <p:spPr bwMode="auto">
          <a:xfrm>
            <a:off x="10081909" y="732897"/>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dirty="0">
                <a:solidFill>
                  <a:srgbClr val="828282"/>
                </a:solidFill>
              </a:rPr>
              <a:t>ECB-UNRESTRICTED</a:t>
            </a:r>
          </a:p>
        </p:txBody>
      </p:sp>
    </p:spTree>
    <p:extLst>
      <p:ext uri="{BB962C8B-B14F-4D97-AF65-F5344CB8AC3E}">
        <p14:creationId xmlns:p14="http://schemas.microsoft.com/office/powerpoint/2010/main" val="32224673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GENDA_1_ASSOC" val="-1"/>
</p:tagLst>
</file>

<file path=ppt/tags/tag10.xml><?xml version="1.0" encoding="utf-8"?>
<p:tagLst xmlns:a="http://schemas.openxmlformats.org/drawingml/2006/main" xmlns:r="http://schemas.openxmlformats.org/officeDocument/2006/relationships" xmlns:p="http://schemas.openxmlformats.org/presentationml/2006/main">
  <p:tag name="AGENDA_1" val="-1"/>
</p:tagLst>
</file>

<file path=ppt/tags/tag11.xml><?xml version="1.0" encoding="utf-8"?>
<p:tagLst xmlns:a="http://schemas.openxmlformats.org/drawingml/2006/main" xmlns:r="http://schemas.openxmlformats.org/officeDocument/2006/relationships" xmlns:p="http://schemas.openxmlformats.org/presentationml/2006/main">
  <p:tag name="AGENDA_1_ASSOC" val="-1"/>
</p:tagLst>
</file>

<file path=ppt/tags/tag12.xml><?xml version="1.0" encoding="utf-8"?>
<p:tagLst xmlns:a="http://schemas.openxmlformats.org/drawingml/2006/main" xmlns:r="http://schemas.openxmlformats.org/officeDocument/2006/relationships" xmlns:p="http://schemas.openxmlformats.org/presentationml/2006/main">
  <p:tag name="AGENDA_1" val="-1"/>
</p:tagLst>
</file>

<file path=ppt/tags/tag13.xml><?xml version="1.0" encoding="utf-8"?>
<p:tagLst xmlns:a="http://schemas.openxmlformats.org/drawingml/2006/main" xmlns:r="http://schemas.openxmlformats.org/officeDocument/2006/relationships" xmlns:p="http://schemas.openxmlformats.org/presentationml/2006/main">
  <p:tag name="AGENDA_3_ASSOC" val="-1"/>
</p:tagLst>
</file>

<file path=ppt/tags/tag14.xml><?xml version="1.0" encoding="utf-8"?>
<p:tagLst xmlns:a="http://schemas.openxmlformats.org/drawingml/2006/main" xmlns:r="http://schemas.openxmlformats.org/officeDocument/2006/relationships" xmlns:p="http://schemas.openxmlformats.org/presentationml/2006/main">
  <p:tag name="AGENDA_3" val="-1"/>
</p:tagLst>
</file>

<file path=ppt/tags/tag15.xml><?xml version="1.0" encoding="utf-8"?>
<p:tagLst xmlns:a="http://schemas.openxmlformats.org/drawingml/2006/main" xmlns:r="http://schemas.openxmlformats.org/officeDocument/2006/relationships" xmlns:p="http://schemas.openxmlformats.org/presentationml/2006/main">
  <p:tag name="AGENDA_2_ASSOC" val="-1"/>
</p:tagLst>
</file>

<file path=ppt/tags/tag16.xml><?xml version="1.0" encoding="utf-8"?>
<p:tagLst xmlns:a="http://schemas.openxmlformats.org/drawingml/2006/main" xmlns:r="http://schemas.openxmlformats.org/officeDocument/2006/relationships" xmlns:p="http://schemas.openxmlformats.org/presentationml/2006/main">
  <p:tag name="AGENDA_2" val="-1"/>
</p:tagLst>
</file>

<file path=ppt/tags/tag2.xml><?xml version="1.0" encoding="utf-8"?>
<p:tagLst xmlns:a="http://schemas.openxmlformats.org/drawingml/2006/main" xmlns:r="http://schemas.openxmlformats.org/officeDocument/2006/relationships" xmlns:p="http://schemas.openxmlformats.org/presentationml/2006/main">
  <p:tag name="AGENDA_1" val="-1"/>
</p:tagLst>
</file>

<file path=ppt/tags/tag3.xml><?xml version="1.0" encoding="utf-8"?>
<p:tagLst xmlns:a="http://schemas.openxmlformats.org/drawingml/2006/main" xmlns:r="http://schemas.openxmlformats.org/officeDocument/2006/relationships" xmlns:p="http://schemas.openxmlformats.org/presentationml/2006/main">
  <p:tag name="AGENDA_1_ASSOC" val="-1"/>
</p:tagLst>
</file>

<file path=ppt/tags/tag4.xml><?xml version="1.0" encoding="utf-8"?>
<p:tagLst xmlns:a="http://schemas.openxmlformats.org/drawingml/2006/main" xmlns:r="http://schemas.openxmlformats.org/officeDocument/2006/relationships" xmlns:p="http://schemas.openxmlformats.org/presentationml/2006/main">
  <p:tag name="AGENDA_1" val="-1"/>
</p:tagLst>
</file>

<file path=ppt/tags/tag5.xml><?xml version="1.0" encoding="utf-8"?>
<p:tagLst xmlns:a="http://schemas.openxmlformats.org/drawingml/2006/main" xmlns:r="http://schemas.openxmlformats.org/officeDocument/2006/relationships" xmlns:p="http://schemas.openxmlformats.org/presentationml/2006/main">
  <p:tag name="AGENDA_1_ASSOC" val="-1"/>
</p:tagLst>
</file>

<file path=ppt/tags/tag6.xml><?xml version="1.0" encoding="utf-8"?>
<p:tagLst xmlns:a="http://schemas.openxmlformats.org/drawingml/2006/main" xmlns:r="http://schemas.openxmlformats.org/officeDocument/2006/relationships" xmlns:p="http://schemas.openxmlformats.org/presentationml/2006/main">
  <p:tag name="AGENDA_1" val="-1"/>
</p:tagLst>
</file>

<file path=ppt/tags/tag7.xml><?xml version="1.0" encoding="utf-8"?>
<p:tagLst xmlns:a="http://schemas.openxmlformats.org/drawingml/2006/main" xmlns:r="http://schemas.openxmlformats.org/officeDocument/2006/relationships" xmlns:p="http://schemas.openxmlformats.org/presentationml/2006/main">
  <p:tag name="AGENDA_1_ASSOC" val="-1"/>
</p:tagLst>
</file>

<file path=ppt/tags/tag8.xml><?xml version="1.0" encoding="utf-8"?>
<p:tagLst xmlns:a="http://schemas.openxmlformats.org/drawingml/2006/main" xmlns:r="http://schemas.openxmlformats.org/officeDocument/2006/relationships" xmlns:p="http://schemas.openxmlformats.org/presentationml/2006/main">
  <p:tag name="AGENDA_1" val="-1"/>
</p:tagLst>
</file>

<file path=ppt/tags/tag9.xml><?xml version="1.0" encoding="utf-8"?>
<p:tagLst xmlns:a="http://schemas.openxmlformats.org/drawingml/2006/main" xmlns:r="http://schemas.openxmlformats.org/officeDocument/2006/relationships" xmlns:p="http://schemas.openxmlformats.org/presentationml/2006/main">
  <p:tag name="AGENDA_1_ASSOC"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0051459EA8A341B1FDF1C3FF2E2F1A" ma:contentTypeVersion="4" ma:contentTypeDescription="Create a new document." ma:contentTypeScope="" ma:versionID="0a0221d316a311079bb4524e9b428e58">
  <xsd:schema xmlns:xsd="http://www.w3.org/2001/XMLSchema" xmlns:xs="http://www.w3.org/2001/XMLSchema" xmlns:p="http://schemas.microsoft.com/office/2006/metadata/properties" xmlns:ns2="76617862-96d1-4dc5-8a35-097a4adca89e" xmlns:ns3="cb756c85-ecf3-455b-a9ac-32d14d8ba27b" targetNamespace="http://schemas.microsoft.com/office/2006/metadata/properties" ma:root="true" ma:fieldsID="c0870149bb06b1b9e871fab066db0546" ns2:_="" ns3:_="">
    <xsd:import namespace="76617862-96d1-4dc5-8a35-097a4adca89e"/>
    <xsd:import namespace="cb756c85-ecf3-455b-a9ac-32d14d8ba27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617862-96d1-4dc5-8a35-097a4adca8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756c85-ecf3-455b-a9ac-32d14d8ba27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D1B348-E971-49C2-97F2-A536A55D714B}">
  <ds:schemaRef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cb756c85-ecf3-455b-a9ac-32d14d8ba27b"/>
    <ds:schemaRef ds:uri="76617862-96d1-4dc5-8a35-097a4adca89e"/>
  </ds:schemaRefs>
</ds:datastoreItem>
</file>

<file path=customXml/itemProps2.xml><?xml version="1.0" encoding="utf-8"?>
<ds:datastoreItem xmlns:ds="http://schemas.openxmlformats.org/officeDocument/2006/customXml" ds:itemID="{2A70AF71-3E41-4BBE-B43D-6987C44AAF8E}">
  <ds:schemaRefs>
    <ds:schemaRef ds:uri="http://schemas.microsoft.com/sharepoint/v3/contenttype/forms"/>
  </ds:schemaRefs>
</ds:datastoreItem>
</file>

<file path=customXml/itemProps3.xml><?xml version="1.0" encoding="utf-8"?>
<ds:datastoreItem xmlns:ds="http://schemas.openxmlformats.org/officeDocument/2006/customXml" ds:itemID="{8EF64B5E-32B4-4322-9E60-E9C67C40D5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617862-96d1-4dc5-8a35-097a4adca89e"/>
    <ds:schemaRef ds:uri="cb756c85-ecf3-455b-a9ac-32d14d8ba2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5c7eb9de-735b-4a68-8fe4-c9c62709b012}" enabled="1" method="Standard" siteId="{3bacb4ff-f1a2-4c92-b96c-e99fec826b68}" contentBits="1" removed="0"/>
</clbl:labelList>
</file>

<file path=docProps/app.xml><?xml version="1.0" encoding="utf-8"?>
<Properties xmlns="http://schemas.openxmlformats.org/officeDocument/2006/extended-properties" xmlns:vt="http://schemas.openxmlformats.org/officeDocument/2006/docPropsVTypes">
  <Template>office theme</Template>
  <TotalTime>870</TotalTime>
  <Words>1167</Words>
  <Application>Microsoft Office PowerPoint</Application>
  <PresentationFormat>Widescreen</PresentationFormat>
  <Paragraphs>127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PowerPoint Presentation</vt:lpstr>
      <vt:lpstr>Outline</vt:lpstr>
      <vt:lpstr>1. Timeline and governance of integrated reporting</vt:lpstr>
      <vt:lpstr>2. Main features of the JBRC</vt:lpstr>
      <vt:lpstr>3. ECB legislative competencies and responsibilities</vt:lpstr>
      <vt:lpstr>4. EBA legislative competencies and responsibilities</vt:lpstr>
      <vt:lpstr>5. JBRC: Objectives and main focus areas of the work (with examples)</vt:lpstr>
      <vt:lpstr>6. Composition of the JBRC</vt:lpstr>
      <vt:lpstr>7. Proposed organisation</vt:lpstr>
      <vt:lpstr>8. 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Häkkinen, Hanna</dc:creator>
  <cp:lastModifiedBy>Häkkinen, Hanna</cp:lastModifiedBy>
  <cp:revision>104</cp:revision>
  <dcterms:created xsi:type="dcterms:W3CDTF">2013-07-15T20:26:40Z</dcterms:created>
  <dcterms:modified xsi:type="dcterms:W3CDTF">2022-11-25T09:17:15Z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0x0101003A0051459EA8A341B1FDF1C3FF2E2F1A</vt:lpwstr>
  </property>
  <property fmtid="{D5CDD505-2E9C-101B-9397-08002B2CF9AE}" pid="3" name="Order">
    <vt:r8>104800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ClassificationContentMarkingHeaderLocations">
    <vt:lpwstr>Office Theme:8</vt:lpwstr>
  </property>
  <property fmtid="{D5CDD505-2E9C-101B-9397-08002B2CF9AE}" pid="11" name="ClassificationContentMarkingHeaderText">
    <vt:lpwstr>EBA Regular Use</vt:lpwstr>
  </property>
</Properties>
</file>