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722" r:id="rId5"/>
  </p:sldMasterIdLst>
  <p:notesMasterIdLst>
    <p:notesMasterId r:id="rId23"/>
  </p:notesMasterIdLst>
  <p:sldIdLst>
    <p:sldId id="296" r:id="rId6"/>
    <p:sldId id="4659" r:id="rId7"/>
    <p:sldId id="4662" r:id="rId8"/>
    <p:sldId id="4663" r:id="rId9"/>
    <p:sldId id="4665" r:id="rId10"/>
    <p:sldId id="4612" r:id="rId11"/>
    <p:sldId id="4670" r:id="rId12"/>
    <p:sldId id="4667" r:id="rId13"/>
    <p:sldId id="4669" r:id="rId14"/>
    <p:sldId id="4666" r:id="rId15"/>
    <p:sldId id="1008" r:id="rId16"/>
    <p:sldId id="1025" r:id="rId17"/>
    <p:sldId id="1028" r:id="rId18"/>
    <p:sldId id="1031" r:id="rId19"/>
    <p:sldId id="1029" r:id="rId20"/>
    <p:sldId id="322" r:id="rId21"/>
    <p:sldId id="317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3AED41-665C-4096-970E-221F77E07F84}" v="5" dt="2026-04-13T12:54:40.7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2895" autoAdjust="0"/>
  </p:normalViewPr>
  <p:slideViewPr>
    <p:cSldViewPr snapToGrid="0">
      <p:cViewPr varScale="1">
        <p:scale>
          <a:sx n="78" d="100"/>
          <a:sy n="78" d="100"/>
        </p:scale>
        <p:origin x="494" y="41"/>
      </p:cViewPr>
      <p:guideLst>
        <p:guide orient="horz" pos="463"/>
        <p:guide pos="47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6518"/>
    </p:cViewPr>
  </p:sorterViewPr>
  <p:notesViewPr>
    <p:cSldViewPr snapToGrid="0" showGuides="1">
      <p:cViewPr>
        <p:scale>
          <a:sx n="90" d="100"/>
          <a:sy n="90" d="100"/>
        </p:scale>
        <p:origin x="442" y="-161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Moor" userId="ec371e44-7b7d-4f77-a75e-833c2f1a3203" providerId="ADAL" clId="{1693B4A3-20C8-46E5-A9C7-EA9ED2B0692A}"/>
    <pc:docChg chg="undo custSel addSld delSld modSld sldOrd">
      <pc:chgData name="Christian Moor" userId="ec371e44-7b7d-4f77-a75e-833c2f1a3203" providerId="ADAL" clId="{1693B4A3-20C8-46E5-A9C7-EA9ED2B0692A}" dt="2026-04-14T07:15:55.533" v="1731" actId="20577"/>
      <pc:docMkLst>
        <pc:docMk/>
      </pc:docMkLst>
      <pc:sldChg chg="modSp mod">
        <pc:chgData name="Christian Moor" userId="ec371e44-7b7d-4f77-a75e-833c2f1a3203" providerId="ADAL" clId="{1693B4A3-20C8-46E5-A9C7-EA9ED2B0692A}" dt="2026-04-13T12:54:56.523" v="1709" actId="20577"/>
        <pc:sldMkLst>
          <pc:docMk/>
          <pc:sldMk cId="1773781596" sldId="296"/>
        </pc:sldMkLst>
        <pc:graphicFrameChg chg="mod modGraphic">
          <ac:chgData name="Christian Moor" userId="ec371e44-7b7d-4f77-a75e-833c2f1a3203" providerId="ADAL" clId="{1693B4A3-20C8-46E5-A9C7-EA9ED2B0692A}" dt="2026-04-13T12:54:56.523" v="1709" actId="20577"/>
          <ac:graphicFrameMkLst>
            <pc:docMk/>
            <pc:sldMk cId="1773781596" sldId="296"/>
            <ac:graphicFrameMk id="2" creationId="{C3F77099-2C2A-5A45-1489-A2503E5D28C1}"/>
          </ac:graphicFrameMkLst>
        </pc:graphicFrameChg>
      </pc:sldChg>
      <pc:sldChg chg="modSp mod">
        <pc:chgData name="Christian Moor" userId="ec371e44-7b7d-4f77-a75e-833c2f1a3203" providerId="ADAL" clId="{1693B4A3-20C8-46E5-A9C7-EA9ED2B0692A}" dt="2026-04-10T13:37:20.052" v="1601" actId="108"/>
        <pc:sldMkLst>
          <pc:docMk/>
          <pc:sldMk cId="989662125" sldId="1008"/>
        </pc:sldMkLst>
        <pc:spChg chg="mod">
          <ac:chgData name="Christian Moor" userId="ec371e44-7b7d-4f77-a75e-833c2f1a3203" providerId="ADAL" clId="{1693B4A3-20C8-46E5-A9C7-EA9ED2B0692A}" dt="2026-04-10T13:37:20.052" v="1601" actId="108"/>
          <ac:spMkLst>
            <pc:docMk/>
            <pc:sldMk cId="989662125" sldId="1008"/>
            <ac:spMk id="2" creationId="{244F7EF4-39E4-5ABF-58BC-4179AF412728}"/>
          </ac:spMkLst>
        </pc:spChg>
      </pc:sldChg>
      <pc:sldChg chg="modSp mod">
        <pc:chgData name="Christian Moor" userId="ec371e44-7b7d-4f77-a75e-833c2f1a3203" providerId="ADAL" clId="{1693B4A3-20C8-46E5-A9C7-EA9ED2B0692A}" dt="2026-04-10T13:37:39.572" v="1608" actId="1076"/>
        <pc:sldMkLst>
          <pc:docMk/>
          <pc:sldMk cId="1308984509" sldId="1025"/>
        </pc:sldMkLst>
        <pc:spChg chg="mod">
          <ac:chgData name="Christian Moor" userId="ec371e44-7b7d-4f77-a75e-833c2f1a3203" providerId="ADAL" clId="{1693B4A3-20C8-46E5-A9C7-EA9ED2B0692A}" dt="2026-04-10T13:37:39.572" v="1608" actId="1076"/>
          <ac:spMkLst>
            <pc:docMk/>
            <pc:sldMk cId="1308984509" sldId="1025"/>
            <ac:spMk id="3" creationId="{A2787BCC-3850-B437-7B2B-A496B61F0802}"/>
          </ac:spMkLst>
        </pc:spChg>
      </pc:sldChg>
      <pc:sldChg chg="modSp mod modNotes">
        <pc:chgData name="Christian Moor" userId="ec371e44-7b7d-4f77-a75e-833c2f1a3203" providerId="ADAL" clId="{1693B4A3-20C8-46E5-A9C7-EA9ED2B0692A}" dt="2026-04-10T13:39:19.275" v="1615"/>
        <pc:sldMkLst>
          <pc:docMk/>
          <pc:sldMk cId="2980467889" sldId="1028"/>
        </pc:sldMkLst>
        <pc:spChg chg="mod">
          <ac:chgData name="Christian Moor" userId="ec371e44-7b7d-4f77-a75e-833c2f1a3203" providerId="ADAL" clId="{1693B4A3-20C8-46E5-A9C7-EA9ED2B0692A}" dt="2026-04-10T13:37:56.060" v="1612" actId="108"/>
          <ac:spMkLst>
            <pc:docMk/>
            <pc:sldMk cId="2980467889" sldId="1028"/>
            <ac:spMk id="3" creationId="{0A366C7F-2F59-E51C-14A0-AFD775DA7137}"/>
          </ac:spMkLst>
        </pc:spChg>
        <pc:spChg chg="mod">
          <ac:chgData name="Christian Moor" userId="ec371e44-7b7d-4f77-a75e-833c2f1a3203" providerId="ADAL" clId="{1693B4A3-20C8-46E5-A9C7-EA9ED2B0692A}" dt="2026-04-10T13:37:48.686" v="1610" actId="108"/>
          <ac:spMkLst>
            <pc:docMk/>
            <pc:sldMk cId="2980467889" sldId="1028"/>
            <ac:spMk id="21" creationId="{B423C7BD-38EA-50D0-B21F-7F93294731F4}"/>
          </ac:spMkLst>
        </pc:spChg>
      </pc:sldChg>
      <pc:sldChg chg="modSp mod">
        <pc:chgData name="Christian Moor" userId="ec371e44-7b7d-4f77-a75e-833c2f1a3203" providerId="ADAL" clId="{1693B4A3-20C8-46E5-A9C7-EA9ED2B0692A}" dt="2026-04-10T13:40:15.424" v="1634" actId="1076"/>
        <pc:sldMkLst>
          <pc:docMk/>
          <pc:sldMk cId="1157603284" sldId="1029"/>
        </pc:sldMkLst>
        <pc:spChg chg="mod">
          <ac:chgData name="Christian Moor" userId="ec371e44-7b7d-4f77-a75e-833c2f1a3203" providerId="ADAL" clId="{1693B4A3-20C8-46E5-A9C7-EA9ED2B0692A}" dt="2026-04-10T13:40:09.685" v="1633" actId="1035"/>
          <ac:spMkLst>
            <pc:docMk/>
            <pc:sldMk cId="1157603284" sldId="1029"/>
            <ac:spMk id="3" creationId="{0FD3FE68-BD56-D03B-EBA8-7A303501346F}"/>
          </ac:spMkLst>
        </pc:spChg>
        <pc:spChg chg="mod">
          <ac:chgData name="Christian Moor" userId="ec371e44-7b7d-4f77-a75e-833c2f1a3203" providerId="ADAL" clId="{1693B4A3-20C8-46E5-A9C7-EA9ED2B0692A}" dt="2026-04-10T13:40:15.424" v="1634" actId="1076"/>
          <ac:spMkLst>
            <pc:docMk/>
            <pc:sldMk cId="1157603284" sldId="1029"/>
            <ac:spMk id="6" creationId="{2A2D72A3-E2F5-6CB1-0888-91CD87A541F6}"/>
          </ac:spMkLst>
        </pc:spChg>
      </pc:sldChg>
      <pc:sldChg chg="modSp mod">
        <pc:chgData name="Christian Moor" userId="ec371e44-7b7d-4f77-a75e-833c2f1a3203" providerId="ADAL" clId="{1693B4A3-20C8-46E5-A9C7-EA9ED2B0692A}" dt="2026-04-10T13:39:58.433" v="1618" actId="1076"/>
        <pc:sldMkLst>
          <pc:docMk/>
          <pc:sldMk cId="3578129830" sldId="1031"/>
        </pc:sldMkLst>
        <pc:spChg chg="mod">
          <ac:chgData name="Christian Moor" userId="ec371e44-7b7d-4f77-a75e-833c2f1a3203" providerId="ADAL" clId="{1693B4A3-20C8-46E5-A9C7-EA9ED2B0692A}" dt="2026-04-10T13:39:58.433" v="1618" actId="1076"/>
          <ac:spMkLst>
            <pc:docMk/>
            <pc:sldMk cId="3578129830" sldId="1031"/>
            <ac:spMk id="3" creationId="{D6ADB152-F19F-9FCF-B11C-863C887D3EFC}"/>
          </ac:spMkLst>
        </pc:spChg>
      </pc:sldChg>
      <pc:sldChg chg="modSp mod modNotes">
        <pc:chgData name="Christian Moor" userId="ec371e44-7b7d-4f77-a75e-833c2f1a3203" providerId="ADAL" clId="{1693B4A3-20C8-46E5-A9C7-EA9ED2B0692A}" dt="2026-04-10T12:45:28.707" v="990" actId="1076"/>
        <pc:sldMkLst>
          <pc:docMk/>
          <pc:sldMk cId="3551412690" sldId="4612"/>
        </pc:sldMkLst>
        <pc:spChg chg="mod">
          <ac:chgData name="Christian Moor" userId="ec371e44-7b7d-4f77-a75e-833c2f1a3203" providerId="ADAL" clId="{1693B4A3-20C8-46E5-A9C7-EA9ED2B0692A}" dt="2026-04-10T12:45:28.707" v="990" actId="1076"/>
          <ac:spMkLst>
            <pc:docMk/>
            <pc:sldMk cId="3551412690" sldId="4612"/>
            <ac:spMk id="2" creationId="{00000000-0000-0000-0000-000000000000}"/>
          </ac:spMkLst>
        </pc:spChg>
        <pc:spChg chg="mod">
          <ac:chgData name="Christian Moor" userId="ec371e44-7b7d-4f77-a75e-833c2f1a3203" providerId="ADAL" clId="{1693B4A3-20C8-46E5-A9C7-EA9ED2B0692A}" dt="2026-04-10T12:40:42.804" v="910" actId="20577"/>
          <ac:spMkLst>
            <pc:docMk/>
            <pc:sldMk cId="3551412690" sldId="4612"/>
            <ac:spMk id="10" creationId="{A30A45EC-42E1-F806-9EAE-A583D33D0CA7}"/>
          </ac:spMkLst>
        </pc:spChg>
        <pc:spChg chg="mod">
          <ac:chgData name="Christian Moor" userId="ec371e44-7b7d-4f77-a75e-833c2f1a3203" providerId="ADAL" clId="{1693B4A3-20C8-46E5-A9C7-EA9ED2B0692A}" dt="2026-04-10T12:40:54.465" v="920" actId="20577"/>
          <ac:spMkLst>
            <pc:docMk/>
            <pc:sldMk cId="3551412690" sldId="4612"/>
            <ac:spMk id="12" creationId="{214E79A4-C78E-D1DC-65DD-2458097C79A9}"/>
          </ac:spMkLst>
        </pc:spChg>
        <pc:spChg chg="mod">
          <ac:chgData name="Christian Moor" userId="ec371e44-7b7d-4f77-a75e-833c2f1a3203" providerId="ADAL" clId="{1693B4A3-20C8-46E5-A9C7-EA9ED2B0692A}" dt="2026-04-10T12:40:48.249" v="914" actId="20577"/>
          <ac:spMkLst>
            <pc:docMk/>
            <pc:sldMk cId="3551412690" sldId="4612"/>
            <ac:spMk id="14" creationId="{D4D47950-D5B5-6E4E-9329-DFCC2C91FF9A}"/>
          </ac:spMkLst>
        </pc:spChg>
        <pc:spChg chg="mod">
          <ac:chgData name="Christian Moor" userId="ec371e44-7b7d-4f77-a75e-833c2f1a3203" providerId="ADAL" clId="{1693B4A3-20C8-46E5-A9C7-EA9ED2B0692A}" dt="2026-04-10T12:40:59.045" v="926" actId="20577"/>
          <ac:spMkLst>
            <pc:docMk/>
            <pc:sldMk cId="3551412690" sldId="4612"/>
            <ac:spMk id="16" creationId="{31FA41BB-ECC7-F467-AC54-547B925E4469}"/>
          </ac:spMkLst>
        </pc:spChg>
      </pc:sldChg>
      <pc:sldChg chg="addSp delSp modSp mod delAnim">
        <pc:chgData name="Christian Moor" userId="ec371e44-7b7d-4f77-a75e-833c2f1a3203" providerId="ADAL" clId="{1693B4A3-20C8-46E5-A9C7-EA9ED2B0692A}" dt="2026-04-10T13:40:45.475" v="1637" actId="207"/>
        <pc:sldMkLst>
          <pc:docMk/>
          <pc:sldMk cId="3953307280" sldId="4659"/>
        </pc:sldMkLst>
        <pc:spChg chg="mod">
          <ac:chgData name="Christian Moor" userId="ec371e44-7b7d-4f77-a75e-833c2f1a3203" providerId="ADAL" clId="{1693B4A3-20C8-46E5-A9C7-EA9ED2B0692A}" dt="2026-04-10T12:46:32.054" v="1022" actId="1036"/>
          <ac:spMkLst>
            <pc:docMk/>
            <pc:sldMk cId="3953307280" sldId="4659"/>
            <ac:spMk id="2" creationId="{F65454AA-922F-A61F-9C64-C6F1EAA27BA4}"/>
          </ac:spMkLst>
        </pc:spChg>
        <pc:graphicFrameChg chg="add mod modGraphic">
          <ac:chgData name="Christian Moor" userId="ec371e44-7b7d-4f77-a75e-833c2f1a3203" providerId="ADAL" clId="{1693B4A3-20C8-46E5-A9C7-EA9ED2B0692A}" dt="2026-04-10T13:40:45.475" v="1637" actId="207"/>
          <ac:graphicFrameMkLst>
            <pc:docMk/>
            <pc:sldMk cId="3953307280" sldId="4659"/>
            <ac:graphicFrameMk id="3" creationId="{4AC7EAE7-6CA9-D8F8-5DFA-C706790F49E2}"/>
          </ac:graphicFrameMkLst>
        </pc:graphicFrameChg>
      </pc:sldChg>
      <pc:sldChg chg="addSp delSp modSp mod delAnim">
        <pc:chgData name="Christian Moor" userId="ec371e44-7b7d-4f77-a75e-833c2f1a3203" providerId="ADAL" clId="{1693B4A3-20C8-46E5-A9C7-EA9ED2B0692A}" dt="2026-04-10T13:40:59.244" v="1640" actId="207"/>
        <pc:sldMkLst>
          <pc:docMk/>
          <pc:sldMk cId="105772917" sldId="4662"/>
        </pc:sldMkLst>
        <pc:spChg chg="mod">
          <ac:chgData name="Christian Moor" userId="ec371e44-7b7d-4f77-a75e-833c2f1a3203" providerId="ADAL" clId="{1693B4A3-20C8-46E5-A9C7-EA9ED2B0692A}" dt="2026-04-10T12:46:21.644" v="1003" actId="1076"/>
          <ac:spMkLst>
            <pc:docMk/>
            <pc:sldMk cId="105772917" sldId="4662"/>
            <ac:spMk id="2" creationId="{0D34B817-487C-7043-7663-2CE34159369E}"/>
          </ac:spMkLst>
        </pc:spChg>
        <pc:graphicFrameChg chg="add mod modGraphic">
          <ac:chgData name="Christian Moor" userId="ec371e44-7b7d-4f77-a75e-833c2f1a3203" providerId="ADAL" clId="{1693B4A3-20C8-46E5-A9C7-EA9ED2B0692A}" dt="2026-04-10T13:40:59.244" v="1640" actId="207"/>
          <ac:graphicFrameMkLst>
            <pc:docMk/>
            <pc:sldMk cId="105772917" sldId="4662"/>
            <ac:graphicFrameMk id="3" creationId="{223E0882-A1E5-6ED7-657E-C970460E3FB3}"/>
          </ac:graphicFrameMkLst>
        </pc:graphicFrameChg>
      </pc:sldChg>
      <pc:sldChg chg="addSp delSp modSp mod addAnim delAnim">
        <pc:chgData name="Christian Moor" userId="ec371e44-7b7d-4f77-a75e-833c2f1a3203" providerId="ADAL" clId="{1693B4A3-20C8-46E5-A9C7-EA9ED2B0692A}" dt="2026-04-14T07:15:55.533" v="1731" actId="20577"/>
        <pc:sldMkLst>
          <pc:docMk/>
          <pc:sldMk cId="730317361" sldId="4663"/>
        </pc:sldMkLst>
        <pc:spChg chg="mod">
          <ac:chgData name="Christian Moor" userId="ec371e44-7b7d-4f77-a75e-833c2f1a3203" providerId="ADAL" clId="{1693B4A3-20C8-46E5-A9C7-EA9ED2B0692A}" dt="2026-04-10T12:46:39.778" v="1024" actId="20577"/>
          <ac:spMkLst>
            <pc:docMk/>
            <pc:sldMk cId="730317361" sldId="4663"/>
            <ac:spMk id="2" creationId="{1F3A3C31-70A7-B237-E990-6051ED15EA99}"/>
          </ac:spMkLst>
        </pc:spChg>
        <pc:spChg chg="add del mod">
          <ac:chgData name="Christian Moor" userId="ec371e44-7b7d-4f77-a75e-833c2f1a3203" providerId="ADAL" clId="{1693B4A3-20C8-46E5-A9C7-EA9ED2B0692A}" dt="2026-04-14T07:15:47.962" v="1730" actId="14100"/>
          <ac:spMkLst>
            <pc:docMk/>
            <pc:sldMk cId="730317361" sldId="4663"/>
            <ac:spMk id="5" creationId="{96A93A1C-89BE-034A-044C-32AB0EE1073F}"/>
          </ac:spMkLst>
        </pc:spChg>
        <pc:graphicFrameChg chg="add del mod modGraphic">
          <ac:chgData name="Christian Moor" userId="ec371e44-7b7d-4f77-a75e-833c2f1a3203" providerId="ADAL" clId="{1693B4A3-20C8-46E5-A9C7-EA9ED2B0692A}" dt="2026-04-14T07:15:55.533" v="1731" actId="20577"/>
          <ac:graphicFrameMkLst>
            <pc:docMk/>
            <pc:sldMk cId="730317361" sldId="4663"/>
            <ac:graphicFrameMk id="9" creationId="{BEA955B1-C042-169F-1BCD-C06A6E4A3688}"/>
          </ac:graphicFrameMkLst>
        </pc:graphicFrameChg>
      </pc:sldChg>
      <pc:sldChg chg="modSp mod">
        <pc:chgData name="Christian Moor" userId="ec371e44-7b7d-4f77-a75e-833c2f1a3203" providerId="ADAL" clId="{1693B4A3-20C8-46E5-A9C7-EA9ED2B0692A}" dt="2026-04-10T12:45:59.489" v="995" actId="1076"/>
        <pc:sldMkLst>
          <pc:docMk/>
          <pc:sldMk cId="613497265" sldId="4665"/>
        </pc:sldMkLst>
        <pc:spChg chg="mod">
          <ac:chgData name="Christian Moor" userId="ec371e44-7b7d-4f77-a75e-833c2f1a3203" providerId="ADAL" clId="{1693B4A3-20C8-46E5-A9C7-EA9ED2B0692A}" dt="2026-04-10T12:45:59.489" v="995" actId="1076"/>
          <ac:spMkLst>
            <pc:docMk/>
            <pc:sldMk cId="613497265" sldId="4665"/>
            <ac:spMk id="2" creationId="{DD0E8A97-4DD9-8E7C-D614-D27B4ADA595C}"/>
          </ac:spMkLst>
        </pc:spChg>
      </pc:sldChg>
      <pc:sldChg chg="addSp delSp modSp mod delAnim">
        <pc:chgData name="Christian Moor" userId="ec371e44-7b7d-4f77-a75e-833c2f1a3203" providerId="ADAL" clId="{1693B4A3-20C8-46E5-A9C7-EA9ED2B0692A}" dt="2026-04-10T13:41:38.074" v="1645" actId="20577"/>
        <pc:sldMkLst>
          <pc:docMk/>
          <pc:sldMk cId="1905973667" sldId="4666"/>
        </pc:sldMkLst>
        <pc:spChg chg="mod">
          <ac:chgData name="Christian Moor" userId="ec371e44-7b7d-4f77-a75e-833c2f1a3203" providerId="ADAL" clId="{1693B4A3-20C8-46E5-A9C7-EA9ED2B0692A}" dt="2026-04-10T13:26:29.101" v="1507" actId="6549"/>
          <ac:spMkLst>
            <pc:docMk/>
            <pc:sldMk cId="1905973667" sldId="4666"/>
            <ac:spMk id="2" creationId="{DAC88EC1-83FC-2487-3A8D-FC878894CAB4}"/>
          </ac:spMkLst>
        </pc:spChg>
        <pc:graphicFrameChg chg="add mod modGraphic">
          <ac:chgData name="Christian Moor" userId="ec371e44-7b7d-4f77-a75e-833c2f1a3203" providerId="ADAL" clId="{1693B4A3-20C8-46E5-A9C7-EA9ED2B0692A}" dt="2026-04-10T13:41:38.074" v="1645" actId="20577"/>
          <ac:graphicFrameMkLst>
            <pc:docMk/>
            <pc:sldMk cId="1905973667" sldId="4666"/>
            <ac:graphicFrameMk id="6" creationId="{18861FFF-E92D-427F-6FE9-44FE1DBE2272}"/>
          </ac:graphicFrameMkLst>
        </pc:graphicFrameChg>
      </pc:sldChg>
      <pc:sldChg chg="addSp delSp modSp add mod">
        <pc:chgData name="Christian Moor" userId="ec371e44-7b7d-4f77-a75e-833c2f1a3203" providerId="ADAL" clId="{1693B4A3-20C8-46E5-A9C7-EA9ED2B0692A}" dt="2026-04-13T12:47:42.191" v="1647" actId="20577"/>
        <pc:sldMkLst>
          <pc:docMk/>
          <pc:sldMk cId="833193813" sldId="4667"/>
        </pc:sldMkLst>
        <pc:spChg chg="mod">
          <ac:chgData name="Christian Moor" userId="ec371e44-7b7d-4f77-a75e-833c2f1a3203" providerId="ADAL" clId="{1693B4A3-20C8-46E5-A9C7-EA9ED2B0692A}" dt="2026-04-13T12:47:42.191" v="1647" actId="20577"/>
          <ac:spMkLst>
            <pc:docMk/>
            <pc:sldMk cId="833193813" sldId="4667"/>
            <ac:spMk id="2" creationId="{EEB1C7FD-1A08-53D6-C227-679DCC419B82}"/>
          </ac:spMkLst>
        </pc:spChg>
        <pc:spChg chg="add">
          <ac:chgData name="Christian Moor" userId="ec371e44-7b7d-4f77-a75e-833c2f1a3203" providerId="ADAL" clId="{1693B4A3-20C8-46E5-A9C7-EA9ED2B0692A}" dt="2026-04-10T12:43:13.089" v="933" actId="26606"/>
          <ac:spMkLst>
            <pc:docMk/>
            <pc:sldMk cId="833193813" sldId="4667"/>
            <ac:spMk id="12" creationId="{2DB2D288-F8C5-A50A-2830-3C36CCB249D6}"/>
          </ac:spMkLst>
        </pc:spChg>
        <pc:picChg chg="add mod">
          <ac:chgData name="Christian Moor" userId="ec371e44-7b7d-4f77-a75e-833c2f1a3203" providerId="ADAL" clId="{1693B4A3-20C8-46E5-A9C7-EA9ED2B0692A}" dt="2026-04-10T13:00:14.720" v="1329" actId="1076"/>
          <ac:picMkLst>
            <pc:docMk/>
            <pc:sldMk cId="833193813" sldId="4667"/>
            <ac:picMk id="5" creationId="{4169FAD7-DFF9-DEBF-531F-12C15AD90E19}"/>
          </ac:picMkLst>
        </pc:picChg>
      </pc:sldChg>
      <pc:sldChg chg="addSp delSp modSp add mod modClrScheme chgLayout">
        <pc:chgData name="Christian Moor" userId="ec371e44-7b7d-4f77-a75e-833c2f1a3203" providerId="ADAL" clId="{1693B4A3-20C8-46E5-A9C7-EA9ED2B0692A}" dt="2026-04-10T12:55:55.709" v="1238" actId="1036"/>
        <pc:sldMkLst>
          <pc:docMk/>
          <pc:sldMk cId="805656150" sldId="4669"/>
        </pc:sldMkLst>
        <pc:spChg chg="mod">
          <ac:chgData name="Christian Moor" userId="ec371e44-7b7d-4f77-a75e-833c2f1a3203" providerId="ADAL" clId="{1693B4A3-20C8-46E5-A9C7-EA9ED2B0692A}" dt="2026-04-10T12:55:55.709" v="1238" actId="1036"/>
          <ac:spMkLst>
            <pc:docMk/>
            <pc:sldMk cId="805656150" sldId="4669"/>
            <ac:spMk id="2" creationId="{6683EFE5-5A51-5374-14C4-C8C72809D0B1}"/>
          </ac:spMkLst>
        </pc:spChg>
        <pc:spChg chg="add mod">
          <ac:chgData name="Christian Moor" userId="ec371e44-7b7d-4f77-a75e-833c2f1a3203" providerId="ADAL" clId="{1693B4A3-20C8-46E5-A9C7-EA9ED2B0692A}" dt="2026-04-10T12:52:10.502" v="1042" actId="1076"/>
          <ac:spMkLst>
            <pc:docMk/>
            <pc:sldMk cId="805656150" sldId="4669"/>
            <ac:spMk id="8" creationId="{C3A6EB67-9265-34A1-03A3-0C9684980952}"/>
          </ac:spMkLst>
        </pc:spChg>
        <pc:spChg chg="add mod">
          <ac:chgData name="Christian Moor" userId="ec371e44-7b7d-4f77-a75e-833c2f1a3203" providerId="ADAL" clId="{1693B4A3-20C8-46E5-A9C7-EA9ED2B0692A}" dt="2026-04-10T12:53:04.172" v="1101" actId="1076"/>
          <ac:spMkLst>
            <pc:docMk/>
            <pc:sldMk cId="805656150" sldId="4669"/>
            <ac:spMk id="9" creationId="{FEA75079-67CB-27B2-421F-F267E4F9B348}"/>
          </ac:spMkLst>
        </pc:spChg>
        <pc:spChg chg="add mod">
          <ac:chgData name="Christian Moor" userId="ec371e44-7b7d-4f77-a75e-833c2f1a3203" providerId="ADAL" clId="{1693B4A3-20C8-46E5-A9C7-EA9ED2B0692A}" dt="2026-04-10T12:53:24.951" v="1106" actId="1076"/>
          <ac:spMkLst>
            <pc:docMk/>
            <pc:sldMk cId="805656150" sldId="4669"/>
            <ac:spMk id="10" creationId="{9F548618-02AC-EEEE-95FB-B1A0668F2E98}"/>
          </ac:spMkLst>
        </pc:spChg>
        <pc:spChg chg="add mod">
          <ac:chgData name="Christian Moor" userId="ec371e44-7b7d-4f77-a75e-833c2f1a3203" providerId="ADAL" clId="{1693B4A3-20C8-46E5-A9C7-EA9ED2B0692A}" dt="2026-04-10T12:54:10.158" v="1116" actId="1076"/>
          <ac:spMkLst>
            <pc:docMk/>
            <pc:sldMk cId="805656150" sldId="4669"/>
            <ac:spMk id="11" creationId="{0026940C-4691-3176-D2F8-073A42DD992C}"/>
          </ac:spMkLst>
        </pc:spChg>
        <pc:spChg chg="mod ord">
          <ac:chgData name="Christian Moor" userId="ec371e44-7b7d-4f77-a75e-833c2f1a3203" providerId="ADAL" clId="{1693B4A3-20C8-46E5-A9C7-EA9ED2B0692A}" dt="2026-04-10T12:51:08.422" v="1035" actId="26606"/>
          <ac:spMkLst>
            <pc:docMk/>
            <pc:sldMk cId="805656150" sldId="4669"/>
            <ac:spMk id="12" creationId="{8BE9B958-3E2E-FB5B-B859-3E91F03D96B9}"/>
          </ac:spMkLst>
        </pc:spChg>
        <pc:spChg chg="add mod">
          <ac:chgData name="Christian Moor" userId="ec371e44-7b7d-4f77-a75e-833c2f1a3203" providerId="ADAL" clId="{1693B4A3-20C8-46E5-A9C7-EA9ED2B0692A}" dt="2026-04-10T12:53:48.418" v="1111" actId="1076"/>
          <ac:spMkLst>
            <pc:docMk/>
            <pc:sldMk cId="805656150" sldId="4669"/>
            <ac:spMk id="13" creationId="{EADB6575-8D01-4AFC-7DF0-9A340CFEE578}"/>
          </ac:spMkLst>
        </pc:spChg>
        <pc:spChg chg="add mod">
          <ac:chgData name="Christian Moor" userId="ec371e44-7b7d-4f77-a75e-833c2f1a3203" providerId="ADAL" clId="{1693B4A3-20C8-46E5-A9C7-EA9ED2B0692A}" dt="2026-04-10T12:54:31.251" v="1123" actId="1036"/>
          <ac:spMkLst>
            <pc:docMk/>
            <pc:sldMk cId="805656150" sldId="4669"/>
            <ac:spMk id="14" creationId="{42895297-C9DD-FDDD-CB2A-309A310ABAE3}"/>
          </ac:spMkLst>
        </pc:spChg>
        <pc:spChg chg="add mod">
          <ac:chgData name="Christian Moor" userId="ec371e44-7b7d-4f77-a75e-833c2f1a3203" providerId="ADAL" clId="{1693B4A3-20C8-46E5-A9C7-EA9ED2B0692A}" dt="2026-04-10T12:54:46.200" v="1128" actId="1076"/>
          <ac:spMkLst>
            <pc:docMk/>
            <pc:sldMk cId="805656150" sldId="4669"/>
            <ac:spMk id="15" creationId="{B72FF4F0-3443-46CF-6F82-31CA365E68F3}"/>
          </ac:spMkLst>
        </pc:spChg>
        <pc:spChg chg="add">
          <ac:chgData name="Christian Moor" userId="ec371e44-7b7d-4f77-a75e-833c2f1a3203" providerId="ADAL" clId="{1693B4A3-20C8-46E5-A9C7-EA9ED2B0692A}" dt="2026-04-10T12:51:08.422" v="1035" actId="26606"/>
          <ac:spMkLst>
            <pc:docMk/>
            <pc:sldMk cId="805656150" sldId="4669"/>
            <ac:spMk id="19" creationId="{026B31D4-D5F0-BEE3-82C3-8A88CCE9FD0A}"/>
          </ac:spMkLst>
        </pc:spChg>
        <pc:picChg chg="add mod">
          <ac:chgData name="Christian Moor" userId="ec371e44-7b7d-4f77-a75e-833c2f1a3203" providerId="ADAL" clId="{1693B4A3-20C8-46E5-A9C7-EA9ED2B0692A}" dt="2026-04-10T12:51:11.741" v="1036" actId="1076"/>
          <ac:picMkLst>
            <pc:docMk/>
            <pc:sldMk cId="805656150" sldId="4669"/>
            <ac:picMk id="7" creationId="{A2FE12C3-6244-635C-0355-DBAE3E963074}"/>
          </ac:picMkLst>
        </pc:picChg>
      </pc:sldChg>
      <pc:sldChg chg="addSp delSp modSp add mod modNotes">
        <pc:chgData name="Christian Moor" userId="ec371e44-7b7d-4f77-a75e-833c2f1a3203" providerId="ADAL" clId="{1693B4A3-20C8-46E5-A9C7-EA9ED2B0692A}" dt="2026-04-10T13:25:30.499" v="1505" actId="692"/>
        <pc:sldMkLst>
          <pc:docMk/>
          <pc:sldMk cId="3495694806" sldId="4670"/>
        </pc:sldMkLst>
        <pc:spChg chg="mod">
          <ac:chgData name="Christian Moor" userId="ec371e44-7b7d-4f77-a75e-833c2f1a3203" providerId="ADAL" clId="{1693B4A3-20C8-46E5-A9C7-EA9ED2B0692A}" dt="2026-04-10T13:24:35.334" v="1492" actId="313"/>
          <ac:spMkLst>
            <pc:docMk/>
            <pc:sldMk cId="3495694806" sldId="4670"/>
            <ac:spMk id="2" creationId="{FFA3FD65-F8B4-DD02-9048-73D975454138}"/>
          </ac:spMkLst>
        </pc:spChg>
        <pc:graphicFrameChg chg="add mod modGraphic">
          <ac:chgData name="Christian Moor" userId="ec371e44-7b7d-4f77-a75e-833c2f1a3203" providerId="ADAL" clId="{1693B4A3-20C8-46E5-A9C7-EA9ED2B0692A}" dt="2026-04-10T13:25:30.499" v="1505" actId="692"/>
          <ac:graphicFrameMkLst>
            <pc:docMk/>
            <pc:sldMk cId="3495694806" sldId="4670"/>
            <ac:graphicFrameMk id="4" creationId="{8F5174B2-EB2B-7EDC-90FD-55CC961CF4D9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6CDC99-FBBC-43BE-8602-5D4DB8D2FF7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9D9DD76-D184-43E5-8455-B7593006A009}">
      <dgm:prSet phldrT="[Text]" custT="1"/>
      <dgm:spPr/>
      <dgm:t>
        <a:bodyPr/>
        <a:lstStyle/>
        <a:p>
          <a:pPr algn="ctr">
            <a:buClr>
              <a:srgbClr val="ECD052"/>
            </a:buClr>
          </a:pPr>
          <a:r>
            <a:rPr lang="en-US" altLang="en-US" sz="1200" b="1" dirty="0">
              <a:solidFill>
                <a:schemeClr val="bg1"/>
              </a:solidFill>
              <a:latin typeface="Arial" panose="020B0604020202020204" pitchFamily="34" charset="0"/>
            </a:rPr>
            <a:t>Bitcoin’s emergence (2009)</a:t>
          </a:r>
        </a:p>
        <a:p>
          <a:pPr algn="ctr">
            <a:buClr>
              <a:srgbClr val="ECD052"/>
            </a:buClr>
          </a:pPr>
          <a:r>
            <a:rPr lang="en-US" altLang="en-US" sz="1200" dirty="0">
              <a:solidFill>
                <a:srgbClr val="000000"/>
              </a:solidFill>
              <a:latin typeface="Arial" panose="020B0604020202020204" pitchFamily="34" charset="0"/>
            </a:rPr>
            <a:t>Small, niche market with limited financial relevance during post‑crisis recovery.</a:t>
          </a:r>
        </a:p>
        <a:p>
          <a:pPr algn="ctr">
            <a:buClr>
              <a:srgbClr val="ECD052"/>
            </a:buClr>
          </a:pPr>
          <a:r>
            <a:rPr lang="en-US" altLang="en-US" sz="1200" dirty="0">
              <a:solidFill>
                <a:srgbClr val="000000"/>
              </a:solidFill>
              <a:latin typeface="Arial" panose="020B0604020202020204" pitchFamily="34" charset="0"/>
            </a:rPr>
            <a:t>Largely perceived as a technological experiment rather than a monetary innovation</a:t>
          </a:r>
          <a:endParaRPr lang="en-GB" sz="1200" dirty="0"/>
        </a:p>
      </dgm:t>
    </dgm:pt>
    <dgm:pt modelId="{C7AB1CF6-55C5-4829-8B48-B7F5B2967E6D}" type="parTrans" cxnId="{3F1FFB19-3616-46CC-B7B0-D44A923AA43E}">
      <dgm:prSet/>
      <dgm:spPr/>
      <dgm:t>
        <a:bodyPr/>
        <a:lstStyle/>
        <a:p>
          <a:endParaRPr lang="en-GB"/>
        </a:p>
      </dgm:t>
    </dgm:pt>
    <dgm:pt modelId="{A4133FE5-3AE4-47DF-BC5B-FAF8219852F2}" type="sibTrans" cxnId="{3F1FFB19-3616-46CC-B7B0-D44A923AA43E}">
      <dgm:prSet/>
      <dgm:spPr/>
      <dgm:t>
        <a:bodyPr/>
        <a:lstStyle/>
        <a:p>
          <a:endParaRPr lang="en-GB"/>
        </a:p>
      </dgm:t>
    </dgm:pt>
    <dgm:pt modelId="{1053F022-B6F3-4CFA-A221-87FF991B46E1}">
      <dgm:prSet phldrT="[Text]" custT="1"/>
      <dgm:spPr/>
      <dgm:t>
        <a:bodyPr/>
        <a:lstStyle/>
        <a:p>
          <a:pPr>
            <a:buClr>
              <a:srgbClr val="ECD052"/>
            </a:buClr>
            <a:buNone/>
          </a:pPr>
          <a:r>
            <a:rPr lang="en-US" altLang="en-US" sz="1200" b="1" dirty="0">
              <a:solidFill>
                <a:schemeClr val="bg1"/>
              </a:solidFill>
              <a:latin typeface="Arial" panose="020B0604020202020204" pitchFamily="34" charset="0"/>
            </a:rPr>
            <a:t>Cautious and skeptical EU reaction </a:t>
          </a:r>
        </a:p>
        <a:p>
          <a:pPr>
            <a:buClr>
              <a:srgbClr val="ECD052"/>
            </a:buClr>
            <a:buNone/>
          </a:pPr>
          <a:r>
            <a:rPr lang="en-US" altLang="en-US" sz="1200" dirty="0">
              <a:solidFill>
                <a:srgbClr val="000000"/>
              </a:solidFill>
              <a:latin typeface="Arial" panose="020B0604020202020204" pitchFamily="34" charset="0"/>
            </a:rPr>
            <a:t>EU institutions focused on risks rather than opportunities.</a:t>
          </a:r>
        </a:p>
        <a:p>
          <a:pPr>
            <a:buClr>
              <a:srgbClr val="ECD052"/>
            </a:buClr>
            <a:buNone/>
          </a:pPr>
          <a:r>
            <a:rPr lang="en-US" altLang="en-US" sz="1200" dirty="0">
              <a:solidFill>
                <a:srgbClr val="000000"/>
              </a:solidFill>
              <a:latin typeface="Arial" panose="020B0604020202020204" pitchFamily="34" charset="0"/>
            </a:rPr>
            <a:t>Strong emphasis on consumer protection and financial integrity.</a:t>
          </a:r>
        </a:p>
        <a:p>
          <a:pPr>
            <a:buClr>
              <a:srgbClr val="ECD052"/>
            </a:buClr>
            <a:buNone/>
          </a:pPr>
          <a:endParaRPr lang="en-GB" sz="800" dirty="0"/>
        </a:p>
      </dgm:t>
    </dgm:pt>
    <dgm:pt modelId="{160FE3BC-AB14-4E5E-8C31-4DA647AD265B}" type="parTrans" cxnId="{EF19FE93-07DF-4167-8F15-2FBB55841671}">
      <dgm:prSet/>
      <dgm:spPr/>
      <dgm:t>
        <a:bodyPr/>
        <a:lstStyle/>
        <a:p>
          <a:endParaRPr lang="en-GB"/>
        </a:p>
      </dgm:t>
    </dgm:pt>
    <dgm:pt modelId="{931D559E-D673-44CB-91FD-5E3ADAC209EA}" type="sibTrans" cxnId="{EF19FE93-07DF-4167-8F15-2FBB55841671}">
      <dgm:prSet/>
      <dgm:spPr/>
      <dgm:t>
        <a:bodyPr/>
        <a:lstStyle/>
        <a:p>
          <a:endParaRPr lang="en-GB"/>
        </a:p>
      </dgm:t>
    </dgm:pt>
    <dgm:pt modelId="{A6B33D50-C7CE-435A-B927-CB6761BCF37B}">
      <dgm:prSet phldrT="[Text]" custT="1"/>
      <dgm:spPr/>
      <dgm:t>
        <a:bodyPr/>
        <a:lstStyle/>
        <a:p>
          <a:pPr>
            <a:buClr>
              <a:srgbClr val="ECD052"/>
            </a:buClr>
          </a:pPr>
          <a:r>
            <a:rPr lang="en-US" altLang="en-US" sz="1200" b="1" dirty="0">
              <a:solidFill>
                <a:schemeClr val="bg1"/>
              </a:solidFill>
              <a:latin typeface="Arial" panose="020B0604020202020204" pitchFamily="34" charset="0"/>
            </a:rPr>
            <a:t>ECB regulatory warnings (2012)</a:t>
          </a:r>
        </a:p>
        <a:p>
          <a:pPr>
            <a:buClr>
              <a:srgbClr val="ECD052"/>
            </a:buClr>
          </a:pPr>
          <a:r>
            <a:rPr lang="en-US" altLang="en-US" sz="1200" b="0" dirty="0">
              <a:solidFill>
                <a:srgbClr val="000000"/>
              </a:solidFill>
              <a:latin typeface="Arial" panose="020B0604020202020204" pitchFamily="34" charset="0"/>
            </a:rPr>
            <a:t>Extreme price volatility</a:t>
          </a:r>
        </a:p>
        <a:p>
          <a:pPr>
            <a:buClr>
              <a:srgbClr val="ECD052"/>
            </a:buClr>
          </a:pPr>
          <a:r>
            <a:rPr lang="en-US" altLang="en-US" sz="1200" b="0" dirty="0">
              <a:solidFill>
                <a:srgbClr val="000000"/>
              </a:solidFill>
              <a:latin typeface="Arial" panose="020B0604020202020204" pitchFamily="34" charset="0"/>
            </a:rPr>
            <a:t>Lack of consumer safeguards, used for money laundering and terrorist financing risks</a:t>
          </a:r>
        </a:p>
        <a:p>
          <a:pPr>
            <a:buClr>
              <a:srgbClr val="ECD052"/>
            </a:buClr>
          </a:pPr>
          <a:r>
            <a:rPr lang="en-US" altLang="en-US" sz="1200" b="0" dirty="0">
              <a:solidFill>
                <a:srgbClr val="000000"/>
              </a:solidFill>
              <a:latin typeface="Arial" panose="020B0604020202020204" pitchFamily="34" charset="0"/>
            </a:rPr>
            <a:t>Speculative assets, not “real” money, </a:t>
          </a:r>
          <a:endParaRPr lang="en-GB" sz="1200" b="0" dirty="0"/>
        </a:p>
      </dgm:t>
    </dgm:pt>
    <dgm:pt modelId="{832A442B-3855-4444-BED3-37F1DB92495D}" type="parTrans" cxnId="{C482ADB7-81F6-4AD0-B9C5-527919EDCF22}">
      <dgm:prSet/>
      <dgm:spPr/>
      <dgm:t>
        <a:bodyPr/>
        <a:lstStyle/>
        <a:p>
          <a:endParaRPr lang="en-GB"/>
        </a:p>
      </dgm:t>
    </dgm:pt>
    <dgm:pt modelId="{2CAF5D03-7800-4D69-A4F7-30BAC87BD641}" type="sibTrans" cxnId="{C482ADB7-81F6-4AD0-B9C5-527919EDCF22}">
      <dgm:prSet/>
      <dgm:spPr/>
      <dgm:t>
        <a:bodyPr/>
        <a:lstStyle/>
        <a:p>
          <a:endParaRPr lang="en-GB"/>
        </a:p>
      </dgm:t>
    </dgm:pt>
    <dgm:pt modelId="{5A8B3F28-1CA9-4E30-971C-942BD1CEECFF}" type="pres">
      <dgm:prSet presAssocID="{176CDC99-FBBC-43BE-8602-5D4DB8D2FF76}" presName="CompostProcess" presStyleCnt="0">
        <dgm:presLayoutVars>
          <dgm:dir/>
          <dgm:resizeHandles val="exact"/>
        </dgm:presLayoutVars>
      </dgm:prSet>
      <dgm:spPr/>
    </dgm:pt>
    <dgm:pt modelId="{665FECC5-B97B-49E5-B48A-4DEE04E57D10}" type="pres">
      <dgm:prSet presAssocID="{176CDC99-FBBC-43BE-8602-5D4DB8D2FF76}" presName="arrow" presStyleLbl="bgShp" presStyleIdx="0" presStyleCnt="1" custLinFactNeighborX="-19910" custLinFactNeighborY="3043"/>
      <dgm:spPr/>
    </dgm:pt>
    <dgm:pt modelId="{DC2455D9-3DB0-4332-BA34-0AE38B45BEFA}" type="pres">
      <dgm:prSet presAssocID="{176CDC99-FBBC-43BE-8602-5D4DB8D2FF76}" presName="linearProcess" presStyleCnt="0"/>
      <dgm:spPr/>
    </dgm:pt>
    <dgm:pt modelId="{07E9E6FC-FF6D-48F7-BAE9-6D5510C01477}" type="pres">
      <dgm:prSet presAssocID="{C9D9DD76-D184-43E5-8455-B7593006A009}" presName="textNode" presStyleLbl="node1" presStyleIdx="0" presStyleCnt="3">
        <dgm:presLayoutVars>
          <dgm:bulletEnabled val="1"/>
        </dgm:presLayoutVars>
      </dgm:prSet>
      <dgm:spPr/>
    </dgm:pt>
    <dgm:pt modelId="{8BF2C748-3966-4518-8A00-C8833A2343BD}" type="pres">
      <dgm:prSet presAssocID="{A4133FE5-3AE4-47DF-BC5B-FAF8219852F2}" presName="sibTrans" presStyleCnt="0"/>
      <dgm:spPr/>
    </dgm:pt>
    <dgm:pt modelId="{C609F519-7675-4A67-B7D8-09BC51292DC9}" type="pres">
      <dgm:prSet presAssocID="{1053F022-B6F3-4CFA-A221-87FF991B46E1}" presName="textNode" presStyleLbl="node1" presStyleIdx="1" presStyleCnt="3">
        <dgm:presLayoutVars>
          <dgm:bulletEnabled val="1"/>
        </dgm:presLayoutVars>
      </dgm:prSet>
      <dgm:spPr/>
    </dgm:pt>
    <dgm:pt modelId="{186CEC5D-386A-44F2-861E-5D8009E4C655}" type="pres">
      <dgm:prSet presAssocID="{931D559E-D673-44CB-91FD-5E3ADAC209EA}" presName="sibTrans" presStyleCnt="0"/>
      <dgm:spPr/>
    </dgm:pt>
    <dgm:pt modelId="{C33B524D-4EBF-4658-A22A-BFD84630E2F7}" type="pres">
      <dgm:prSet presAssocID="{A6B33D50-C7CE-435A-B927-CB6761BCF37B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04972C04-FF63-4655-985A-3F413D7D02CB}" type="presOf" srcId="{176CDC99-FBBC-43BE-8602-5D4DB8D2FF76}" destId="{5A8B3F28-1CA9-4E30-971C-942BD1CEECFF}" srcOrd="0" destOrd="0" presId="urn:microsoft.com/office/officeart/2005/8/layout/hProcess9"/>
    <dgm:cxn modelId="{7A0D9606-D378-4FA4-A874-A3AA954C84B6}" type="presOf" srcId="{C9D9DD76-D184-43E5-8455-B7593006A009}" destId="{07E9E6FC-FF6D-48F7-BAE9-6D5510C01477}" srcOrd="0" destOrd="0" presId="urn:microsoft.com/office/officeart/2005/8/layout/hProcess9"/>
    <dgm:cxn modelId="{3F1FFB19-3616-46CC-B7B0-D44A923AA43E}" srcId="{176CDC99-FBBC-43BE-8602-5D4DB8D2FF76}" destId="{C9D9DD76-D184-43E5-8455-B7593006A009}" srcOrd="0" destOrd="0" parTransId="{C7AB1CF6-55C5-4829-8B48-B7F5B2967E6D}" sibTransId="{A4133FE5-3AE4-47DF-BC5B-FAF8219852F2}"/>
    <dgm:cxn modelId="{009C6B89-40A8-4777-BD89-CEB2CE9CFE82}" type="presOf" srcId="{1053F022-B6F3-4CFA-A221-87FF991B46E1}" destId="{C609F519-7675-4A67-B7D8-09BC51292DC9}" srcOrd="0" destOrd="0" presId="urn:microsoft.com/office/officeart/2005/8/layout/hProcess9"/>
    <dgm:cxn modelId="{EF19FE93-07DF-4167-8F15-2FBB55841671}" srcId="{176CDC99-FBBC-43BE-8602-5D4DB8D2FF76}" destId="{1053F022-B6F3-4CFA-A221-87FF991B46E1}" srcOrd="1" destOrd="0" parTransId="{160FE3BC-AB14-4E5E-8C31-4DA647AD265B}" sibTransId="{931D559E-D673-44CB-91FD-5E3ADAC209EA}"/>
    <dgm:cxn modelId="{C482ADB7-81F6-4AD0-B9C5-527919EDCF22}" srcId="{176CDC99-FBBC-43BE-8602-5D4DB8D2FF76}" destId="{A6B33D50-C7CE-435A-B927-CB6761BCF37B}" srcOrd="2" destOrd="0" parTransId="{832A442B-3855-4444-BED3-37F1DB92495D}" sibTransId="{2CAF5D03-7800-4D69-A4F7-30BAC87BD641}"/>
    <dgm:cxn modelId="{A6A740E8-CA2C-4C26-838C-3596DD969138}" type="presOf" srcId="{A6B33D50-C7CE-435A-B927-CB6761BCF37B}" destId="{C33B524D-4EBF-4658-A22A-BFD84630E2F7}" srcOrd="0" destOrd="0" presId="urn:microsoft.com/office/officeart/2005/8/layout/hProcess9"/>
    <dgm:cxn modelId="{1D56665A-590C-4B88-AF14-B50F9ED34720}" type="presParOf" srcId="{5A8B3F28-1CA9-4E30-971C-942BD1CEECFF}" destId="{665FECC5-B97B-49E5-B48A-4DEE04E57D10}" srcOrd="0" destOrd="0" presId="urn:microsoft.com/office/officeart/2005/8/layout/hProcess9"/>
    <dgm:cxn modelId="{EB695F95-AD55-4C4D-9C27-9C14594AD7E4}" type="presParOf" srcId="{5A8B3F28-1CA9-4E30-971C-942BD1CEECFF}" destId="{DC2455D9-3DB0-4332-BA34-0AE38B45BEFA}" srcOrd="1" destOrd="0" presId="urn:microsoft.com/office/officeart/2005/8/layout/hProcess9"/>
    <dgm:cxn modelId="{FCEF984F-011B-4F1C-B8BD-2C79347A6E91}" type="presParOf" srcId="{DC2455D9-3DB0-4332-BA34-0AE38B45BEFA}" destId="{07E9E6FC-FF6D-48F7-BAE9-6D5510C01477}" srcOrd="0" destOrd="0" presId="urn:microsoft.com/office/officeart/2005/8/layout/hProcess9"/>
    <dgm:cxn modelId="{306DAB74-2094-4102-9C73-C236827BDA70}" type="presParOf" srcId="{DC2455D9-3DB0-4332-BA34-0AE38B45BEFA}" destId="{8BF2C748-3966-4518-8A00-C8833A2343BD}" srcOrd="1" destOrd="0" presId="urn:microsoft.com/office/officeart/2005/8/layout/hProcess9"/>
    <dgm:cxn modelId="{7010FD19-66D5-40B0-842D-059C0D62CD3D}" type="presParOf" srcId="{DC2455D9-3DB0-4332-BA34-0AE38B45BEFA}" destId="{C609F519-7675-4A67-B7D8-09BC51292DC9}" srcOrd="2" destOrd="0" presId="urn:microsoft.com/office/officeart/2005/8/layout/hProcess9"/>
    <dgm:cxn modelId="{4DBB4F57-13DC-40EB-95DA-F3B0EFD71195}" type="presParOf" srcId="{DC2455D9-3DB0-4332-BA34-0AE38B45BEFA}" destId="{186CEC5D-386A-44F2-861E-5D8009E4C655}" srcOrd="3" destOrd="0" presId="urn:microsoft.com/office/officeart/2005/8/layout/hProcess9"/>
    <dgm:cxn modelId="{4AA864C0-3392-41A8-A71C-DAE4054435F2}" type="presParOf" srcId="{DC2455D9-3DB0-4332-BA34-0AE38B45BEFA}" destId="{C33B524D-4EBF-4658-A22A-BFD84630E2F7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6CDC99-FBBC-43BE-8602-5D4DB8D2FF7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9D9DD76-D184-43E5-8455-B7593006A009}">
      <dgm:prSet phldrT="[Text]" custT="1"/>
      <dgm:spPr/>
      <dgm:t>
        <a:bodyPr/>
        <a:lstStyle/>
        <a:p>
          <a:pPr algn="ctr">
            <a:buClr>
              <a:srgbClr val="ECD052"/>
            </a:buClr>
          </a:pPr>
          <a:r>
            <a:rPr lang="en-US" altLang="en-US" sz="1200" b="1" dirty="0">
              <a:solidFill>
                <a:schemeClr val="bg1"/>
              </a:solidFill>
              <a:latin typeface="Arial" panose="020B0604020202020204" pitchFamily="34" charset="0"/>
            </a:rPr>
            <a:t>Shift toward blockchain awareness (2015)</a:t>
          </a:r>
        </a:p>
        <a:p>
          <a:pPr algn="ctr">
            <a:buClr>
              <a:srgbClr val="ECD052"/>
            </a:buClr>
          </a:pPr>
          <a:r>
            <a:rPr lang="en-US" altLang="en-US" sz="1200" dirty="0">
              <a:solidFill>
                <a:srgbClr val="000000"/>
              </a:solidFill>
              <a:latin typeface="Arial" panose="020B0604020202020204" pitchFamily="34" charset="0"/>
            </a:rPr>
            <a:t>Launch of Ethereum, use of blockchain as infrastructure</a:t>
          </a:r>
        </a:p>
        <a:p>
          <a:pPr algn="ctr">
            <a:buClr>
              <a:srgbClr val="ECD052"/>
            </a:buClr>
          </a:pPr>
          <a:r>
            <a:rPr lang="en-US" altLang="en-US" sz="1200" dirty="0">
              <a:solidFill>
                <a:srgbClr val="000000"/>
              </a:solidFill>
              <a:latin typeface="Arial" panose="020B0604020202020204" pitchFamily="34" charset="0"/>
            </a:rPr>
            <a:t>Monitoring technological developments and understanding use cases</a:t>
          </a:r>
        </a:p>
        <a:p>
          <a:pPr algn="ctr">
            <a:buClr>
              <a:srgbClr val="ECD052"/>
            </a:buClr>
          </a:pPr>
          <a:r>
            <a:rPr lang="en-US" altLang="en-US" sz="1200" dirty="0">
              <a:solidFill>
                <a:srgbClr val="000000"/>
              </a:solidFill>
              <a:latin typeface="Arial" panose="020B0604020202020204" pitchFamily="34" charset="0"/>
            </a:rPr>
            <a:t>No immediate regulation</a:t>
          </a:r>
          <a:r>
            <a:rPr lang="en-US" altLang="en-US" sz="1100" dirty="0">
              <a:solidFill>
                <a:srgbClr val="000000"/>
              </a:solidFill>
              <a:latin typeface="Arial" panose="020B0604020202020204" pitchFamily="34" charset="0"/>
            </a:rPr>
            <a:t>.</a:t>
          </a:r>
          <a:endParaRPr lang="en-GB" sz="1100" dirty="0"/>
        </a:p>
      </dgm:t>
    </dgm:pt>
    <dgm:pt modelId="{C7AB1CF6-55C5-4829-8B48-B7F5B2967E6D}" type="parTrans" cxnId="{3F1FFB19-3616-46CC-B7B0-D44A923AA43E}">
      <dgm:prSet/>
      <dgm:spPr/>
      <dgm:t>
        <a:bodyPr/>
        <a:lstStyle/>
        <a:p>
          <a:endParaRPr lang="en-GB"/>
        </a:p>
      </dgm:t>
    </dgm:pt>
    <dgm:pt modelId="{A4133FE5-3AE4-47DF-BC5B-FAF8219852F2}" type="sibTrans" cxnId="{3F1FFB19-3616-46CC-B7B0-D44A923AA43E}">
      <dgm:prSet/>
      <dgm:spPr/>
      <dgm:t>
        <a:bodyPr/>
        <a:lstStyle/>
        <a:p>
          <a:endParaRPr lang="en-GB"/>
        </a:p>
      </dgm:t>
    </dgm:pt>
    <dgm:pt modelId="{1053F022-B6F3-4CFA-A221-87FF991B46E1}">
      <dgm:prSet phldrT="[Text]" custT="1"/>
      <dgm:spPr/>
      <dgm:t>
        <a:bodyPr/>
        <a:lstStyle/>
        <a:p>
          <a:pPr>
            <a:buClr>
              <a:srgbClr val="ECD052"/>
            </a:buClr>
            <a:buNone/>
          </a:pPr>
          <a:r>
            <a:rPr lang="en-US" altLang="en-US" sz="1200" b="1" dirty="0">
              <a:solidFill>
                <a:schemeClr val="bg1"/>
              </a:solidFill>
              <a:latin typeface="Arial" panose="020B0604020202020204" pitchFamily="34" charset="0"/>
            </a:rPr>
            <a:t>Libra announcement (2019) by Facebook</a:t>
          </a:r>
        </a:p>
        <a:p>
          <a:pPr>
            <a:buClr>
              <a:srgbClr val="ECD052"/>
            </a:buClr>
          </a:pPr>
          <a:r>
            <a:rPr lang="en-US" altLang="en-US" sz="1200" dirty="0">
              <a:solidFill>
                <a:srgbClr val="000000"/>
              </a:solidFill>
              <a:latin typeface="Arial" panose="020B0604020202020204" pitchFamily="34" charset="0"/>
            </a:rPr>
            <a:t>Global stablecoin backed by multiple fiat currencies </a:t>
          </a:r>
        </a:p>
        <a:p>
          <a:pPr>
            <a:buClr>
              <a:srgbClr val="ECD052"/>
            </a:buClr>
          </a:pPr>
          <a:r>
            <a:rPr lang="en-US" altLang="en-US" sz="1200" dirty="0">
              <a:solidFill>
                <a:srgbClr val="000000"/>
              </a:solidFill>
              <a:latin typeface="Arial" panose="020B0604020202020204" pitchFamily="34" charset="0"/>
            </a:rPr>
            <a:t>Issues with monetary sovereignty, financial stability, consumer protection and AML and counter‑terrorism financing</a:t>
          </a:r>
          <a:endParaRPr lang="en-GB" sz="800" dirty="0"/>
        </a:p>
      </dgm:t>
    </dgm:pt>
    <dgm:pt modelId="{160FE3BC-AB14-4E5E-8C31-4DA647AD265B}" type="parTrans" cxnId="{EF19FE93-07DF-4167-8F15-2FBB55841671}">
      <dgm:prSet/>
      <dgm:spPr/>
      <dgm:t>
        <a:bodyPr/>
        <a:lstStyle/>
        <a:p>
          <a:endParaRPr lang="en-GB"/>
        </a:p>
      </dgm:t>
    </dgm:pt>
    <dgm:pt modelId="{931D559E-D673-44CB-91FD-5E3ADAC209EA}" type="sibTrans" cxnId="{EF19FE93-07DF-4167-8F15-2FBB55841671}">
      <dgm:prSet/>
      <dgm:spPr/>
      <dgm:t>
        <a:bodyPr/>
        <a:lstStyle/>
        <a:p>
          <a:endParaRPr lang="en-GB"/>
        </a:p>
      </dgm:t>
    </dgm:pt>
    <dgm:pt modelId="{A6B33D50-C7CE-435A-B927-CB6761BCF37B}">
      <dgm:prSet phldrT="[Text]" custT="1"/>
      <dgm:spPr/>
      <dgm:t>
        <a:bodyPr/>
        <a:lstStyle/>
        <a:p>
          <a:pPr>
            <a:buClr>
              <a:srgbClr val="ECD052"/>
            </a:buClr>
          </a:pPr>
          <a:r>
            <a:rPr lang="en-US" sz="1200" b="1" dirty="0">
              <a:solidFill>
                <a:schemeClr val="bg1"/>
              </a:solidFill>
              <a:latin typeface="Arial" panose="020B0604020202020204" pitchFamily="34" charset="0"/>
            </a:rPr>
            <a:t>Global regulatory reaction (2020 onwards</a:t>
          </a:r>
          <a:r>
            <a:rPr lang="en-US" sz="1200" b="1" dirty="0">
              <a:solidFill>
                <a:srgbClr val="000000"/>
              </a:solidFill>
              <a:latin typeface="Arial" panose="020B0604020202020204" pitchFamily="34" charset="0"/>
            </a:rPr>
            <a:t>)</a:t>
          </a:r>
        </a:p>
        <a:p>
          <a:pPr>
            <a:buClr>
              <a:srgbClr val="ECD052"/>
            </a:buClr>
          </a:pPr>
          <a:r>
            <a:rPr lang="en-US" sz="1200" dirty="0">
              <a:solidFill>
                <a:srgbClr val="000000"/>
              </a:solidFill>
              <a:latin typeface="Arial" panose="020B0604020202020204" pitchFamily="34" charset="0"/>
            </a:rPr>
            <a:t>G7 Crypto Action Plan, </a:t>
          </a:r>
        </a:p>
        <a:p>
          <a:pPr>
            <a:buClr>
              <a:srgbClr val="ECD052"/>
            </a:buClr>
          </a:pPr>
          <a:r>
            <a:rPr lang="en-US" sz="1200" dirty="0">
              <a:solidFill>
                <a:srgbClr val="000000"/>
              </a:solidFill>
              <a:latin typeface="Arial" panose="020B0604020202020204" pitchFamily="34" charset="0"/>
            </a:rPr>
            <a:t>FSB 10 Recommendations and BCBS prudential treatment for banks’ crypto‑asset and stablecoin exposures</a:t>
          </a:r>
          <a:endParaRPr lang="en-US" altLang="en-US" sz="1200" b="1" dirty="0">
            <a:solidFill>
              <a:srgbClr val="000000"/>
            </a:solidFill>
            <a:latin typeface="Arial" panose="020B0604020202020204" pitchFamily="34" charset="0"/>
          </a:endParaRPr>
        </a:p>
      </dgm:t>
    </dgm:pt>
    <dgm:pt modelId="{832A442B-3855-4444-BED3-37F1DB92495D}" type="parTrans" cxnId="{C482ADB7-81F6-4AD0-B9C5-527919EDCF22}">
      <dgm:prSet/>
      <dgm:spPr/>
      <dgm:t>
        <a:bodyPr/>
        <a:lstStyle/>
        <a:p>
          <a:endParaRPr lang="en-GB"/>
        </a:p>
      </dgm:t>
    </dgm:pt>
    <dgm:pt modelId="{2CAF5D03-7800-4D69-A4F7-30BAC87BD641}" type="sibTrans" cxnId="{C482ADB7-81F6-4AD0-B9C5-527919EDCF22}">
      <dgm:prSet/>
      <dgm:spPr/>
      <dgm:t>
        <a:bodyPr/>
        <a:lstStyle/>
        <a:p>
          <a:endParaRPr lang="en-GB"/>
        </a:p>
      </dgm:t>
    </dgm:pt>
    <dgm:pt modelId="{5A8B3F28-1CA9-4E30-971C-942BD1CEECFF}" type="pres">
      <dgm:prSet presAssocID="{176CDC99-FBBC-43BE-8602-5D4DB8D2FF76}" presName="CompostProcess" presStyleCnt="0">
        <dgm:presLayoutVars>
          <dgm:dir/>
          <dgm:resizeHandles val="exact"/>
        </dgm:presLayoutVars>
      </dgm:prSet>
      <dgm:spPr/>
    </dgm:pt>
    <dgm:pt modelId="{665FECC5-B97B-49E5-B48A-4DEE04E57D10}" type="pres">
      <dgm:prSet presAssocID="{176CDC99-FBBC-43BE-8602-5D4DB8D2FF76}" presName="arrow" presStyleLbl="bgShp" presStyleIdx="0" presStyleCnt="1" custLinFactNeighborX="-19910" custLinFactNeighborY="3043"/>
      <dgm:spPr/>
    </dgm:pt>
    <dgm:pt modelId="{DC2455D9-3DB0-4332-BA34-0AE38B45BEFA}" type="pres">
      <dgm:prSet presAssocID="{176CDC99-FBBC-43BE-8602-5D4DB8D2FF76}" presName="linearProcess" presStyleCnt="0"/>
      <dgm:spPr/>
    </dgm:pt>
    <dgm:pt modelId="{07E9E6FC-FF6D-48F7-BAE9-6D5510C01477}" type="pres">
      <dgm:prSet presAssocID="{C9D9DD76-D184-43E5-8455-B7593006A009}" presName="textNode" presStyleLbl="node1" presStyleIdx="0" presStyleCnt="3">
        <dgm:presLayoutVars>
          <dgm:bulletEnabled val="1"/>
        </dgm:presLayoutVars>
      </dgm:prSet>
      <dgm:spPr/>
    </dgm:pt>
    <dgm:pt modelId="{8BF2C748-3966-4518-8A00-C8833A2343BD}" type="pres">
      <dgm:prSet presAssocID="{A4133FE5-3AE4-47DF-BC5B-FAF8219852F2}" presName="sibTrans" presStyleCnt="0"/>
      <dgm:spPr/>
    </dgm:pt>
    <dgm:pt modelId="{C609F519-7675-4A67-B7D8-09BC51292DC9}" type="pres">
      <dgm:prSet presAssocID="{1053F022-B6F3-4CFA-A221-87FF991B46E1}" presName="textNode" presStyleLbl="node1" presStyleIdx="1" presStyleCnt="3">
        <dgm:presLayoutVars>
          <dgm:bulletEnabled val="1"/>
        </dgm:presLayoutVars>
      </dgm:prSet>
      <dgm:spPr/>
    </dgm:pt>
    <dgm:pt modelId="{186CEC5D-386A-44F2-861E-5D8009E4C655}" type="pres">
      <dgm:prSet presAssocID="{931D559E-D673-44CB-91FD-5E3ADAC209EA}" presName="sibTrans" presStyleCnt="0"/>
      <dgm:spPr/>
    </dgm:pt>
    <dgm:pt modelId="{C33B524D-4EBF-4658-A22A-BFD84630E2F7}" type="pres">
      <dgm:prSet presAssocID="{A6B33D50-C7CE-435A-B927-CB6761BCF37B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04972C04-FF63-4655-985A-3F413D7D02CB}" type="presOf" srcId="{176CDC99-FBBC-43BE-8602-5D4DB8D2FF76}" destId="{5A8B3F28-1CA9-4E30-971C-942BD1CEECFF}" srcOrd="0" destOrd="0" presId="urn:microsoft.com/office/officeart/2005/8/layout/hProcess9"/>
    <dgm:cxn modelId="{7A0D9606-D378-4FA4-A874-A3AA954C84B6}" type="presOf" srcId="{C9D9DD76-D184-43E5-8455-B7593006A009}" destId="{07E9E6FC-FF6D-48F7-BAE9-6D5510C01477}" srcOrd="0" destOrd="0" presId="urn:microsoft.com/office/officeart/2005/8/layout/hProcess9"/>
    <dgm:cxn modelId="{3F1FFB19-3616-46CC-B7B0-D44A923AA43E}" srcId="{176CDC99-FBBC-43BE-8602-5D4DB8D2FF76}" destId="{C9D9DD76-D184-43E5-8455-B7593006A009}" srcOrd="0" destOrd="0" parTransId="{C7AB1CF6-55C5-4829-8B48-B7F5B2967E6D}" sibTransId="{A4133FE5-3AE4-47DF-BC5B-FAF8219852F2}"/>
    <dgm:cxn modelId="{009C6B89-40A8-4777-BD89-CEB2CE9CFE82}" type="presOf" srcId="{1053F022-B6F3-4CFA-A221-87FF991B46E1}" destId="{C609F519-7675-4A67-B7D8-09BC51292DC9}" srcOrd="0" destOrd="0" presId="urn:microsoft.com/office/officeart/2005/8/layout/hProcess9"/>
    <dgm:cxn modelId="{EF19FE93-07DF-4167-8F15-2FBB55841671}" srcId="{176CDC99-FBBC-43BE-8602-5D4DB8D2FF76}" destId="{1053F022-B6F3-4CFA-A221-87FF991B46E1}" srcOrd="1" destOrd="0" parTransId="{160FE3BC-AB14-4E5E-8C31-4DA647AD265B}" sibTransId="{931D559E-D673-44CB-91FD-5E3ADAC209EA}"/>
    <dgm:cxn modelId="{C482ADB7-81F6-4AD0-B9C5-527919EDCF22}" srcId="{176CDC99-FBBC-43BE-8602-5D4DB8D2FF76}" destId="{A6B33D50-C7CE-435A-B927-CB6761BCF37B}" srcOrd="2" destOrd="0" parTransId="{832A442B-3855-4444-BED3-37F1DB92495D}" sibTransId="{2CAF5D03-7800-4D69-A4F7-30BAC87BD641}"/>
    <dgm:cxn modelId="{A6A740E8-CA2C-4C26-838C-3596DD969138}" type="presOf" srcId="{A6B33D50-C7CE-435A-B927-CB6761BCF37B}" destId="{C33B524D-4EBF-4658-A22A-BFD84630E2F7}" srcOrd="0" destOrd="0" presId="urn:microsoft.com/office/officeart/2005/8/layout/hProcess9"/>
    <dgm:cxn modelId="{1D56665A-590C-4B88-AF14-B50F9ED34720}" type="presParOf" srcId="{5A8B3F28-1CA9-4E30-971C-942BD1CEECFF}" destId="{665FECC5-B97B-49E5-B48A-4DEE04E57D10}" srcOrd="0" destOrd="0" presId="urn:microsoft.com/office/officeart/2005/8/layout/hProcess9"/>
    <dgm:cxn modelId="{EB695F95-AD55-4C4D-9C27-9C14594AD7E4}" type="presParOf" srcId="{5A8B3F28-1CA9-4E30-971C-942BD1CEECFF}" destId="{DC2455D9-3DB0-4332-BA34-0AE38B45BEFA}" srcOrd="1" destOrd="0" presId="urn:microsoft.com/office/officeart/2005/8/layout/hProcess9"/>
    <dgm:cxn modelId="{FCEF984F-011B-4F1C-B8BD-2C79347A6E91}" type="presParOf" srcId="{DC2455D9-3DB0-4332-BA34-0AE38B45BEFA}" destId="{07E9E6FC-FF6D-48F7-BAE9-6D5510C01477}" srcOrd="0" destOrd="0" presId="urn:microsoft.com/office/officeart/2005/8/layout/hProcess9"/>
    <dgm:cxn modelId="{306DAB74-2094-4102-9C73-C236827BDA70}" type="presParOf" srcId="{DC2455D9-3DB0-4332-BA34-0AE38B45BEFA}" destId="{8BF2C748-3966-4518-8A00-C8833A2343BD}" srcOrd="1" destOrd="0" presId="urn:microsoft.com/office/officeart/2005/8/layout/hProcess9"/>
    <dgm:cxn modelId="{7010FD19-66D5-40B0-842D-059C0D62CD3D}" type="presParOf" srcId="{DC2455D9-3DB0-4332-BA34-0AE38B45BEFA}" destId="{C609F519-7675-4A67-B7D8-09BC51292DC9}" srcOrd="2" destOrd="0" presId="urn:microsoft.com/office/officeart/2005/8/layout/hProcess9"/>
    <dgm:cxn modelId="{4DBB4F57-13DC-40EB-95DA-F3B0EFD71195}" type="presParOf" srcId="{DC2455D9-3DB0-4332-BA34-0AE38B45BEFA}" destId="{186CEC5D-386A-44F2-861E-5D8009E4C655}" srcOrd="3" destOrd="0" presId="urn:microsoft.com/office/officeart/2005/8/layout/hProcess9"/>
    <dgm:cxn modelId="{4AA864C0-3392-41A8-A71C-DAE4054435F2}" type="presParOf" srcId="{DC2455D9-3DB0-4332-BA34-0AE38B45BEFA}" destId="{C33B524D-4EBF-4658-A22A-BFD84630E2F7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45A320-06DF-4107-8CA6-6236C1756F6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708BBDC-27A4-4369-A1E5-8F48A6EF705B}">
      <dgm:prSet phldrT="[Text]"/>
      <dgm:spPr/>
      <dgm:t>
        <a:bodyPr/>
        <a:lstStyle/>
        <a:p>
          <a:pPr>
            <a:buClr>
              <a:srgbClr val="ECD052"/>
            </a:buClr>
            <a:buNone/>
          </a:pPr>
          <a:r>
            <a:rPr lang="en-US" altLang="en-US" b="1" dirty="0">
              <a:solidFill>
                <a:schemeClr val="bg1"/>
              </a:solidFill>
              <a:latin typeface="Arial" panose="020B0604020202020204" pitchFamily="34" charset="0"/>
            </a:rPr>
            <a:t>Background</a:t>
          </a:r>
          <a:endParaRPr lang="en-GB" dirty="0">
            <a:solidFill>
              <a:schemeClr val="bg1"/>
            </a:solidFill>
          </a:endParaRPr>
        </a:p>
      </dgm:t>
    </dgm:pt>
    <dgm:pt modelId="{6DBE3D70-39D7-4840-8D03-C1995ECFC61B}" type="parTrans" cxnId="{67D18A69-57A1-44E7-BBAD-EA9A1237A685}">
      <dgm:prSet/>
      <dgm:spPr/>
      <dgm:t>
        <a:bodyPr/>
        <a:lstStyle/>
        <a:p>
          <a:endParaRPr lang="en-GB"/>
        </a:p>
      </dgm:t>
    </dgm:pt>
    <dgm:pt modelId="{38B376AE-93F4-4722-B095-B68C008BDD6E}" type="sibTrans" cxnId="{67D18A69-57A1-44E7-BBAD-EA9A1237A685}">
      <dgm:prSet/>
      <dgm:spPr/>
      <dgm:t>
        <a:bodyPr/>
        <a:lstStyle/>
        <a:p>
          <a:endParaRPr lang="en-GB"/>
        </a:p>
      </dgm:t>
    </dgm:pt>
    <dgm:pt modelId="{DE9175F2-C853-4896-949D-DB7AC229FEFD}">
      <dgm:prSet phldrT="[Text]" custT="1"/>
      <dgm:spPr/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Proposed by the European Commission in 2020, following the Libra stablecoin announcement.</a:t>
          </a:r>
          <a:endParaRPr lang="en-GB" sz="1300" kern="1200" dirty="0">
            <a:solidFill>
              <a:srgbClr val="000000"/>
            </a:solidFill>
            <a:latin typeface="Arial" panose="020B0604020202020204" pitchFamily="34" charset="0"/>
            <a:ea typeface="+mn-ea"/>
            <a:cs typeface="+mn-cs"/>
          </a:endParaRPr>
        </a:p>
      </dgm:t>
    </dgm:pt>
    <dgm:pt modelId="{425EB412-1254-4E4E-B523-8133A51F362D}" type="parTrans" cxnId="{0077A1C2-BCEE-4FE2-941E-99543F7F2B65}">
      <dgm:prSet/>
      <dgm:spPr/>
      <dgm:t>
        <a:bodyPr/>
        <a:lstStyle/>
        <a:p>
          <a:endParaRPr lang="en-GB"/>
        </a:p>
      </dgm:t>
    </dgm:pt>
    <dgm:pt modelId="{9328497F-EE12-4466-BDC6-ED1E17811C60}" type="sibTrans" cxnId="{0077A1C2-BCEE-4FE2-941E-99543F7F2B65}">
      <dgm:prSet/>
      <dgm:spPr/>
      <dgm:t>
        <a:bodyPr/>
        <a:lstStyle/>
        <a:p>
          <a:endParaRPr lang="en-GB"/>
        </a:p>
      </dgm:t>
    </dgm:pt>
    <dgm:pt modelId="{AF5A846F-9A93-4D9B-9818-C6C74640C753}">
      <dgm:prSet phldrT="[Text]"/>
      <dgm:spPr/>
      <dgm:t>
        <a:bodyPr/>
        <a:lstStyle/>
        <a:p>
          <a:r>
            <a:rPr lang="en-US" altLang="en-US" b="1" dirty="0">
              <a:solidFill>
                <a:schemeClr val="bg1"/>
              </a:solidFill>
              <a:latin typeface="Arial" panose="020B0604020202020204" pitchFamily="34" charset="0"/>
            </a:rPr>
            <a:t>Objectives</a:t>
          </a:r>
          <a:endParaRPr lang="en-GB" dirty="0">
            <a:solidFill>
              <a:schemeClr val="bg1"/>
            </a:solidFill>
          </a:endParaRPr>
        </a:p>
      </dgm:t>
    </dgm:pt>
    <dgm:pt modelId="{9BC5251D-B792-4706-A750-26686CE15CD7}" type="parTrans" cxnId="{7003E73D-F9FF-4FCD-A3FF-A42362845EF0}">
      <dgm:prSet/>
      <dgm:spPr/>
      <dgm:t>
        <a:bodyPr/>
        <a:lstStyle/>
        <a:p>
          <a:endParaRPr lang="en-GB"/>
        </a:p>
      </dgm:t>
    </dgm:pt>
    <dgm:pt modelId="{E84249E7-ACA8-4D0D-939D-52F88AE510D7}" type="sibTrans" cxnId="{7003E73D-F9FF-4FCD-A3FF-A42362845EF0}">
      <dgm:prSet/>
      <dgm:spPr/>
      <dgm:t>
        <a:bodyPr/>
        <a:lstStyle/>
        <a:p>
          <a:endParaRPr lang="en-GB"/>
        </a:p>
      </dgm:t>
    </dgm:pt>
    <dgm:pt modelId="{9AE54FCB-FB20-497D-B3DE-7641A0177EDD}">
      <dgm:prSet phldrT="[Text]" custT="1"/>
      <dgm:spPr/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Establishes a </a:t>
          </a:r>
          <a:r>
            <a:rPr lang="en-US" altLang="en-US" sz="1300" kern="1200" dirty="0" err="1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harmonised</a:t>
          </a: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 legal framework for crypto‑assets providing legal certainty across the EU </a:t>
          </a:r>
          <a:endParaRPr lang="en-GB" sz="1300" kern="1200" dirty="0">
            <a:solidFill>
              <a:srgbClr val="000000"/>
            </a:solidFill>
            <a:latin typeface="Arial" panose="020B0604020202020204" pitchFamily="34" charset="0"/>
            <a:ea typeface="+mn-ea"/>
            <a:cs typeface="+mn-cs"/>
          </a:endParaRPr>
        </a:p>
      </dgm:t>
    </dgm:pt>
    <dgm:pt modelId="{6457F58D-1EEF-4A80-815D-A32EED83B52A}" type="parTrans" cxnId="{B595B4C5-23C9-4156-AFA7-C4626E3A6B6A}">
      <dgm:prSet/>
      <dgm:spPr/>
      <dgm:t>
        <a:bodyPr/>
        <a:lstStyle/>
        <a:p>
          <a:endParaRPr lang="en-GB"/>
        </a:p>
      </dgm:t>
    </dgm:pt>
    <dgm:pt modelId="{97709745-717F-4A7D-BF47-9FC110801C21}" type="sibTrans" cxnId="{B595B4C5-23C9-4156-AFA7-C4626E3A6B6A}">
      <dgm:prSet/>
      <dgm:spPr/>
      <dgm:t>
        <a:bodyPr/>
        <a:lstStyle/>
        <a:p>
          <a:endParaRPr lang="en-GB"/>
        </a:p>
      </dgm:t>
    </dgm:pt>
    <dgm:pt modelId="{C8685907-A916-439D-87D4-F60E2645F91C}">
      <dgm:prSet phldrT="[Text]"/>
      <dgm:spPr/>
      <dgm:t>
        <a:bodyPr/>
        <a:lstStyle/>
        <a:p>
          <a:pPr>
            <a:buClr>
              <a:srgbClr val="ECD052"/>
            </a:buClr>
            <a:buNone/>
          </a:pPr>
          <a:r>
            <a:rPr lang="en-US" b="1" dirty="0">
              <a:solidFill>
                <a:schemeClr val="bg1"/>
              </a:solidFill>
              <a:latin typeface="Arial" panose="020B0604020202020204" pitchFamily="34" charset="0"/>
            </a:rPr>
            <a:t>Scope </a:t>
          </a:r>
          <a:endParaRPr lang="en-GB" dirty="0">
            <a:solidFill>
              <a:schemeClr val="bg1"/>
            </a:solidFill>
          </a:endParaRPr>
        </a:p>
      </dgm:t>
    </dgm:pt>
    <dgm:pt modelId="{B55A5241-3DF2-41CF-8283-EF72CBC40944}" type="parTrans" cxnId="{A070EA1C-ED05-4579-9C3A-4B370690D42F}">
      <dgm:prSet/>
      <dgm:spPr/>
      <dgm:t>
        <a:bodyPr/>
        <a:lstStyle/>
        <a:p>
          <a:endParaRPr lang="en-GB"/>
        </a:p>
      </dgm:t>
    </dgm:pt>
    <dgm:pt modelId="{27055A24-B64E-4E8D-8079-519837BEBADA}" type="sibTrans" cxnId="{A070EA1C-ED05-4579-9C3A-4B370690D42F}">
      <dgm:prSet/>
      <dgm:spPr/>
      <dgm:t>
        <a:bodyPr/>
        <a:lstStyle/>
        <a:p>
          <a:endParaRPr lang="en-GB"/>
        </a:p>
      </dgm:t>
    </dgm:pt>
    <dgm:pt modelId="{B6BFC5C3-231B-4B0D-9393-1BA71D3B27FE}">
      <dgm:prSet phldrT="[Text]" custT="1"/>
      <dgm:spPr/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Defines scope of crypto-assets under </a:t>
          </a:r>
          <a:r>
            <a:rPr lang="en-US" sz="1300" kern="1200" dirty="0" err="1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MiCAR</a:t>
          </a:r>
          <a:endParaRPr lang="en-GB" sz="1300" kern="1200" dirty="0">
            <a:solidFill>
              <a:srgbClr val="000000"/>
            </a:solidFill>
            <a:latin typeface="Arial" panose="020B0604020202020204" pitchFamily="34" charset="0"/>
            <a:ea typeface="+mn-ea"/>
            <a:cs typeface="+mn-cs"/>
          </a:endParaRPr>
        </a:p>
      </dgm:t>
    </dgm:pt>
    <dgm:pt modelId="{23538FAB-8A18-4E6D-BF21-FAFED0251714}" type="parTrans" cxnId="{14310B3A-67CF-4EEB-9610-712FB92D67BC}">
      <dgm:prSet/>
      <dgm:spPr/>
      <dgm:t>
        <a:bodyPr/>
        <a:lstStyle/>
        <a:p>
          <a:endParaRPr lang="en-GB"/>
        </a:p>
      </dgm:t>
    </dgm:pt>
    <dgm:pt modelId="{99A65A9E-6362-4897-99D1-FCC9A3CEE1E6}" type="sibTrans" cxnId="{14310B3A-67CF-4EEB-9610-712FB92D67BC}">
      <dgm:prSet/>
      <dgm:spPr/>
      <dgm:t>
        <a:bodyPr/>
        <a:lstStyle/>
        <a:p>
          <a:endParaRPr lang="en-GB"/>
        </a:p>
      </dgm:t>
    </dgm:pt>
    <dgm:pt modelId="{656BFA01-529C-4711-B4BB-4CB04B689036}">
      <dgm:prSet custT="1"/>
      <dgm:spPr/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Aimed to close regulatory gaps (crypto-assets, stablecoins, service providers) and address financial stability and other risks.</a:t>
          </a:r>
        </a:p>
      </dgm:t>
    </dgm:pt>
    <dgm:pt modelId="{B5488409-7977-469F-B9E0-C3232F1EBDEC}" type="parTrans" cxnId="{27F2AFED-E3AC-4D07-9187-DB2F021FA5B2}">
      <dgm:prSet/>
      <dgm:spPr/>
      <dgm:t>
        <a:bodyPr/>
        <a:lstStyle/>
        <a:p>
          <a:endParaRPr lang="en-GB"/>
        </a:p>
      </dgm:t>
    </dgm:pt>
    <dgm:pt modelId="{F870B293-1112-43F2-AC27-90FA011770C5}" type="sibTrans" cxnId="{27F2AFED-E3AC-4D07-9187-DB2F021FA5B2}">
      <dgm:prSet/>
      <dgm:spPr/>
      <dgm:t>
        <a:bodyPr/>
        <a:lstStyle/>
        <a:p>
          <a:endParaRPr lang="en-GB"/>
        </a:p>
      </dgm:t>
    </dgm:pt>
    <dgm:pt modelId="{E18A4930-B2F6-42CE-B196-1161DF3F6084}">
      <dgm:prSet custT="1"/>
      <dgm:spPr/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Fully applicable across the EU as of 30 December 2024.</a:t>
          </a:r>
          <a:r>
            <a:rPr 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 </a:t>
          </a:r>
        </a:p>
      </dgm:t>
    </dgm:pt>
    <dgm:pt modelId="{82DDAD61-7D34-4674-BE0D-510BF4564A92}" type="parTrans" cxnId="{FFBF1233-7384-455E-97FB-9C24E18631EC}">
      <dgm:prSet/>
      <dgm:spPr/>
      <dgm:t>
        <a:bodyPr/>
        <a:lstStyle/>
        <a:p>
          <a:endParaRPr lang="en-GB"/>
        </a:p>
      </dgm:t>
    </dgm:pt>
    <dgm:pt modelId="{D9C53B7C-A663-4F5D-AE7F-5F741BF1AA76}" type="sibTrans" cxnId="{FFBF1233-7384-455E-97FB-9C24E18631EC}">
      <dgm:prSet/>
      <dgm:spPr/>
      <dgm:t>
        <a:bodyPr/>
        <a:lstStyle/>
        <a:p>
          <a:endParaRPr lang="en-GB"/>
        </a:p>
      </dgm:t>
    </dgm:pt>
    <dgm:pt modelId="{1F6C3997-AE87-443E-B76A-A7500DF48DB7}">
      <dgm:prSet custT="1"/>
      <dgm:spPr/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sz="1300" b="1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EU is global front runner on crypto regulation</a:t>
          </a:r>
        </a:p>
      </dgm:t>
    </dgm:pt>
    <dgm:pt modelId="{A2E73CA0-E4DC-4E06-AFA8-E25CD27016BF}" type="parTrans" cxnId="{7FB59221-FCB4-4BA3-BDFC-B52104C0F8DE}">
      <dgm:prSet/>
      <dgm:spPr/>
      <dgm:t>
        <a:bodyPr/>
        <a:lstStyle/>
        <a:p>
          <a:endParaRPr lang="en-GB"/>
        </a:p>
      </dgm:t>
    </dgm:pt>
    <dgm:pt modelId="{1617D471-B227-43DD-98B6-912343F0B817}" type="sibTrans" cxnId="{7FB59221-FCB4-4BA3-BDFC-B52104C0F8DE}">
      <dgm:prSet/>
      <dgm:spPr/>
      <dgm:t>
        <a:bodyPr/>
        <a:lstStyle/>
        <a:p>
          <a:endParaRPr lang="en-GB"/>
        </a:p>
      </dgm:t>
    </dgm:pt>
    <dgm:pt modelId="{206805D1-1259-4026-B4D8-E12F5E6F7040}">
      <dgm:prSet custT="1"/>
      <dgm:spPr/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Consumer and investor protection</a:t>
          </a:r>
        </a:p>
      </dgm:t>
    </dgm:pt>
    <dgm:pt modelId="{5FA3FBF4-CA7D-4423-8D3E-83B8D2E3C1B5}" type="parTrans" cxnId="{A069D6A8-A460-4B87-87A8-D95BCC397AC1}">
      <dgm:prSet/>
      <dgm:spPr/>
      <dgm:t>
        <a:bodyPr/>
        <a:lstStyle/>
        <a:p>
          <a:endParaRPr lang="en-GB"/>
        </a:p>
      </dgm:t>
    </dgm:pt>
    <dgm:pt modelId="{EAB12C10-816A-410F-91A7-6755E1E16504}" type="sibTrans" cxnId="{A069D6A8-A460-4B87-87A8-D95BCC397AC1}">
      <dgm:prSet/>
      <dgm:spPr/>
      <dgm:t>
        <a:bodyPr/>
        <a:lstStyle/>
        <a:p>
          <a:endParaRPr lang="en-GB"/>
        </a:p>
      </dgm:t>
    </dgm:pt>
    <dgm:pt modelId="{5D61298E-C76C-4763-A86E-153D759DE9A2}">
      <dgm:prSet custT="1"/>
      <dgm:spPr/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Financial stability (interlinkage between financial institutions and crypto)</a:t>
          </a:r>
        </a:p>
      </dgm:t>
    </dgm:pt>
    <dgm:pt modelId="{015CE223-C899-4F9B-9DDD-02B2E3D39FC6}" type="parTrans" cxnId="{286D2EC8-22CE-4B80-8BB2-46A72FFD6C10}">
      <dgm:prSet/>
      <dgm:spPr/>
      <dgm:t>
        <a:bodyPr/>
        <a:lstStyle/>
        <a:p>
          <a:endParaRPr lang="en-GB"/>
        </a:p>
      </dgm:t>
    </dgm:pt>
    <dgm:pt modelId="{C98BE7B8-ABE4-4C98-A1D0-548D2BDACF29}" type="sibTrans" cxnId="{286D2EC8-22CE-4B80-8BB2-46A72FFD6C10}">
      <dgm:prSet/>
      <dgm:spPr/>
      <dgm:t>
        <a:bodyPr/>
        <a:lstStyle/>
        <a:p>
          <a:endParaRPr lang="en-GB"/>
        </a:p>
      </dgm:t>
    </dgm:pt>
    <dgm:pt modelId="{A138E558-C60D-4B07-B815-21304551183F}">
      <dgm:prSet custT="1"/>
      <dgm:spPr/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Market integrity and prevention of abuse</a:t>
          </a:r>
        </a:p>
      </dgm:t>
    </dgm:pt>
    <dgm:pt modelId="{7BA32281-3390-47C5-B07B-1794C6900A09}" type="parTrans" cxnId="{C97EE89F-EA26-4456-A3AF-5C5D5CEDBFEE}">
      <dgm:prSet/>
      <dgm:spPr/>
      <dgm:t>
        <a:bodyPr/>
        <a:lstStyle/>
        <a:p>
          <a:endParaRPr lang="en-GB"/>
        </a:p>
      </dgm:t>
    </dgm:pt>
    <dgm:pt modelId="{B1DD30F6-F438-416B-8BD3-DBE747A2806B}" type="sibTrans" cxnId="{C97EE89F-EA26-4456-A3AF-5C5D5CEDBFEE}">
      <dgm:prSet/>
      <dgm:spPr/>
      <dgm:t>
        <a:bodyPr/>
        <a:lstStyle/>
        <a:p>
          <a:endParaRPr lang="en-GB"/>
        </a:p>
      </dgm:t>
    </dgm:pt>
    <dgm:pt modelId="{1568DF50-D301-46B9-8C92-9250BE53159D}">
      <dgm:prSet custT="1"/>
      <dgm:spPr/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Support for innovation and fair competition</a:t>
          </a:r>
        </a:p>
      </dgm:t>
    </dgm:pt>
    <dgm:pt modelId="{9F727192-DEBB-47D6-93EA-D4F73B5D25D7}" type="parTrans" cxnId="{C36F2436-02E3-444A-B23A-89AAD144F830}">
      <dgm:prSet/>
      <dgm:spPr/>
      <dgm:t>
        <a:bodyPr/>
        <a:lstStyle/>
        <a:p>
          <a:endParaRPr lang="en-GB"/>
        </a:p>
      </dgm:t>
    </dgm:pt>
    <dgm:pt modelId="{061F7EAB-3F19-4CD9-9457-8E4DABFB695F}" type="sibTrans" cxnId="{C36F2436-02E3-444A-B23A-89AAD144F830}">
      <dgm:prSet/>
      <dgm:spPr/>
      <dgm:t>
        <a:bodyPr/>
        <a:lstStyle/>
        <a:p>
          <a:endParaRPr lang="en-GB"/>
        </a:p>
      </dgm:t>
    </dgm:pt>
    <dgm:pt modelId="{5ED0A83F-7CEE-4550-8A0E-38B644B905E8}">
      <dgm:prSet custT="1"/>
      <dgm:spPr/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Stablecoins, classified as: Asset‑Referenced Tokens (ARTs) and Electronic Money Tokens (EMTs)</a:t>
          </a:r>
        </a:p>
      </dgm:t>
    </dgm:pt>
    <dgm:pt modelId="{8365AF58-7F4B-4DA5-AC02-A6E3C61BC22D}" type="parTrans" cxnId="{701ECF26-5BC9-44E0-BB98-2394B47AEB4D}">
      <dgm:prSet/>
      <dgm:spPr/>
      <dgm:t>
        <a:bodyPr/>
        <a:lstStyle/>
        <a:p>
          <a:endParaRPr lang="en-GB"/>
        </a:p>
      </dgm:t>
    </dgm:pt>
    <dgm:pt modelId="{88564103-AEAA-4F79-B034-EB5AA9EA5DF2}" type="sibTrans" cxnId="{701ECF26-5BC9-44E0-BB98-2394B47AEB4D}">
      <dgm:prSet/>
      <dgm:spPr/>
      <dgm:t>
        <a:bodyPr/>
        <a:lstStyle/>
        <a:p>
          <a:endParaRPr lang="en-GB"/>
        </a:p>
      </dgm:t>
    </dgm:pt>
    <dgm:pt modelId="{CE9BF9B7-C635-4AAC-B032-EDE2BAADBE5D}">
      <dgm:prSet custT="1"/>
      <dgm:spPr/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Crypto‑Asset Service Providers (CASPs): Exchanges, custody providers, brokers, wallet providers, etc.</a:t>
          </a:r>
        </a:p>
      </dgm:t>
    </dgm:pt>
    <dgm:pt modelId="{A4340512-5CCE-4615-9BDF-A014167322D6}" type="parTrans" cxnId="{57A2F52F-0678-45D8-8008-F3F49E3E190F}">
      <dgm:prSet/>
      <dgm:spPr/>
      <dgm:t>
        <a:bodyPr/>
        <a:lstStyle/>
        <a:p>
          <a:endParaRPr lang="en-GB"/>
        </a:p>
      </dgm:t>
    </dgm:pt>
    <dgm:pt modelId="{8B36C380-A939-403E-9162-CBEB108C594B}" type="sibTrans" cxnId="{57A2F52F-0678-45D8-8008-F3F49E3E190F}">
      <dgm:prSet/>
      <dgm:spPr/>
      <dgm:t>
        <a:bodyPr/>
        <a:lstStyle/>
        <a:p>
          <a:endParaRPr lang="en-GB"/>
        </a:p>
      </dgm:t>
    </dgm:pt>
    <dgm:pt modelId="{D99707AE-6B1E-45CF-8BCF-A34BAE850CDF}" type="pres">
      <dgm:prSet presAssocID="{CD45A320-06DF-4107-8CA6-6236C1756F64}" presName="Name0" presStyleCnt="0">
        <dgm:presLayoutVars>
          <dgm:dir/>
          <dgm:animLvl val="lvl"/>
          <dgm:resizeHandles val="exact"/>
        </dgm:presLayoutVars>
      </dgm:prSet>
      <dgm:spPr/>
    </dgm:pt>
    <dgm:pt modelId="{418561FF-2F77-4438-96AE-4B59056FAE4B}" type="pres">
      <dgm:prSet presAssocID="{C708BBDC-27A4-4369-A1E5-8F48A6EF705B}" presName="composite" presStyleCnt="0"/>
      <dgm:spPr/>
    </dgm:pt>
    <dgm:pt modelId="{42E3B5D5-D702-4033-AC63-FEF4F4433E96}" type="pres">
      <dgm:prSet presAssocID="{C708BBDC-27A4-4369-A1E5-8F48A6EF705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83E7F538-B313-4E15-BD15-74C72CA2E265}" type="pres">
      <dgm:prSet presAssocID="{C708BBDC-27A4-4369-A1E5-8F48A6EF705B}" presName="desTx" presStyleLbl="alignAccFollowNode1" presStyleIdx="0" presStyleCnt="3">
        <dgm:presLayoutVars>
          <dgm:bulletEnabled val="1"/>
        </dgm:presLayoutVars>
      </dgm:prSet>
      <dgm:spPr/>
    </dgm:pt>
    <dgm:pt modelId="{50739782-347A-470E-8B0E-4F79D0E5EB39}" type="pres">
      <dgm:prSet presAssocID="{38B376AE-93F4-4722-B095-B68C008BDD6E}" presName="space" presStyleCnt="0"/>
      <dgm:spPr/>
    </dgm:pt>
    <dgm:pt modelId="{956389A7-0043-46A0-A83D-25B0D46DC732}" type="pres">
      <dgm:prSet presAssocID="{AF5A846F-9A93-4D9B-9818-C6C74640C753}" presName="composite" presStyleCnt="0"/>
      <dgm:spPr/>
    </dgm:pt>
    <dgm:pt modelId="{11002866-D0EF-4847-AC69-E9CF7DC7C182}" type="pres">
      <dgm:prSet presAssocID="{AF5A846F-9A93-4D9B-9818-C6C74640C753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3940C014-B67E-4B7E-8529-9F176E373CF4}" type="pres">
      <dgm:prSet presAssocID="{AF5A846F-9A93-4D9B-9818-C6C74640C753}" presName="desTx" presStyleLbl="alignAccFollowNode1" presStyleIdx="1" presStyleCnt="3">
        <dgm:presLayoutVars>
          <dgm:bulletEnabled val="1"/>
        </dgm:presLayoutVars>
      </dgm:prSet>
      <dgm:spPr/>
    </dgm:pt>
    <dgm:pt modelId="{A789D1E8-F4AE-40D6-955D-4747405C5B00}" type="pres">
      <dgm:prSet presAssocID="{E84249E7-ACA8-4D0D-939D-52F88AE510D7}" presName="space" presStyleCnt="0"/>
      <dgm:spPr/>
    </dgm:pt>
    <dgm:pt modelId="{4FA6C243-35EC-45CD-9CB3-DB25F0706EB9}" type="pres">
      <dgm:prSet presAssocID="{C8685907-A916-439D-87D4-F60E2645F91C}" presName="composite" presStyleCnt="0"/>
      <dgm:spPr/>
    </dgm:pt>
    <dgm:pt modelId="{C4C4AD92-8017-4477-AA90-1314A729A56B}" type="pres">
      <dgm:prSet presAssocID="{C8685907-A916-439D-87D4-F60E2645F91C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71630CCA-6DD3-4A6D-A258-8104947AB4B9}" type="pres">
      <dgm:prSet presAssocID="{C8685907-A916-439D-87D4-F60E2645F91C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9BD3AB04-083C-47DB-8EBD-077D0A1C1BB8}" type="presOf" srcId="{1F6C3997-AE87-443E-B76A-A7500DF48DB7}" destId="{83E7F538-B313-4E15-BD15-74C72CA2E265}" srcOrd="0" destOrd="3" presId="urn:microsoft.com/office/officeart/2005/8/layout/hList1"/>
    <dgm:cxn modelId="{CC94D506-966E-4B99-934B-7394BD1ECBBC}" type="presOf" srcId="{E18A4930-B2F6-42CE-B196-1161DF3F6084}" destId="{83E7F538-B313-4E15-BD15-74C72CA2E265}" srcOrd="0" destOrd="2" presId="urn:microsoft.com/office/officeart/2005/8/layout/hList1"/>
    <dgm:cxn modelId="{A070EA1C-ED05-4579-9C3A-4B370690D42F}" srcId="{CD45A320-06DF-4107-8CA6-6236C1756F64}" destId="{C8685907-A916-439D-87D4-F60E2645F91C}" srcOrd="2" destOrd="0" parTransId="{B55A5241-3DF2-41CF-8283-EF72CBC40944}" sibTransId="{27055A24-B64E-4E8D-8079-519837BEBADA}"/>
    <dgm:cxn modelId="{9258131D-B596-4370-A105-7DEFE2882FEC}" type="presOf" srcId="{1568DF50-D301-46B9-8C92-9250BE53159D}" destId="{3940C014-B67E-4B7E-8529-9F176E373CF4}" srcOrd="0" destOrd="4" presId="urn:microsoft.com/office/officeart/2005/8/layout/hList1"/>
    <dgm:cxn modelId="{ABC1051F-842E-49EB-A9D6-AE1E0E4AB8ED}" type="presOf" srcId="{DE9175F2-C853-4896-949D-DB7AC229FEFD}" destId="{83E7F538-B313-4E15-BD15-74C72CA2E265}" srcOrd="0" destOrd="0" presId="urn:microsoft.com/office/officeart/2005/8/layout/hList1"/>
    <dgm:cxn modelId="{7FB59221-FCB4-4BA3-BDFC-B52104C0F8DE}" srcId="{C708BBDC-27A4-4369-A1E5-8F48A6EF705B}" destId="{1F6C3997-AE87-443E-B76A-A7500DF48DB7}" srcOrd="3" destOrd="0" parTransId="{A2E73CA0-E4DC-4E06-AFA8-E25CD27016BF}" sibTransId="{1617D471-B227-43DD-98B6-912343F0B817}"/>
    <dgm:cxn modelId="{701ECF26-5BC9-44E0-BB98-2394B47AEB4D}" srcId="{C8685907-A916-439D-87D4-F60E2645F91C}" destId="{5ED0A83F-7CEE-4550-8A0E-38B644B905E8}" srcOrd="1" destOrd="0" parTransId="{8365AF58-7F4B-4DA5-AC02-A6E3C61BC22D}" sibTransId="{88564103-AEAA-4F79-B034-EB5AA9EA5DF2}"/>
    <dgm:cxn modelId="{F0CE982B-FE4F-45D6-B2FA-B78D878C324F}" type="presOf" srcId="{5D61298E-C76C-4763-A86E-153D759DE9A2}" destId="{3940C014-B67E-4B7E-8529-9F176E373CF4}" srcOrd="0" destOrd="2" presId="urn:microsoft.com/office/officeart/2005/8/layout/hList1"/>
    <dgm:cxn modelId="{57A2F52F-0678-45D8-8008-F3F49E3E190F}" srcId="{C8685907-A916-439D-87D4-F60E2645F91C}" destId="{CE9BF9B7-C635-4AAC-B032-EDE2BAADBE5D}" srcOrd="2" destOrd="0" parTransId="{A4340512-5CCE-4615-9BDF-A014167322D6}" sibTransId="{8B36C380-A939-403E-9162-CBEB108C594B}"/>
    <dgm:cxn modelId="{FFBF1233-7384-455E-97FB-9C24E18631EC}" srcId="{C708BBDC-27A4-4369-A1E5-8F48A6EF705B}" destId="{E18A4930-B2F6-42CE-B196-1161DF3F6084}" srcOrd="2" destOrd="0" parTransId="{82DDAD61-7D34-4674-BE0D-510BF4564A92}" sibTransId="{D9C53B7C-A663-4F5D-AE7F-5F741BF1AA76}"/>
    <dgm:cxn modelId="{C36F2436-02E3-444A-B23A-89AAD144F830}" srcId="{AF5A846F-9A93-4D9B-9818-C6C74640C753}" destId="{1568DF50-D301-46B9-8C92-9250BE53159D}" srcOrd="4" destOrd="0" parTransId="{9F727192-DEBB-47D6-93EA-D4F73B5D25D7}" sibTransId="{061F7EAB-3F19-4CD9-9457-8E4DABFB695F}"/>
    <dgm:cxn modelId="{8BE1A537-AD01-4693-86A5-FB78C2D45040}" type="presOf" srcId="{CD45A320-06DF-4107-8CA6-6236C1756F64}" destId="{D99707AE-6B1E-45CF-8BCF-A34BAE850CDF}" srcOrd="0" destOrd="0" presId="urn:microsoft.com/office/officeart/2005/8/layout/hList1"/>
    <dgm:cxn modelId="{14310B3A-67CF-4EEB-9610-712FB92D67BC}" srcId="{C8685907-A916-439D-87D4-F60E2645F91C}" destId="{B6BFC5C3-231B-4B0D-9393-1BA71D3B27FE}" srcOrd="0" destOrd="0" parTransId="{23538FAB-8A18-4E6D-BF21-FAFED0251714}" sibTransId="{99A65A9E-6362-4897-99D1-FCC9A3CEE1E6}"/>
    <dgm:cxn modelId="{8D477F3C-C4B0-451A-AFF7-04FF759A15B3}" type="presOf" srcId="{C8685907-A916-439D-87D4-F60E2645F91C}" destId="{C4C4AD92-8017-4477-AA90-1314A729A56B}" srcOrd="0" destOrd="0" presId="urn:microsoft.com/office/officeart/2005/8/layout/hList1"/>
    <dgm:cxn modelId="{7003E73D-F9FF-4FCD-A3FF-A42362845EF0}" srcId="{CD45A320-06DF-4107-8CA6-6236C1756F64}" destId="{AF5A846F-9A93-4D9B-9818-C6C74640C753}" srcOrd="1" destOrd="0" parTransId="{9BC5251D-B792-4706-A750-26686CE15CD7}" sibTransId="{E84249E7-ACA8-4D0D-939D-52F88AE510D7}"/>
    <dgm:cxn modelId="{92F8A066-B04F-4D93-8A73-C77B6CA58B8D}" type="presOf" srcId="{CE9BF9B7-C635-4AAC-B032-EDE2BAADBE5D}" destId="{71630CCA-6DD3-4A6D-A258-8104947AB4B9}" srcOrd="0" destOrd="2" presId="urn:microsoft.com/office/officeart/2005/8/layout/hList1"/>
    <dgm:cxn modelId="{67D18A69-57A1-44E7-BBAD-EA9A1237A685}" srcId="{CD45A320-06DF-4107-8CA6-6236C1756F64}" destId="{C708BBDC-27A4-4369-A1E5-8F48A6EF705B}" srcOrd="0" destOrd="0" parTransId="{6DBE3D70-39D7-4840-8D03-C1995ECFC61B}" sibTransId="{38B376AE-93F4-4722-B095-B68C008BDD6E}"/>
    <dgm:cxn modelId="{C22AEF50-F480-4966-B2F6-79EA627D3E1F}" type="presOf" srcId="{5ED0A83F-7CEE-4550-8A0E-38B644B905E8}" destId="{71630CCA-6DD3-4A6D-A258-8104947AB4B9}" srcOrd="0" destOrd="1" presId="urn:microsoft.com/office/officeart/2005/8/layout/hList1"/>
    <dgm:cxn modelId="{4A33D058-31EE-442B-A077-4745F54C0D1A}" type="presOf" srcId="{C708BBDC-27A4-4369-A1E5-8F48A6EF705B}" destId="{42E3B5D5-D702-4033-AC63-FEF4F4433E96}" srcOrd="0" destOrd="0" presId="urn:microsoft.com/office/officeart/2005/8/layout/hList1"/>
    <dgm:cxn modelId="{DFB56A89-0FFB-436D-B942-4688D2C688D5}" type="presOf" srcId="{B6BFC5C3-231B-4B0D-9393-1BA71D3B27FE}" destId="{71630CCA-6DD3-4A6D-A258-8104947AB4B9}" srcOrd="0" destOrd="0" presId="urn:microsoft.com/office/officeart/2005/8/layout/hList1"/>
    <dgm:cxn modelId="{C97EE89F-EA26-4456-A3AF-5C5D5CEDBFEE}" srcId="{AF5A846F-9A93-4D9B-9818-C6C74640C753}" destId="{A138E558-C60D-4B07-B815-21304551183F}" srcOrd="3" destOrd="0" parTransId="{7BA32281-3390-47C5-B07B-1794C6900A09}" sibTransId="{B1DD30F6-F438-416B-8BD3-DBE747A2806B}"/>
    <dgm:cxn modelId="{A069D6A8-A460-4B87-87A8-D95BCC397AC1}" srcId="{AF5A846F-9A93-4D9B-9818-C6C74640C753}" destId="{206805D1-1259-4026-B4D8-E12F5E6F7040}" srcOrd="1" destOrd="0" parTransId="{5FA3FBF4-CA7D-4423-8D3E-83B8D2E3C1B5}" sibTransId="{EAB12C10-816A-410F-91A7-6755E1E16504}"/>
    <dgm:cxn modelId="{E2A8C1AC-FB75-4BBE-A6B4-D025E18073CA}" type="presOf" srcId="{9AE54FCB-FB20-497D-B3DE-7641A0177EDD}" destId="{3940C014-B67E-4B7E-8529-9F176E373CF4}" srcOrd="0" destOrd="0" presId="urn:microsoft.com/office/officeart/2005/8/layout/hList1"/>
    <dgm:cxn modelId="{FF1F81B5-0205-4E89-BB56-E09157F0BF65}" type="presOf" srcId="{206805D1-1259-4026-B4D8-E12F5E6F7040}" destId="{3940C014-B67E-4B7E-8529-9F176E373CF4}" srcOrd="0" destOrd="1" presId="urn:microsoft.com/office/officeart/2005/8/layout/hList1"/>
    <dgm:cxn modelId="{ADF130B9-F773-4F3E-A0AF-BE9676DD10C9}" type="presOf" srcId="{AF5A846F-9A93-4D9B-9818-C6C74640C753}" destId="{11002866-D0EF-4847-AC69-E9CF7DC7C182}" srcOrd="0" destOrd="0" presId="urn:microsoft.com/office/officeart/2005/8/layout/hList1"/>
    <dgm:cxn modelId="{FE57A1C1-7EEA-476A-BD99-31C8F6C46D8C}" type="presOf" srcId="{A138E558-C60D-4B07-B815-21304551183F}" destId="{3940C014-B67E-4B7E-8529-9F176E373CF4}" srcOrd="0" destOrd="3" presId="urn:microsoft.com/office/officeart/2005/8/layout/hList1"/>
    <dgm:cxn modelId="{0077A1C2-BCEE-4FE2-941E-99543F7F2B65}" srcId="{C708BBDC-27A4-4369-A1E5-8F48A6EF705B}" destId="{DE9175F2-C853-4896-949D-DB7AC229FEFD}" srcOrd="0" destOrd="0" parTransId="{425EB412-1254-4E4E-B523-8133A51F362D}" sibTransId="{9328497F-EE12-4466-BDC6-ED1E17811C60}"/>
    <dgm:cxn modelId="{CC3349C5-C11B-48FE-8063-3362F8A252E5}" type="presOf" srcId="{656BFA01-529C-4711-B4BB-4CB04B689036}" destId="{83E7F538-B313-4E15-BD15-74C72CA2E265}" srcOrd="0" destOrd="1" presId="urn:microsoft.com/office/officeart/2005/8/layout/hList1"/>
    <dgm:cxn modelId="{B595B4C5-23C9-4156-AFA7-C4626E3A6B6A}" srcId="{AF5A846F-9A93-4D9B-9818-C6C74640C753}" destId="{9AE54FCB-FB20-497D-B3DE-7641A0177EDD}" srcOrd="0" destOrd="0" parTransId="{6457F58D-1EEF-4A80-815D-A32EED83B52A}" sibTransId="{97709745-717F-4A7D-BF47-9FC110801C21}"/>
    <dgm:cxn modelId="{286D2EC8-22CE-4B80-8BB2-46A72FFD6C10}" srcId="{AF5A846F-9A93-4D9B-9818-C6C74640C753}" destId="{5D61298E-C76C-4763-A86E-153D759DE9A2}" srcOrd="2" destOrd="0" parTransId="{015CE223-C899-4F9B-9DDD-02B2E3D39FC6}" sibTransId="{C98BE7B8-ABE4-4C98-A1D0-548D2BDACF29}"/>
    <dgm:cxn modelId="{27F2AFED-E3AC-4D07-9187-DB2F021FA5B2}" srcId="{C708BBDC-27A4-4369-A1E5-8F48A6EF705B}" destId="{656BFA01-529C-4711-B4BB-4CB04B689036}" srcOrd="1" destOrd="0" parTransId="{B5488409-7977-469F-B9E0-C3232F1EBDEC}" sibTransId="{F870B293-1112-43F2-AC27-90FA011770C5}"/>
    <dgm:cxn modelId="{C84E8DF9-C1CA-4CE6-B91B-55E680B2149D}" type="presParOf" srcId="{D99707AE-6B1E-45CF-8BCF-A34BAE850CDF}" destId="{418561FF-2F77-4438-96AE-4B59056FAE4B}" srcOrd="0" destOrd="0" presId="urn:microsoft.com/office/officeart/2005/8/layout/hList1"/>
    <dgm:cxn modelId="{CC2C4BDC-97D9-4DED-A0FF-786D82EBC3B3}" type="presParOf" srcId="{418561FF-2F77-4438-96AE-4B59056FAE4B}" destId="{42E3B5D5-D702-4033-AC63-FEF4F4433E96}" srcOrd="0" destOrd="0" presId="urn:microsoft.com/office/officeart/2005/8/layout/hList1"/>
    <dgm:cxn modelId="{F6464633-E95D-4267-8828-295F427F94DC}" type="presParOf" srcId="{418561FF-2F77-4438-96AE-4B59056FAE4B}" destId="{83E7F538-B313-4E15-BD15-74C72CA2E265}" srcOrd="1" destOrd="0" presId="urn:microsoft.com/office/officeart/2005/8/layout/hList1"/>
    <dgm:cxn modelId="{26C8ED8C-734D-49AD-9024-EA9913EB899B}" type="presParOf" srcId="{D99707AE-6B1E-45CF-8BCF-A34BAE850CDF}" destId="{50739782-347A-470E-8B0E-4F79D0E5EB39}" srcOrd="1" destOrd="0" presId="urn:microsoft.com/office/officeart/2005/8/layout/hList1"/>
    <dgm:cxn modelId="{D3312E4E-B63E-4657-AEDA-DEE5424C5C97}" type="presParOf" srcId="{D99707AE-6B1E-45CF-8BCF-A34BAE850CDF}" destId="{956389A7-0043-46A0-A83D-25B0D46DC732}" srcOrd="2" destOrd="0" presId="urn:microsoft.com/office/officeart/2005/8/layout/hList1"/>
    <dgm:cxn modelId="{D19AFC87-0303-4EC6-8016-9F3084D299FF}" type="presParOf" srcId="{956389A7-0043-46A0-A83D-25B0D46DC732}" destId="{11002866-D0EF-4847-AC69-E9CF7DC7C182}" srcOrd="0" destOrd="0" presId="urn:microsoft.com/office/officeart/2005/8/layout/hList1"/>
    <dgm:cxn modelId="{6D3A63C8-6796-47E1-9CE9-9D6436932AD9}" type="presParOf" srcId="{956389A7-0043-46A0-A83D-25B0D46DC732}" destId="{3940C014-B67E-4B7E-8529-9F176E373CF4}" srcOrd="1" destOrd="0" presId="urn:microsoft.com/office/officeart/2005/8/layout/hList1"/>
    <dgm:cxn modelId="{A44A92D9-E26F-4348-AB99-23177415C420}" type="presParOf" srcId="{D99707AE-6B1E-45CF-8BCF-A34BAE850CDF}" destId="{A789D1E8-F4AE-40D6-955D-4747405C5B00}" srcOrd="3" destOrd="0" presId="urn:microsoft.com/office/officeart/2005/8/layout/hList1"/>
    <dgm:cxn modelId="{BCA46447-602E-4129-B00E-E3FBD0FB239E}" type="presParOf" srcId="{D99707AE-6B1E-45CF-8BCF-A34BAE850CDF}" destId="{4FA6C243-35EC-45CD-9CB3-DB25F0706EB9}" srcOrd="4" destOrd="0" presId="urn:microsoft.com/office/officeart/2005/8/layout/hList1"/>
    <dgm:cxn modelId="{A6F0006A-92F2-4CF5-B000-4188AB2E50AD}" type="presParOf" srcId="{4FA6C243-35EC-45CD-9CB3-DB25F0706EB9}" destId="{C4C4AD92-8017-4477-AA90-1314A729A56B}" srcOrd="0" destOrd="0" presId="urn:microsoft.com/office/officeart/2005/8/layout/hList1"/>
    <dgm:cxn modelId="{ABA24883-845E-4B78-94A2-83C13BAA424D}" type="presParOf" srcId="{4FA6C243-35EC-45CD-9CB3-DB25F0706EB9}" destId="{71630CCA-6DD3-4A6D-A258-8104947AB4B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DFEECE-A145-466F-871C-D6C4C41254F4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9C57ED8-D5B7-470C-B4E2-CE33C61BC8A8}">
      <dgm:prSet phldrT="[Text]" custT="1"/>
      <dgm:spPr>
        <a:solidFill>
          <a:schemeClr val="bg1">
            <a:lumMod val="20000"/>
            <a:lumOff val="80000"/>
          </a:schemeClr>
        </a:solidFill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pPr>
            <a:buNone/>
          </a:pPr>
          <a:r>
            <a:rPr lang="en-GB" sz="500" b="0" i="0" dirty="0"/>
            <a:t>. </a:t>
          </a:r>
          <a:r>
            <a:rPr lang="en-GB" sz="1400" b="1" i="0" dirty="0"/>
            <a:t>Authorisation </a:t>
          </a:r>
        </a:p>
      </dgm:t>
    </dgm:pt>
    <dgm:pt modelId="{F5A40440-3713-45A6-BD37-E3FFC08B33FC}" type="parTrans" cxnId="{0655EFEA-E832-484E-8263-6AAE0A8895E3}">
      <dgm:prSet/>
      <dgm:spPr/>
      <dgm:t>
        <a:bodyPr/>
        <a:lstStyle/>
        <a:p>
          <a:endParaRPr lang="en-GB"/>
        </a:p>
      </dgm:t>
    </dgm:pt>
    <dgm:pt modelId="{277D80AC-16E3-4132-8056-B9EC7482D561}" type="sibTrans" cxnId="{0655EFEA-E832-484E-8263-6AAE0A8895E3}">
      <dgm:prSet/>
      <dgm:spPr>
        <a:solidFill>
          <a:schemeClr val="bg1">
            <a:lumMod val="40000"/>
            <a:lumOff val="60000"/>
          </a:schemeClr>
        </a:solidFill>
      </dgm:spPr>
      <dgm:t>
        <a:bodyPr/>
        <a:lstStyle/>
        <a:p>
          <a:endParaRPr lang="en-GB"/>
        </a:p>
      </dgm:t>
    </dgm:pt>
    <dgm:pt modelId="{968D0A4D-9373-4594-88E7-A4B1F1CBBB47}">
      <dgm:prSet phldrT="[Text]"/>
      <dgm:spPr>
        <a:solidFill>
          <a:schemeClr val="bg1">
            <a:lumMod val="20000"/>
            <a:lumOff val="80000"/>
          </a:schemeClr>
        </a:solidFill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pPr>
            <a:buNone/>
          </a:pPr>
          <a:r>
            <a:rPr lang="en-GB" b="1" i="0" dirty="0"/>
            <a:t>Governance</a:t>
          </a:r>
          <a:endParaRPr lang="en-GB" b="1" dirty="0"/>
        </a:p>
      </dgm:t>
    </dgm:pt>
    <dgm:pt modelId="{1DA3D45B-8E89-4250-AFBD-C377A55FAD5D}" type="parTrans" cxnId="{17F61FC9-85BC-46E9-A0B8-36A06F48BB82}">
      <dgm:prSet/>
      <dgm:spPr/>
      <dgm:t>
        <a:bodyPr/>
        <a:lstStyle/>
        <a:p>
          <a:endParaRPr lang="en-GB"/>
        </a:p>
      </dgm:t>
    </dgm:pt>
    <dgm:pt modelId="{072F0F1D-1DE1-40FE-9F3D-6257AE09B01C}" type="sibTrans" cxnId="{17F61FC9-85BC-46E9-A0B8-36A06F48BB82}">
      <dgm:prSet/>
      <dgm:spPr/>
      <dgm:t>
        <a:bodyPr/>
        <a:lstStyle/>
        <a:p>
          <a:endParaRPr lang="en-GB"/>
        </a:p>
      </dgm:t>
    </dgm:pt>
    <dgm:pt modelId="{1E46721A-B565-4590-A5D5-07452C81F8E7}">
      <dgm:prSet phldrT="[Text]"/>
      <dgm:spPr>
        <a:solidFill>
          <a:schemeClr val="bg1">
            <a:lumMod val="20000"/>
            <a:lumOff val="80000"/>
          </a:schemeClr>
        </a:solidFill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pPr>
            <a:buNone/>
          </a:pPr>
          <a:r>
            <a:rPr lang="en-GB" b="1" i="0" dirty="0"/>
            <a:t>Reporting, Audits and Supervision</a:t>
          </a:r>
        </a:p>
      </dgm:t>
    </dgm:pt>
    <dgm:pt modelId="{F3E07BCE-D019-40FE-8AFF-2EFAE6F97A22}" type="parTrans" cxnId="{49665DB6-2AD2-4414-AB82-09637766704B}">
      <dgm:prSet/>
      <dgm:spPr/>
      <dgm:t>
        <a:bodyPr/>
        <a:lstStyle/>
        <a:p>
          <a:endParaRPr lang="en-GB"/>
        </a:p>
      </dgm:t>
    </dgm:pt>
    <dgm:pt modelId="{DC9A5940-FFF5-48D7-9910-DFC612849FB1}" type="sibTrans" cxnId="{49665DB6-2AD2-4414-AB82-09637766704B}">
      <dgm:prSet/>
      <dgm:spPr/>
      <dgm:t>
        <a:bodyPr/>
        <a:lstStyle/>
        <a:p>
          <a:endParaRPr lang="en-GB"/>
        </a:p>
      </dgm:t>
    </dgm:pt>
    <dgm:pt modelId="{A4BB5EB5-D766-426D-A9DE-75662E8A805F}">
      <dgm:prSet/>
      <dgm:spPr>
        <a:solidFill>
          <a:schemeClr val="bg1">
            <a:lumMod val="20000"/>
            <a:lumOff val="80000"/>
          </a:schemeClr>
        </a:solidFill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pPr>
            <a:buNone/>
          </a:pPr>
          <a:r>
            <a:rPr lang="en-GB" b="1" i="0" dirty="0"/>
            <a:t>Prudential Requirements</a:t>
          </a:r>
        </a:p>
      </dgm:t>
    </dgm:pt>
    <dgm:pt modelId="{683913E3-B0E4-4FA0-AC49-0A8E728B80CF}" type="parTrans" cxnId="{AA94C0A2-0326-4508-8B50-2BBB2B46F27A}">
      <dgm:prSet/>
      <dgm:spPr/>
      <dgm:t>
        <a:bodyPr/>
        <a:lstStyle/>
        <a:p>
          <a:endParaRPr lang="en-GB"/>
        </a:p>
      </dgm:t>
    </dgm:pt>
    <dgm:pt modelId="{3BB664DE-4EC2-4D9D-B730-9FC1673B6DCF}" type="sibTrans" cxnId="{AA94C0A2-0326-4508-8B50-2BBB2B46F27A}">
      <dgm:prSet/>
      <dgm:spPr/>
      <dgm:t>
        <a:bodyPr/>
        <a:lstStyle/>
        <a:p>
          <a:endParaRPr lang="en-GB"/>
        </a:p>
      </dgm:t>
    </dgm:pt>
    <dgm:pt modelId="{33A9B0AC-393C-4564-9E6D-DD9D3B1F0060}">
      <dgm:prSet/>
      <dgm:spPr>
        <a:solidFill>
          <a:schemeClr val="bg1">
            <a:lumMod val="20000"/>
            <a:lumOff val="80000"/>
          </a:schemeClr>
        </a:solidFill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pPr>
            <a:buNone/>
          </a:pPr>
          <a:r>
            <a:rPr lang="en-GB" b="1" i="0" dirty="0"/>
            <a:t>Redemption and Consumer Protection</a:t>
          </a:r>
        </a:p>
      </dgm:t>
    </dgm:pt>
    <dgm:pt modelId="{4A7D0428-18CD-4BBD-A937-4151093FCEE0}" type="parTrans" cxnId="{44393606-B492-44C1-AF57-E6CA62FB291F}">
      <dgm:prSet/>
      <dgm:spPr/>
      <dgm:t>
        <a:bodyPr/>
        <a:lstStyle/>
        <a:p>
          <a:endParaRPr lang="en-GB"/>
        </a:p>
      </dgm:t>
    </dgm:pt>
    <dgm:pt modelId="{B4B6F21F-5125-4029-837A-8369C858F068}" type="sibTrans" cxnId="{44393606-B492-44C1-AF57-E6CA62FB291F}">
      <dgm:prSet/>
      <dgm:spPr/>
      <dgm:t>
        <a:bodyPr/>
        <a:lstStyle/>
        <a:p>
          <a:endParaRPr lang="en-GB"/>
        </a:p>
      </dgm:t>
    </dgm:pt>
    <dgm:pt modelId="{4639BD54-A2DE-4569-9E21-42B0AAA1AF24}">
      <dgm:prSet/>
      <dgm:spPr>
        <a:solidFill>
          <a:schemeClr val="bg1">
            <a:lumMod val="20000"/>
            <a:lumOff val="80000"/>
          </a:schemeClr>
        </a:solidFill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en-GB" b="1" dirty="0"/>
            <a:t>Disclosure and White Paper</a:t>
          </a:r>
        </a:p>
      </dgm:t>
    </dgm:pt>
    <dgm:pt modelId="{3BE6B994-92DB-4465-B8D3-FF6C9AE0542B}" type="parTrans" cxnId="{EFFECD39-AF2E-444A-AE0E-6F2660066BDA}">
      <dgm:prSet/>
      <dgm:spPr/>
      <dgm:t>
        <a:bodyPr/>
        <a:lstStyle/>
        <a:p>
          <a:endParaRPr lang="en-GB"/>
        </a:p>
      </dgm:t>
    </dgm:pt>
    <dgm:pt modelId="{52870FEA-34C1-430B-9BA1-B243E35AC715}" type="sibTrans" cxnId="{EFFECD39-AF2E-444A-AE0E-6F2660066BDA}">
      <dgm:prSet/>
      <dgm:spPr/>
      <dgm:t>
        <a:bodyPr/>
        <a:lstStyle/>
        <a:p>
          <a:endParaRPr lang="en-GB"/>
        </a:p>
      </dgm:t>
    </dgm:pt>
    <dgm:pt modelId="{A39CA215-8BD6-47CD-BE86-9B542B6B1B29}" type="pres">
      <dgm:prSet presAssocID="{C5DFEECE-A145-466F-871C-D6C4C41254F4}" presName="Name0" presStyleCnt="0">
        <dgm:presLayoutVars>
          <dgm:dir/>
          <dgm:resizeHandles val="exact"/>
        </dgm:presLayoutVars>
      </dgm:prSet>
      <dgm:spPr/>
    </dgm:pt>
    <dgm:pt modelId="{F87B7287-F8B4-498C-BCCB-445721BE455D}" type="pres">
      <dgm:prSet presAssocID="{C5DFEECE-A145-466F-871C-D6C4C41254F4}" presName="cycle" presStyleCnt="0"/>
      <dgm:spPr/>
    </dgm:pt>
    <dgm:pt modelId="{C577F0F5-E85B-4772-803E-1D21DA0FD3C3}" type="pres">
      <dgm:prSet presAssocID="{C9C57ED8-D5B7-470C-B4E2-CE33C61BC8A8}" presName="nodeFirstNode" presStyleLbl="node1" presStyleIdx="0" presStyleCnt="6">
        <dgm:presLayoutVars>
          <dgm:bulletEnabled val="1"/>
        </dgm:presLayoutVars>
      </dgm:prSet>
      <dgm:spPr/>
    </dgm:pt>
    <dgm:pt modelId="{68565296-A00E-415B-9D5E-4F4F2504522F}" type="pres">
      <dgm:prSet presAssocID="{277D80AC-16E3-4132-8056-B9EC7482D561}" presName="sibTransFirstNode" presStyleLbl="bgShp" presStyleIdx="0" presStyleCnt="1"/>
      <dgm:spPr/>
    </dgm:pt>
    <dgm:pt modelId="{6A671859-F38D-411A-8E98-276843E6E318}" type="pres">
      <dgm:prSet presAssocID="{968D0A4D-9373-4594-88E7-A4B1F1CBBB47}" presName="nodeFollowingNodes" presStyleLbl="node1" presStyleIdx="1" presStyleCnt="6">
        <dgm:presLayoutVars>
          <dgm:bulletEnabled val="1"/>
        </dgm:presLayoutVars>
      </dgm:prSet>
      <dgm:spPr/>
    </dgm:pt>
    <dgm:pt modelId="{2F32BC40-E393-464D-956A-384A5B09300A}" type="pres">
      <dgm:prSet presAssocID="{A4BB5EB5-D766-426D-A9DE-75662E8A805F}" presName="nodeFollowingNodes" presStyleLbl="node1" presStyleIdx="2" presStyleCnt="6">
        <dgm:presLayoutVars>
          <dgm:bulletEnabled val="1"/>
        </dgm:presLayoutVars>
      </dgm:prSet>
      <dgm:spPr/>
    </dgm:pt>
    <dgm:pt modelId="{5B5DFE28-A1ED-412C-B70B-1EBB3BB638CF}" type="pres">
      <dgm:prSet presAssocID="{33A9B0AC-393C-4564-9E6D-DD9D3B1F0060}" presName="nodeFollowingNodes" presStyleLbl="node1" presStyleIdx="3" presStyleCnt="6">
        <dgm:presLayoutVars>
          <dgm:bulletEnabled val="1"/>
        </dgm:presLayoutVars>
      </dgm:prSet>
      <dgm:spPr/>
    </dgm:pt>
    <dgm:pt modelId="{732BA414-810B-4F64-81D8-A1396641849F}" type="pres">
      <dgm:prSet presAssocID="{4639BD54-A2DE-4569-9E21-42B0AAA1AF24}" presName="nodeFollowingNodes" presStyleLbl="node1" presStyleIdx="4" presStyleCnt="6">
        <dgm:presLayoutVars>
          <dgm:bulletEnabled val="1"/>
        </dgm:presLayoutVars>
      </dgm:prSet>
      <dgm:spPr/>
    </dgm:pt>
    <dgm:pt modelId="{D4939233-3DF9-41F1-9B7C-D1CD1C7341C0}" type="pres">
      <dgm:prSet presAssocID="{1E46721A-B565-4590-A5D5-07452C81F8E7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44393606-B492-44C1-AF57-E6CA62FB291F}" srcId="{C5DFEECE-A145-466F-871C-D6C4C41254F4}" destId="{33A9B0AC-393C-4564-9E6D-DD9D3B1F0060}" srcOrd="3" destOrd="0" parTransId="{4A7D0428-18CD-4BBD-A937-4151093FCEE0}" sibTransId="{B4B6F21F-5125-4029-837A-8369C858F068}"/>
    <dgm:cxn modelId="{9FED6110-3651-4DFE-9F68-7BCDCADD694E}" type="presOf" srcId="{968D0A4D-9373-4594-88E7-A4B1F1CBBB47}" destId="{6A671859-F38D-411A-8E98-276843E6E318}" srcOrd="0" destOrd="0" presId="urn:microsoft.com/office/officeart/2005/8/layout/cycle3"/>
    <dgm:cxn modelId="{DDAC6D19-12DA-4C31-AFD0-17956D2A8CED}" type="presOf" srcId="{277D80AC-16E3-4132-8056-B9EC7482D561}" destId="{68565296-A00E-415B-9D5E-4F4F2504522F}" srcOrd="0" destOrd="0" presId="urn:microsoft.com/office/officeart/2005/8/layout/cycle3"/>
    <dgm:cxn modelId="{EFFECD39-AF2E-444A-AE0E-6F2660066BDA}" srcId="{C5DFEECE-A145-466F-871C-D6C4C41254F4}" destId="{4639BD54-A2DE-4569-9E21-42B0AAA1AF24}" srcOrd="4" destOrd="0" parTransId="{3BE6B994-92DB-4465-B8D3-FF6C9AE0542B}" sibTransId="{52870FEA-34C1-430B-9BA1-B243E35AC715}"/>
    <dgm:cxn modelId="{7BB8313B-B69C-4580-A3DA-A0F083455FDA}" type="presOf" srcId="{C5DFEECE-A145-466F-871C-D6C4C41254F4}" destId="{A39CA215-8BD6-47CD-BE86-9B542B6B1B29}" srcOrd="0" destOrd="0" presId="urn:microsoft.com/office/officeart/2005/8/layout/cycle3"/>
    <dgm:cxn modelId="{75040849-457B-4BEA-9311-0284AEC32A68}" type="presOf" srcId="{C9C57ED8-D5B7-470C-B4E2-CE33C61BC8A8}" destId="{C577F0F5-E85B-4772-803E-1D21DA0FD3C3}" srcOrd="0" destOrd="0" presId="urn:microsoft.com/office/officeart/2005/8/layout/cycle3"/>
    <dgm:cxn modelId="{0F53A26D-D9E3-4456-9935-CB0901A70EC5}" type="presOf" srcId="{A4BB5EB5-D766-426D-A9DE-75662E8A805F}" destId="{2F32BC40-E393-464D-956A-384A5B09300A}" srcOrd="0" destOrd="0" presId="urn:microsoft.com/office/officeart/2005/8/layout/cycle3"/>
    <dgm:cxn modelId="{59C55075-FF82-4952-A104-184DF78921D5}" type="presOf" srcId="{1E46721A-B565-4590-A5D5-07452C81F8E7}" destId="{D4939233-3DF9-41F1-9B7C-D1CD1C7341C0}" srcOrd="0" destOrd="0" presId="urn:microsoft.com/office/officeart/2005/8/layout/cycle3"/>
    <dgm:cxn modelId="{AA94C0A2-0326-4508-8B50-2BBB2B46F27A}" srcId="{C5DFEECE-A145-466F-871C-D6C4C41254F4}" destId="{A4BB5EB5-D766-426D-A9DE-75662E8A805F}" srcOrd="2" destOrd="0" parTransId="{683913E3-B0E4-4FA0-AC49-0A8E728B80CF}" sibTransId="{3BB664DE-4EC2-4D9D-B730-9FC1673B6DCF}"/>
    <dgm:cxn modelId="{49665DB6-2AD2-4414-AB82-09637766704B}" srcId="{C5DFEECE-A145-466F-871C-D6C4C41254F4}" destId="{1E46721A-B565-4590-A5D5-07452C81F8E7}" srcOrd="5" destOrd="0" parTransId="{F3E07BCE-D019-40FE-8AFF-2EFAE6F97A22}" sibTransId="{DC9A5940-FFF5-48D7-9910-DFC612849FB1}"/>
    <dgm:cxn modelId="{17F61FC9-85BC-46E9-A0B8-36A06F48BB82}" srcId="{C5DFEECE-A145-466F-871C-D6C4C41254F4}" destId="{968D0A4D-9373-4594-88E7-A4B1F1CBBB47}" srcOrd="1" destOrd="0" parTransId="{1DA3D45B-8E89-4250-AFBD-C377A55FAD5D}" sibTransId="{072F0F1D-1DE1-40FE-9F3D-6257AE09B01C}"/>
    <dgm:cxn modelId="{6F96D6DD-3059-4D02-B28D-C3A9A0AD929B}" type="presOf" srcId="{4639BD54-A2DE-4569-9E21-42B0AAA1AF24}" destId="{732BA414-810B-4F64-81D8-A1396641849F}" srcOrd="0" destOrd="0" presId="urn:microsoft.com/office/officeart/2005/8/layout/cycle3"/>
    <dgm:cxn modelId="{0655EFEA-E832-484E-8263-6AAE0A8895E3}" srcId="{C5DFEECE-A145-466F-871C-D6C4C41254F4}" destId="{C9C57ED8-D5B7-470C-B4E2-CE33C61BC8A8}" srcOrd="0" destOrd="0" parTransId="{F5A40440-3713-45A6-BD37-E3FFC08B33FC}" sibTransId="{277D80AC-16E3-4132-8056-B9EC7482D561}"/>
    <dgm:cxn modelId="{4CE4BAFA-1FB5-4458-BEBB-08252EC19CAA}" type="presOf" srcId="{33A9B0AC-393C-4564-9E6D-DD9D3B1F0060}" destId="{5B5DFE28-A1ED-412C-B70B-1EBB3BB638CF}" srcOrd="0" destOrd="0" presId="urn:microsoft.com/office/officeart/2005/8/layout/cycle3"/>
    <dgm:cxn modelId="{6C8DC9AE-3BBB-4941-AB61-16A5F9FA8543}" type="presParOf" srcId="{A39CA215-8BD6-47CD-BE86-9B542B6B1B29}" destId="{F87B7287-F8B4-498C-BCCB-445721BE455D}" srcOrd="0" destOrd="0" presId="urn:microsoft.com/office/officeart/2005/8/layout/cycle3"/>
    <dgm:cxn modelId="{88717FD4-AF52-4E1A-80E9-6E3C83B4D1CF}" type="presParOf" srcId="{F87B7287-F8B4-498C-BCCB-445721BE455D}" destId="{C577F0F5-E85B-4772-803E-1D21DA0FD3C3}" srcOrd="0" destOrd="0" presId="urn:microsoft.com/office/officeart/2005/8/layout/cycle3"/>
    <dgm:cxn modelId="{3B010702-225E-4FF6-9A06-8AF55F1D9A70}" type="presParOf" srcId="{F87B7287-F8B4-498C-BCCB-445721BE455D}" destId="{68565296-A00E-415B-9D5E-4F4F2504522F}" srcOrd="1" destOrd="0" presId="urn:microsoft.com/office/officeart/2005/8/layout/cycle3"/>
    <dgm:cxn modelId="{4A2DDAE0-0FEB-4B59-B876-188F23D0B722}" type="presParOf" srcId="{F87B7287-F8B4-498C-BCCB-445721BE455D}" destId="{6A671859-F38D-411A-8E98-276843E6E318}" srcOrd="2" destOrd="0" presId="urn:microsoft.com/office/officeart/2005/8/layout/cycle3"/>
    <dgm:cxn modelId="{90071AE4-D799-4DEC-9E02-AD4640AC34A5}" type="presParOf" srcId="{F87B7287-F8B4-498C-BCCB-445721BE455D}" destId="{2F32BC40-E393-464D-956A-384A5B09300A}" srcOrd="3" destOrd="0" presId="urn:microsoft.com/office/officeart/2005/8/layout/cycle3"/>
    <dgm:cxn modelId="{D881D1C8-4FC6-4EEA-B783-2CA969648347}" type="presParOf" srcId="{F87B7287-F8B4-498C-BCCB-445721BE455D}" destId="{5B5DFE28-A1ED-412C-B70B-1EBB3BB638CF}" srcOrd="4" destOrd="0" presId="urn:microsoft.com/office/officeart/2005/8/layout/cycle3"/>
    <dgm:cxn modelId="{28B177C5-ABDD-4D5F-9489-93B4342C12F5}" type="presParOf" srcId="{F87B7287-F8B4-498C-BCCB-445721BE455D}" destId="{732BA414-810B-4F64-81D8-A1396641849F}" srcOrd="5" destOrd="0" presId="urn:microsoft.com/office/officeart/2005/8/layout/cycle3"/>
    <dgm:cxn modelId="{EDC6F743-C6E3-4B8D-9A4A-99B7B1961770}" type="presParOf" srcId="{F87B7287-F8B4-498C-BCCB-445721BE455D}" destId="{D4939233-3DF9-41F1-9B7C-D1CD1C7341C0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C40BF9F-C1F0-4DCE-AADD-B5378D7B4F04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AF8A0E7-2810-4120-8501-6E9BF73DCB1E}">
      <dgm:prSet phldrT="[Text]" custT="1"/>
      <dgm:spPr>
        <a:solidFill>
          <a:schemeClr val="bg1">
            <a:lumMod val="40000"/>
            <a:lumOff val="60000"/>
          </a:schemeClr>
        </a:solidFill>
      </dgm:spPr>
      <dgm:t>
        <a:bodyPr/>
        <a:lstStyle/>
        <a:p>
          <a:pPr algn="l">
            <a:buClr>
              <a:srgbClr val="ECD052"/>
            </a:buClr>
            <a:buNone/>
          </a:pPr>
          <a:r>
            <a:rPr lang="en-US" sz="1800" b="1" dirty="0" err="1">
              <a:solidFill>
                <a:schemeClr val="accent4"/>
              </a:solidFill>
              <a:latin typeface="Arial" panose="020B0604020202020204" pitchFamily="34" charset="0"/>
            </a:rPr>
            <a:t>MiCAR</a:t>
          </a:r>
          <a:r>
            <a:rPr lang="en-US" sz="1800" b="1" dirty="0">
              <a:solidFill>
                <a:schemeClr val="accent4"/>
              </a:solidFill>
              <a:latin typeface="Arial" panose="020B0604020202020204" pitchFamily="34" charset="0"/>
            </a:rPr>
            <a:t> establishes a robust and </a:t>
          </a:r>
          <a:r>
            <a:rPr lang="en-US" sz="1800" b="1" dirty="0" err="1">
              <a:solidFill>
                <a:schemeClr val="accent4"/>
              </a:solidFill>
              <a:latin typeface="Arial" panose="020B0604020202020204" pitchFamily="34" charset="0"/>
            </a:rPr>
            <a:t>harmonised</a:t>
          </a:r>
          <a:r>
            <a:rPr lang="en-US" sz="1800" b="1" dirty="0">
              <a:solidFill>
                <a:schemeClr val="accent4"/>
              </a:solidFill>
              <a:latin typeface="Arial" panose="020B0604020202020204" pitchFamily="34" charset="0"/>
            </a:rPr>
            <a:t> framework for crypto‑assets in the EU, but effective implementation is a complex process which requires continued coordination, supervisory convergence, and attention to evolving market developments to ensure a level playing field.</a:t>
          </a:r>
        </a:p>
      </dgm:t>
    </dgm:pt>
    <dgm:pt modelId="{F5502CCA-B3CA-4DC9-B7B5-F32A0DA3B624}" type="parTrans" cxnId="{A04685A5-510B-4C1F-927F-8D69B626E0B8}">
      <dgm:prSet/>
      <dgm:spPr/>
      <dgm:t>
        <a:bodyPr/>
        <a:lstStyle/>
        <a:p>
          <a:endParaRPr lang="en-GB"/>
        </a:p>
      </dgm:t>
    </dgm:pt>
    <dgm:pt modelId="{E7088D7D-2700-4C12-B751-6D1B6188E55B}" type="sibTrans" cxnId="{A04685A5-510B-4C1F-927F-8D69B626E0B8}">
      <dgm:prSet/>
      <dgm:spPr/>
      <dgm:t>
        <a:bodyPr/>
        <a:lstStyle/>
        <a:p>
          <a:endParaRPr lang="en-GB"/>
        </a:p>
      </dgm:t>
    </dgm:pt>
    <dgm:pt modelId="{D957424A-E045-400E-8001-3DF63060C803}">
      <dgm:prSet phldrT="[Text]" custT="1"/>
      <dgm:spPr>
        <a:solidFill>
          <a:schemeClr val="bg1">
            <a:lumMod val="20000"/>
            <a:lumOff val="80000"/>
          </a:schemeClr>
        </a:solidFill>
      </dgm:spPr>
      <dgm:t>
        <a:bodyPr/>
        <a:lstStyle/>
        <a:p>
          <a:pPr algn="l">
            <a:buClr>
              <a:srgbClr val="ECD052"/>
            </a:buClr>
            <a:buFont typeface="Arial" panose="020B0604020202020204" pitchFamily="34" charset="0"/>
            <a:buChar char="•"/>
          </a:pPr>
          <a:r>
            <a:rPr lang="en-US" sz="1100" dirty="0">
              <a:solidFill>
                <a:srgbClr val="000000"/>
              </a:solidFill>
              <a:latin typeface="Arial" panose="020B0604020202020204" pitchFamily="34" charset="0"/>
            </a:rPr>
            <a:t>Multi‑jurisdictional stablecoin issuers raise regulatory uncertainty and compliance challenges, increasing risks of fragmentation and reduced liquidity.</a:t>
          </a:r>
        </a:p>
        <a:p>
          <a:pPr algn="l">
            <a:buClr>
              <a:srgbClr val="ECD052"/>
            </a:buClr>
            <a:buFont typeface="Arial" panose="020B0604020202020204" pitchFamily="34" charset="0"/>
            <a:buChar char="•"/>
          </a:pPr>
          <a:r>
            <a:rPr lang="en-US" sz="1100" dirty="0" err="1">
              <a:solidFill>
                <a:srgbClr val="000000"/>
              </a:solidFill>
              <a:latin typeface="Arial" panose="020B0604020202020204" pitchFamily="34" charset="0"/>
            </a:rPr>
            <a:t>MiCAR</a:t>
          </a:r>
          <a:r>
            <a:rPr lang="en-US" sz="1100" dirty="0">
              <a:solidFill>
                <a:srgbClr val="000000"/>
              </a:solidFill>
              <a:latin typeface="Arial" panose="020B0604020202020204" pitchFamily="34" charset="0"/>
            </a:rPr>
            <a:t> Q&amp;A has clarified that non‑compliant stablecoins (ARTs/EMTs) cannot be offered or traded in the EU.</a:t>
          </a:r>
        </a:p>
        <a:p>
          <a:pPr algn="l">
            <a:buClr>
              <a:srgbClr val="ECD052"/>
            </a:buClr>
            <a:buFont typeface="Arial" panose="020B0604020202020204" pitchFamily="34" charset="0"/>
            <a:buChar char="•"/>
          </a:pPr>
          <a:r>
            <a:rPr lang="en-US" sz="1100" dirty="0">
              <a:solidFill>
                <a:srgbClr val="000000"/>
              </a:solidFill>
              <a:latin typeface="Arial" panose="020B0604020202020204" pitchFamily="34" charset="0"/>
            </a:rPr>
            <a:t>Divergent national transitional regimes create scope for regulatory arbitrage, flagged by the EBA as a stability risk.</a:t>
          </a:r>
        </a:p>
        <a:p>
          <a:pPr algn="l">
            <a:buClr>
              <a:srgbClr val="ECD052"/>
            </a:buClr>
            <a:buFont typeface="Arial" panose="020B0604020202020204" pitchFamily="34" charset="0"/>
            <a:buChar char="•"/>
          </a:pPr>
          <a:r>
            <a:rPr lang="en-US" sz="1100" dirty="0">
              <a:solidFill>
                <a:srgbClr val="000000"/>
              </a:solidFill>
              <a:latin typeface="Arial" panose="020B0604020202020204" pitchFamily="34" charset="0"/>
            </a:rPr>
            <a:t>Overlaps between </a:t>
          </a:r>
          <a:r>
            <a:rPr lang="en-US" sz="1100" dirty="0" err="1">
              <a:solidFill>
                <a:srgbClr val="000000"/>
              </a:solidFill>
              <a:latin typeface="Arial" panose="020B0604020202020204" pitchFamily="34" charset="0"/>
            </a:rPr>
            <a:t>MiCA</a:t>
          </a:r>
          <a:r>
            <a:rPr lang="en-US" sz="1100" dirty="0">
              <a:solidFill>
                <a:srgbClr val="000000"/>
              </a:solidFill>
              <a:latin typeface="Arial" panose="020B0604020202020204" pitchFamily="34" charset="0"/>
            </a:rPr>
            <a:t> and PSD2 complicate supervision of EMT‑related payment services</a:t>
          </a:r>
          <a:endParaRPr lang="en-GB" sz="1100" dirty="0"/>
        </a:p>
      </dgm:t>
    </dgm:pt>
    <dgm:pt modelId="{B033A512-666A-4B7A-A930-82416EED1E7C}" type="parTrans" cxnId="{8672EA1E-7A4E-431C-A0A5-6B1DD2EA69B8}">
      <dgm:prSet/>
      <dgm:spPr/>
      <dgm:t>
        <a:bodyPr/>
        <a:lstStyle/>
        <a:p>
          <a:endParaRPr lang="en-GB"/>
        </a:p>
      </dgm:t>
    </dgm:pt>
    <dgm:pt modelId="{5AFBBD93-26E6-4068-9710-C923F386C038}" type="sibTrans" cxnId="{8672EA1E-7A4E-431C-A0A5-6B1DD2EA69B8}">
      <dgm:prSet/>
      <dgm:spPr/>
      <dgm:t>
        <a:bodyPr/>
        <a:lstStyle/>
        <a:p>
          <a:endParaRPr lang="en-GB"/>
        </a:p>
      </dgm:t>
    </dgm:pt>
    <dgm:pt modelId="{62C86AB0-67FD-4D59-A675-CF3C48879824}">
      <dgm:prSet phldrT="[Text]" custT="1"/>
      <dgm:spPr>
        <a:solidFill>
          <a:schemeClr val="bg1">
            <a:lumMod val="20000"/>
            <a:lumOff val="80000"/>
          </a:schemeClr>
        </a:solidFill>
      </dgm:spPr>
      <dgm:t>
        <a:bodyPr/>
        <a:lstStyle/>
        <a:p>
          <a:pPr>
            <a:buClr>
              <a:srgbClr val="ECD052"/>
            </a:buClr>
          </a:pPr>
          <a:r>
            <a:rPr lang="en-US" sz="1400" dirty="0">
              <a:solidFill>
                <a:srgbClr val="000000"/>
              </a:solidFill>
              <a:latin typeface="Arial" panose="020B0604020202020204" pitchFamily="34" charset="0"/>
            </a:rPr>
            <a:t>Possible public consultation to address DeFi, staking and lending, and resolve remaining gaps and issues identified</a:t>
          </a:r>
          <a:r>
            <a:rPr lang="en-US" sz="1000" dirty="0">
              <a:solidFill>
                <a:srgbClr val="000000"/>
              </a:solidFill>
              <a:latin typeface="Arial" panose="020B0604020202020204" pitchFamily="34" charset="0"/>
            </a:rPr>
            <a:t>.</a:t>
          </a:r>
          <a:endParaRPr lang="en-GB" sz="1000" dirty="0"/>
        </a:p>
      </dgm:t>
    </dgm:pt>
    <dgm:pt modelId="{68F3A250-37B3-4720-BF81-7F117AA10909}" type="parTrans" cxnId="{9FD07163-E345-4312-9B96-0F737294ACC1}">
      <dgm:prSet/>
      <dgm:spPr/>
      <dgm:t>
        <a:bodyPr/>
        <a:lstStyle/>
        <a:p>
          <a:endParaRPr lang="en-GB"/>
        </a:p>
      </dgm:t>
    </dgm:pt>
    <dgm:pt modelId="{C6D3A025-807C-4207-B3EF-0D28F0A73277}" type="sibTrans" cxnId="{9FD07163-E345-4312-9B96-0F737294ACC1}">
      <dgm:prSet/>
      <dgm:spPr/>
      <dgm:t>
        <a:bodyPr/>
        <a:lstStyle/>
        <a:p>
          <a:endParaRPr lang="en-GB"/>
        </a:p>
      </dgm:t>
    </dgm:pt>
    <dgm:pt modelId="{99508B9B-5611-4235-855F-78089F93BBDF}" type="pres">
      <dgm:prSet presAssocID="{FC40BF9F-C1F0-4DCE-AADD-B5378D7B4F0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E6E95ED-210D-4E39-9906-0CD6013CDA52}" type="pres">
      <dgm:prSet presAssocID="{DAF8A0E7-2810-4120-8501-6E9BF73DCB1E}" presName="vertOne" presStyleCnt="0"/>
      <dgm:spPr/>
    </dgm:pt>
    <dgm:pt modelId="{08C41E1C-1D3C-47DB-8310-632E934B1546}" type="pres">
      <dgm:prSet presAssocID="{DAF8A0E7-2810-4120-8501-6E9BF73DCB1E}" presName="txOne" presStyleLbl="node0" presStyleIdx="0" presStyleCnt="1">
        <dgm:presLayoutVars>
          <dgm:chPref val="3"/>
        </dgm:presLayoutVars>
      </dgm:prSet>
      <dgm:spPr/>
    </dgm:pt>
    <dgm:pt modelId="{43AA3151-AA0F-4128-A4AC-642BA40768E3}" type="pres">
      <dgm:prSet presAssocID="{DAF8A0E7-2810-4120-8501-6E9BF73DCB1E}" presName="parTransOne" presStyleCnt="0"/>
      <dgm:spPr/>
    </dgm:pt>
    <dgm:pt modelId="{2406D3B5-1E32-459E-9682-B4DA92645ADA}" type="pres">
      <dgm:prSet presAssocID="{DAF8A0E7-2810-4120-8501-6E9BF73DCB1E}" presName="horzOne" presStyleCnt="0"/>
      <dgm:spPr/>
    </dgm:pt>
    <dgm:pt modelId="{A45634AF-2FB9-4343-AB9C-88AB8B874370}" type="pres">
      <dgm:prSet presAssocID="{D957424A-E045-400E-8001-3DF63060C803}" presName="vertTwo" presStyleCnt="0"/>
      <dgm:spPr/>
    </dgm:pt>
    <dgm:pt modelId="{0EC22C51-354B-4CED-B219-FF36722CBA42}" type="pres">
      <dgm:prSet presAssocID="{D957424A-E045-400E-8001-3DF63060C803}" presName="txTwo" presStyleLbl="node2" presStyleIdx="0" presStyleCnt="2">
        <dgm:presLayoutVars>
          <dgm:chPref val="3"/>
        </dgm:presLayoutVars>
      </dgm:prSet>
      <dgm:spPr/>
    </dgm:pt>
    <dgm:pt modelId="{37D7F1D2-0063-4CA8-A5F9-A4D3CEBB8C6B}" type="pres">
      <dgm:prSet presAssocID="{D957424A-E045-400E-8001-3DF63060C803}" presName="horzTwo" presStyleCnt="0"/>
      <dgm:spPr/>
    </dgm:pt>
    <dgm:pt modelId="{DDA41854-1051-4C44-B536-6DD3567FDA79}" type="pres">
      <dgm:prSet presAssocID="{5AFBBD93-26E6-4068-9710-C923F386C038}" presName="sibSpaceTwo" presStyleCnt="0"/>
      <dgm:spPr/>
    </dgm:pt>
    <dgm:pt modelId="{57BDA3C2-3E7D-4C18-AE26-B73A881271FF}" type="pres">
      <dgm:prSet presAssocID="{62C86AB0-67FD-4D59-A675-CF3C48879824}" presName="vertTwo" presStyleCnt="0"/>
      <dgm:spPr/>
    </dgm:pt>
    <dgm:pt modelId="{57133526-D2A9-473B-9D3C-B3C180ECB2D0}" type="pres">
      <dgm:prSet presAssocID="{62C86AB0-67FD-4D59-A675-CF3C48879824}" presName="txTwo" presStyleLbl="node2" presStyleIdx="1" presStyleCnt="2">
        <dgm:presLayoutVars>
          <dgm:chPref val="3"/>
        </dgm:presLayoutVars>
      </dgm:prSet>
      <dgm:spPr/>
    </dgm:pt>
    <dgm:pt modelId="{35695A9A-0AFB-45BB-934D-B9EA0DD30DAB}" type="pres">
      <dgm:prSet presAssocID="{62C86AB0-67FD-4D59-A675-CF3C48879824}" presName="horzTwo" presStyleCnt="0"/>
      <dgm:spPr/>
    </dgm:pt>
  </dgm:ptLst>
  <dgm:cxnLst>
    <dgm:cxn modelId="{5F48CB1A-DB98-44E8-A67D-838F482174BB}" type="presOf" srcId="{62C86AB0-67FD-4D59-A675-CF3C48879824}" destId="{57133526-D2A9-473B-9D3C-B3C180ECB2D0}" srcOrd="0" destOrd="0" presId="urn:microsoft.com/office/officeart/2005/8/layout/hierarchy4"/>
    <dgm:cxn modelId="{8672EA1E-7A4E-431C-A0A5-6B1DD2EA69B8}" srcId="{DAF8A0E7-2810-4120-8501-6E9BF73DCB1E}" destId="{D957424A-E045-400E-8001-3DF63060C803}" srcOrd="0" destOrd="0" parTransId="{B033A512-666A-4B7A-A930-82416EED1E7C}" sibTransId="{5AFBBD93-26E6-4068-9710-C923F386C038}"/>
    <dgm:cxn modelId="{9FD07163-E345-4312-9B96-0F737294ACC1}" srcId="{DAF8A0E7-2810-4120-8501-6E9BF73DCB1E}" destId="{62C86AB0-67FD-4D59-A675-CF3C48879824}" srcOrd="1" destOrd="0" parTransId="{68F3A250-37B3-4720-BF81-7F117AA10909}" sibTransId="{C6D3A025-807C-4207-B3EF-0D28F0A73277}"/>
    <dgm:cxn modelId="{F51D4681-0458-4755-933E-8085E549A730}" type="presOf" srcId="{D957424A-E045-400E-8001-3DF63060C803}" destId="{0EC22C51-354B-4CED-B219-FF36722CBA42}" srcOrd="0" destOrd="0" presId="urn:microsoft.com/office/officeart/2005/8/layout/hierarchy4"/>
    <dgm:cxn modelId="{AF88E695-59DD-47FC-81BA-0760FADE3414}" type="presOf" srcId="{FC40BF9F-C1F0-4DCE-AADD-B5378D7B4F04}" destId="{99508B9B-5611-4235-855F-78089F93BBDF}" srcOrd="0" destOrd="0" presId="urn:microsoft.com/office/officeart/2005/8/layout/hierarchy4"/>
    <dgm:cxn modelId="{A04685A5-510B-4C1F-927F-8D69B626E0B8}" srcId="{FC40BF9F-C1F0-4DCE-AADD-B5378D7B4F04}" destId="{DAF8A0E7-2810-4120-8501-6E9BF73DCB1E}" srcOrd="0" destOrd="0" parTransId="{F5502CCA-B3CA-4DC9-B7B5-F32A0DA3B624}" sibTransId="{E7088D7D-2700-4C12-B751-6D1B6188E55B}"/>
    <dgm:cxn modelId="{2CFD80A7-EC29-4687-B440-34770EA0F2D7}" type="presOf" srcId="{DAF8A0E7-2810-4120-8501-6E9BF73DCB1E}" destId="{08C41E1C-1D3C-47DB-8310-632E934B1546}" srcOrd="0" destOrd="0" presId="urn:microsoft.com/office/officeart/2005/8/layout/hierarchy4"/>
    <dgm:cxn modelId="{14A32A18-13C2-459B-8C4F-CADD6347756B}" type="presParOf" srcId="{99508B9B-5611-4235-855F-78089F93BBDF}" destId="{4E6E95ED-210D-4E39-9906-0CD6013CDA52}" srcOrd="0" destOrd="0" presId="urn:microsoft.com/office/officeart/2005/8/layout/hierarchy4"/>
    <dgm:cxn modelId="{5AED631C-E791-4365-B176-02EE62A3A9AF}" type="presParOf" srcId="{4E6E95ED-210D-4E39-9906-0CD6013CDA52}" destId="{08C41E1C-1D3C-47DB-8310-632E934B1546}" srcOrd="0" destOrd="0" presId="urn:microsoft.com/office/officeart/2005/8/layout/hierarchy4"/>
    <dgm:cxn modelId="{12ED04B5-AF23-4ADD-BDCF-E1A69760942A}" type="presParOf" srcId="{4E6E95ED-210D-4E39-9906-0CD6013CDA52}" destId="{43AA3151-AA0F-4128-A4AC-642BA40768E3}" srcOrd="1" destOrd="0" presId="urn:microsoft.com/office/officeart/2005/8/layout/hierarchy4"/>
    <dgm:cxn modelId="{5BDB5916-FB3E-417F-8540-5001CB181931}" type="presParOf" srcId="{4E6E95ED-210D-4E39-9906-0CD6013CDA52}" destId="{2406D3B5-1E32-459E-9682-B4DA92645ADA}" srcOrd="2" destOrd="0" presId="urn:microsoft.com/office/officeart/2005/8/layout/hierarchy4"/>
    <dgm:cxn modelId="{382B5279-9485-40A9-9D9C-AE849CEA7660}" type="presParOf" srcId="{2406D3B5-1E32-459E-9682-B4DA92645ADA}" destId="{A45634AF-2FB9-4343-AB9C-88AB8B874370}" srcOrd="0" destOrd="0" presId="urn:microsoft.com/office/officeart/2005/8/layout/hierarchy4"/>
    <dgm:cxn modelId="{D3B4D1D8-2842-4D9D-90EF-9560A0D0C411}" type="presParOf" srcId="{A45634AF-2FB9-4343-AB9C-88AB8B874370}" destId="{0EC22C51-354B-4CED-B219-FF36722CBA42}" srcOrd="0" destOrd="0" presId="urn:microsoft.com/office/officeart/2005/8/layout/hierarchy4"/>
    <dgm:cxn modelId="{0740D439-A060-4F65-84E9-EDBA467DA8FF}" type="presParOf" srcId="{A45634AF-2FB9-4343-AB9C-88AB8B874370}" destId="{37D7F1D2-0063-4CA8-A5F9-A4D3CEBB8C6B}" srcOrd="1" destOrd="0" presId="urn:microsoft.com/office/officeart/2005/8/layout/hierarchy4"/>
    <dgm:cxn modelId="{7ED94F22-4921-4AF7-AD5A-55C3DD6CE767}" type="presParOf" srcId="{2406D3B5-1E32-459E-9682-B4DA92645ADA}" destId="{DDA41854-1051-4C44-B536-6DD3567FDA79}" srcOrd="1" destOrd="0" presId="urn:microsoft.com/office/officeart/2005/8/layout/hierarchy4"/>
    <dgm:cxn modelId="{F7FC7016-CBC1-4DF0-81BA-695D1DE40438}" type="presParOf" srcId="{2406D3B5-1E32-459E-9682-B4DA92645ADA}" destId="{57BDA3C2-3E7D-4C18-AE26-B73A881271FF}" srcOrd="2" destOrd="0" presId="urn:microsoft.com/office/officeart/2005/8/layout/hierarchy4"/>
    <dgm:cxn modelId="{271D9D1C-9A72-4736-92CE-A7FCB9E68400}" type="presParOf" srcId="{57BDA3C2-3E7D-4C18-AE26-B73A881271FF}" destId="{57133526-D2A9-473B-9D3C-B3C180ECB2D0}" srcOrd="0" destOrd="0" presId="urn:microsoft.com/office/officeart/2005/8/layout/hierarchy4"/>
    <dgm:cxn modelId="{2E20FA36-DBE6-4B37-95A0-CA236CEB8C35}" type="presParOf" srcId="{57BDA3C2-3E7D-4C18-AE26-B73A881271FF}" destId="{35695A9A-0AFB-45BB-934D-B9EA0DD30DA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7E38E9E-DEFA-449B-BBCB-938F18893BA1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F02DF4C-9E73-42F0-84B6-984E6AAE4046}">
      <dgm:prSet phldrT="[Text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b="1" dirty="0">
              <a:solidFill>
                <a:schemeClr val="accent4"/>
              </a:solidFill>
              <a:latin typeface="Aptos" panose="020B0004020202020204" pitchFamily="34" charset="0"/>
              <a:cs typeface="Times New Roman" panose="02020603050405020304" pitchFamily="18" charset="0"/>
            </a:rPr>
            <a:t>New Crypto-assets regulatory framework for banks</a:t>
          </a:r>
          <a:endParaRPr lang="en-GB" b="1" dirty="0">
            <a:solidFill>
              <a:schemeClr val="accent4"/>
            </a:solidFill>
          </a:endParaRPr>
        </a:p>
      </dgm:t>
    </dgm:pt>
    <dgm:pt modelId="{F4F6F28C-06A5-4D5F-9FA6-ACB917AAD737}" type="parTrans" cxnId="{5E8606F0-32DE-4932-A289-5A8A2CA839C3}">
      <dgm:prSet/>
      <dgm:spPr/>
      <dgm:t>
        <a:bodyPr/>
        <a:lstStyle/>
        <a:p>
          <a:endParaRPr lang="en-GB"/>
        </a:p>
      </dgm:t>
    </dgm:pt>
    <dgm:pt modelId="{DFFA266A-F801-4646-8961-3757B12F5E93}" type="sibTrans" cxnId="{5E8606F0-32DE-4932-A289-5A8A2CA839C3}">
      <dgm:prSet/>
      <dgm:spPr/>
      <dgm:t>
        <a:bodyPr/>
        <a:lstStyle/>
        <a:p>
          <a:endParaRPr lang="en-GB"/>
        </a:p>
      </dgm:t>
    </dgm:pt>
    <dgm:pt modelId="{7AC522C0-95D7-4155-ACCE-89841BCAFD54}">
      <dgm:prSet phldrT="[Text]"/>
      <dgm:spPr>
        <a:solidFill>
          <a:schemeClr val="bg1">
            <a:lumMod val="20000"/>
            <a:lumOff val="80000"/>
          </a:schemeClr>
        </a:solidFill>
      </dgm:spPr>
      <dgm:t>
        <a:bodyPr/>
        <a:lstStyle/>
        <a:p>
          <a:r>
            <a:rPr lang="en-GB" b="1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Crypto-asset markets have seen substantial developments and innovations recently</a:t>
          </a:r>
          <a:endParaRPr lang="en-GB" b="1" dirty="0"/>
        </a:p>
      </dgm:t>
    </dgm:pt>
    <dgm:pt modelId="{D2A890E3-9B99-490C-86E0-8BBCF4E4485E}" type="parTrans" cxnId="{3C798385-A7B5-43A6-B40B-3B3915F3F907}">
      <dgm:prSet/>
      <dgm:spPr/>
      <dgm:t>
        <a:bodyPr/>
        <a:lstStyle/>
        <a:p>
          <a:endParaRPr lang="en-GB"/>
        </a:p>
      </dgm:t>
    </dgm:pt>
    <dgm:pt modelId="{81F41085-1449-47D1-A557-41A17FB09131}" type="sibTrans" cxnId="{3C798385-A7B5-43A6-B40B-3B3915F3F907}">
      <dgm:prSet/>
      <dgm:spPr/>
      <dgm:t>
        <a:bodyPr/>
        <a:lstStyle/>
        <a:p>
          <a:endParaRPr lang="en-GB"/>
        </a:p>
      </dgm:t>
    </dgm:pt>
    <dgm:pt modelId="{B3AC1D9B-3A1E-453B-BD11-2A0D32D65EAD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b="1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Banks are increasingly interested in crypto-assets to enhance revenue and competitiveness, exploring roles such as custodians, issuers of tokens, and providers of services like trading and lending</a:t>
          </a:r>
        </a:p>
      </dgm:t>
    </dgm:pt>
    <dgm:pt modelId="{5C08FD54-0267-48B7-B2B7-C52675414DD7}" type="parTrans" cxnId="{CECB7C52-0BD8-4740-998F-D9BA974984DA}">
      <dgm:prSet/>
      <dgm:spPr/>
      <dgm:t>
        <a:bodyPr/>
        <a:lstStyle/>
        <a:p>
          <a:endParaRPr lang="en-GB"/>
        </a:p>
      </dgm:t>
    </dgm:pt>
    <dgm:pt modelId="{A73C4F9B-C4FB-4FC3-8800-D6E3D942CFAC}" type="sibTrans" cxnId="{CECB7C52-0BD8-4740-998F-D9BA974984DA}">
      <dgm:prSet/>
      <dgm:spPr/>
      <dgm:t>
        <a:bodyPr/>
        <a:lstStyle/>
        <a:p>
          <a:endParaRPr lang="en-GB"/>
        </a:p>
      </dgm:t>
    </dgm:pt>
    <dgm:pt modelId="{A7D80E74-F6B8-485A-B129-3E6A116198A0}">
      <dgm:prSet phldrT="[Tex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b="1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Markets in crypto-asset regulation (‘</a:t>
          </a:r>
          <a:r>
            <a:rPr lang="en-GB" b="1" dirty="0" err="1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MiCAR</a:t>
          </a:r>
          <a:r>
            <a:rPr lang="en-GB" b="1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’) and  BCBS standard on prudential treatment of crypto-asset exposures</a:t>
          </a:r>
          <a:endParaRPr lang="en-GB" b="1" dirty="0"/>
        </a:p>
      </dgm:t>
    </dgm:pt>
    <dgm:pt modelId="{5F8E17D6-9A26-4477-AD3E-F5E6C070F474}" type="parTrans" cxnId="{0A56DEE6-902C-42E3-B933-B9C92528D887}">
      <dgm:prSet/>
      <dgm:spPr/>
      <dgm:t>
        <a:bodyPr/>
        <a:lstStyle/>
        <a:p>
          <a:endParaRPr lang="en-GB"/>
        </a:p>
      </dgm:t>
    </dgm:pt>
    <dgm:pt modelId="{600724F2-1498-4A8C-A134-5FD4FF99BBA8}" type="sibTrans" cxnId="{0A56DEE6-902C-42E3-B933-B9C92528D887}">
      <dgm:prSet/>
      <dgm:spPr/>
      <dgm:t>
        <a:bodyPr/>
        <a:lstStyle/>
        <a:p>
          <a:endParaRPr lang="en-GB"/>
        </a:p>
      </dgm:t>
    </dgm:pt>
    <dgm:pt modelId="{D4094547-84EE-47DF-A9D5-76CFF277C99D}">
      <dgm:prSet phldrT="[Text]"/>
      <dgm:spPr>
        <a:solidFill>
          <a:schemeClr val="bg1">
            <a:lumMod val="20000"/>
            <a:lumOff val="80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b="1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Challenges in regulatory compliance, risk management, and technological infrastructure</a:t>
          </a:r>
          <a:endParaRPr lang="en-GB" dirty="0"/>
        </a:p>
      </dgm:t>
    </dgm:pt>
    <dgm:pt modelId="{8548E296-DBFF-4BC2-A635-4AF391744025}" type="parTrans" cxnId="{179CEB1B-2E5C-432E-8EA0-95DF73D4861F}">
      <dgm:prSet/>
      <dgm:spPr/>
      <dgm:t>
        <a:bodyPr/>
        <a:lstStyle/>
        <a:p>
          <a:endParaRPr lang="en-GB"/>
        </a:p>
      </dgm:t>
    </dgm:pt>
    <dgm:pt modelId="{853AB5A9-3A63-43AD-B308-4B0522262971}" type="sibTrans" cxnId="{179CEB1B-2E5C-432E-8EA0-95DF73D4861F}">
      <dgm:prSet/>
      <dgm:spPr/>
      <dgm:t>
        <a:bodyPr/>
        <a:lstStyle/>
        <a:p>
          <a:endParaRPr lang="en-GB"/>
        </a:p>
      </dgm:t>
    </dgm:pt>
    <dgm:pt modelId="{9B017C44-4E2E-40FC-9AB9-831B564D7C39}">
      <dgm:prSet/>
      <dgm:spPr/>
      <dgm:t>
        <a:bodyPr/>
        <a:lstStyle/>
        <a:p>
          <a:endParaRPr lang="de-DE"/>
        </a:p>
      </dgm:t>
    </dgm:pt>
    <dgm:pt modelId="{8AFF1E6A-529C-4267-BEA8-E9892B5FAABD}" type="parTrans" cxnId="{FE150E65-802E-483B-B928-CE3C745EB112}">
      <dgm:prSet/>
      <dgm:spPr/>
      <dgm:t>
        <a:bodyPr/>
        <a:lstStyle/>
        <a:p>
          <a:endParaRPr lang="en-GB"/>
        </a:p>
      </dgm:t>
    </dgm:pt>
    <dgm:pt modelId="{79B0B5C6-ACD3-4CC4-B72B-9452C9034F95}" type="sibTrans" cxnId="{FE150E65-802E-483B-B928-CE3C745EB112}">
      <dgm:prSet/>
      <dgm:spPr/>
      <dgm:t>
        <a:bodyPr/>
        <a:lstStyle/>
        <a:p>
          <a:endParaRPr lang="en-GB"/>
        </a:p>
      </dgm:t>
    </dgm:pt>
    <dgm:pt modelId="{CBDFCCA6-A0D8-4DD4-9627-81D42141A406}" type="pres">
      <dgm:prSet presAssocID="{F7E38E9E-DEFA-449B-BBCB-938F18893BA1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F55A45F-8508-4C05-8E96-81EE197D3F9E}" type="pres">
      <dgm:prSet presAssocID="{F7E38E9E-DEFA-449B-BBCB-938F18893BA1}" presName="matrix" presStyleCnt="0"/>
      <dgm:spPr/>
    </dgm:pt>
    <dgm:pt modelId="{668D98C4-7285-4D3B-B544-C89616126C39}" type="pres">
      <dgm:prSet presAssocID="{F7E38E9E-DEFA-449B-BBCB-938F18893BA1}" presName="tile1" presStyleLbl="node1" presStyleIdx="0" presStyleCnt="4"/>
      <dgm:spPr/>
    </dgm:pt>
    <dgm:pt modelId="{233CFE49-91B7-48E6-991E-B698767ABC1A}" type="pres">
      <dgm:prSet presAssocID="{F7E38E9E-DEFA-449B-BBCB-938F18893BA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ABABD029-8729-4BDF-ACE5-96ED61722354}" type="pres">
      <dgm:prSet presAssocID="{F7E38E9E-DEFA-449B-BBCB-938F18893BA1}" presName="tile2" presStyleLbl="node1" presStyleIdx="1" presStyleCnt="4"/>
      <dgm:spPr/>
    </dgm:pt>
    <dgm:pt modelId="{098824B8-5ABA-4763-B36D-2059AC4ACAFC}" type="pres">
      <dgm:prSet presAssocID="{F7E38E9E-DEFA-449B-BBCB-938F18893BA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CD367CA-654E-48A2-A47C-2194A0ACB410}" type="pres">
      <dgm:prSet presAssocID="{F7E38E9E-DEFA-449B-BBCB-938F18893BA1}" presName="tile3" presStyleLbl="node1" presStyleIdx="2" presStyleCnt="4"/>
      <dgm:spPr/>
    </dgm:pt>
    <dgm:pt modelId="{D963EBED-22E7-4F42-84B0-E0CCE2388DD0}" type="pres">
      <dgm:prSet presAssocID="{F7E38E9E-DEFA-449B-BBCB-938F18893BA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ED11A632-CFA5-4A59-86D0-EE4BF113EB15}" type="pres">
      <dgm:prSet presAssocID="{F7E38E9E-DEFA-449B-BBCB-938F18893BA1}" presName="tile4" presStyleLbl="node1" presStyleIdx="3" presStyleCnt="4"/>
      <dgm:spPr/>
    </dgm:pt>
    <dgm:pt modelId="{48A0C60B-3181-4C47-AF5D-314596A2917D}" type="pres">
      <dgm:prSet presAssocID="{F7E38E9E-DEFA-449B-BBCB-938F18893BA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7EE3E37-93EC-4B7D-9380-4C3DF2611852}" type="pres">
      <dgm:prSet presAssocID="{F7E38E9E-DEFA-449B-BBCB-938F18893BA1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179CEB1B-2E5C-432E-8EA0-95DF73D4861F}" srcId="{4F02DF4C-9E73-42F0-84B6-984E6AAE4046}" destId="{D4094547-84EE-47DF-A9D5-76CFF277C99D}" srcOrd="3" destOrd="0" parTransId="{8548E296-DBFF-4BC2-A635-4AF391744025}" sibTransId="{853AB5A9-3A63-43AD-B308-4B0522262971}"/>
    <dgm:cxn modelId="{4BEE8629-BFE5-488E-9032-07FF9CEBC53E}" type="presOf" srcId="{B3AC1D9B-3A1E-453B-BD11-2A0D32D65EAD}" destId="{ABABD029-8729-4BDF-ACE5-96ED61722354}" srcOrd="0" destOrd="0" presId="urn:microsoft.com/office/officeart/2005/8/layout/matrix1"/>
    <dgm:cxn modelId="{8E226A2D-71EB-46C1-BD75-A28CE3026F14}" type="presOf" srcId="{B3AC1D9B-3A1E-453B-BD11-2A0D32D65EAD}" destId="{098824B8-5ABA-4763-B36D-2059AC4ACAFC}" srcOrd="1" destOrd="0" presId="urn:microsoft.com/office/officeart/2005/8/layout/matrix1"/>
    <dgm:cxn modelId="{4997855B-356A-43E6-9DAB-95B6DBBE9D19}" type="presOf" srcId="{7AC522C0-95D7-4155-ACCE-89841BCAFD54}" destId="{668D98C4-7285-4D3B-B544-C89616126C39}" srcOrd="0" destOrd="0" presId="urn:microsoft.com/office/officeart/2005/8/layout/matrix1"/>
    <dgm:cxn modelId="{FE150E65-802E-483B-B928-CE3C745EB112}" srcId="{4F02DF4C-9E73-42F0-84B6-984E6AAE4046}" destId="{9B017C44-4E2E-40FC-9AB9-831B564D7C39}" srcOrd="4" destOrd="0" parTransId="{8AFF1E6A-529C-4267-BEA8-E9892B5FAABD}" sibTransId="{79B0B5C6-ACD3-4CC4-B72B-9452C9034F95}"/>
    <dgm:cxn modelId="{4D72746D-2737-4288-95E8-BDAD6536537E}" type="presOf" srcId="{D4094547-84EE-47DF-A9D5-76CFF277C99D}" destId="{ED11A632-CFA5-4A59-86D0-EE4BF113EB15}" srcOrd="0" destOrd="0" presId="urn:microsoft.com/office/officeart/2005/8/layout/matrix1"/>
    <dgm:cxn modelId="{CECB7C52-0BD8-4740-998F-D9BA974984DA}" srcId="{4F02DF4C-9E73-42F0-84B6-984E6AAE4046}" destId="{B3AC1D9B-3A1E-453B-BD11-2A0D32D65EAD}" srcOrd="1" destOrd="0" parTransId="{5C08FD54-0267-48B7-B2B7-C52675414DD7}" sibTransId="{A73C4F9B-C4FB-4FC3-8800-D6E3D942CFAC}"/>
    <dgm:cxn modelId="{A5146A76-C4F0-472B-A916-E03D632E2695}" type="presOf" srcId="{7AC522C0-95D7-4155-ACCE-89841BCAFD54}" destId="{233CFE49-91B7-48E6-991E-B698767ABC1A}" srcOrd="1" destOrd="0" presId="urn:microsoft.com/office/officeart/2005/8/layout/matrix1"/>
    <dgm:cxn modelId="{97181382-7F59-4103-BD54-A2F50740FAA3}" type="presOf" srcId="{D4094547-84EE-47DF-A9D5-76CFF277C99D}" destId="{48A0C60B-3181-4C47-AF5D-314596A2917D}" srcOrd="1" destOrd="0" presId="urn:microsoft.com/office/officeart/2005/8/layout/matrix1"/>
    <dgm:cxn modelId="{3C798385-A7B5-43A6-B40B-3B3915F3F907}" srcId="{4F02DF4C-9E73-42F0-84B6-984E6AAE4046}" destId="{7AC522C0-95D7-4155-ACCE-89841BCAFD54}" srcOrd="0" destOrd="0" parTransId="{D2A890E3-9B99-490C-86E0-8BBCF4E4485E}" sibTransId="{81F41085-1449-47D1-A557-41A17FB09131}"/>
    <dgm:cxn modelId="{06D75387-11A6-4480-8E26-E0D49379A9A8}" type="presOf" srcId="{A7D80E74-F6B8-485A-B129-3E6A116198A0}" destId="{8CD367CA-654E-48A2-A47C-2194A0ACB410}" srcOrd="0" destOrd="0" presId="urn:microsoft.com/office/officeart/2005/8/layout/matrix1"/>
    <dgm:cxn modelId="{219BEEA1-1062-4B2C-8CBA-A89B7ED0A100}" type="presOf" srcId="{F7E38E9E-DEFA-449B-BBCB-938F18893BA1}" destId="{CBDFCCA6-A0D8-4DD4-9627-81D42141A406}" srcOrd="0" destOrd="0" presId="urn:microsoft.com/office/officeart/2005/8/layout/matrix1"/>
    <dgm:cxn modelId="{0AB970CE-CDD5-49F1-BC97-13B79AC0C15A}" type="presOf" srcId="{A7D80E74-F6B8-485A-B129-3E6A116198A0}" destId="{D963EBED-22E7-4F42-84B0-E0CCE2388DD0}" srcOrd="1" destOrd="0" presId="urn:microsoft.com/office/officeart/2005/8/layout/matrix1"/>
    <dgm:cxn modelId="{0A56DEE6-902C-42E3-B933-B9C92528D887}" srcId="{4F02DF4C-9E73-42F0-84B6-984E6AAE4046}" destId="{A7D80E74-F6B8-485A-B129-3E6A116198A0}" srcOrd="2" destOrd="0" parTransId="{5F8E17D6-9A26-4477-AD3E-F5E6C070F474}" sibTransId="{600724F2-1498-4A8C-A134-5FD4FF99BBA8}"/>
    <dgm:cxn modelId="{F5BEECEF-52DD-4FDC-9EF0-68F952B0940F}" type="presOf" srcId="{4F02DF4C-9E73-42F0-84B6-984E6AAE4046}" destId="{47EE3E37-93EC-4B7D-9380-4C3DF2611852}" srcOrd="0" destOrd="0" presId="urn:microsoft.com/office/officeart/2005/8/layout/matrix1"/>
    <dgm:cxn modelId="{5E8606F0-32DE-4932-A289-5A8A2CA839C3}" srcId="{F7E38E9E-DEFA-449B-BBCB-938F18893BA1}" destId="{4F02DF4C-9E73-42F0-84B6-984E6AAE4046}" srcOrd="0" destOrd="0" parTransId="{F4F6F28C-06A5-4D5F-9FA6-ACB917AAD737}" sibTransId="{DFFA266A-F801-4646-8961-3757B12F5E93}"/>
    <dgm:cxn modelId="{E324AF58-1D6F-4EEA-934C-BA98A5853B6B}" type="presParOf" srcId="{CBDFCCA6-A0D8-4DD4-9627-81D42141A406}" destId="{1F55A45F-8508-4C05-8E96-81EE197D3F9E}" srcOrd="0" destOrd="0" presId="urn:microsoft.com/office/officeart/2005/8/layout/matrix1"/>
    <dgm:cxn modelId="{6D880B9A-02F4-41D9-9763-E052C1B2EDF9}" type="presParOf" srcId="{1F55A45F-8508-4C05-8E96-81EE197D3F9E}" destId="{668D98C4-7285-4D3B-B544-C89616126C39}" srcOrd="0" destOrd="0" presId="urn:microsoft.com/office/officeart/2005/8/layout/matrix1"/>
    <dgm:cxn modelId="{D9968084-5D21-4C98-9BC5-B613B0080D73}" type="presParOf" srcId="{1F55A45F-8508-4C05-8E96-81EE197D3F9E}" destId="{233CFE49-91B7-48E6-991E-B698767ABC1A}" srcOrd="1" destOrd="0" presId="urn:microsoft.com/office/officeart/2005/8/layout/matrix1"/>
    <dgm:cxn modelId="{7175D3F2-02AA-45AA-B272-46972CF32386}" type="presParOf" srcId="{1F55A45F-8508-4C05-8E96-81EE197D3F9E}" destId="{ABABD029-8729-4BDF-ACE5-96ED61722354}" srcOrd="2" destOrd="0" presId="urn:microsoft.com/office/officeart/2005/8/layout/matrix1"/>
    <dgm:cxn modelId="{629A2836-5329-4544-A34C-6B5D9DC8E081}" type="presParOf" srcId="{1F55A45F-8508-4C05-8E96-81EE197D3F9E}" destId="{098824B8-5ABA-4763-B36D-2059AC4ACAFC}" srcOrd="3" destOrd="0" presId="urn:microsoft.com/office/officeart/2005/8/layout/matrix1"/>
    <dgm:cxn modelId="{16AC355A-9BE7-4C89-8407-FB7D11828B4A}" type="presParOf" srcId="{1F55A45F-8508-4C05-8E96-81EE197D3F9E}" destId="{8CD367CA-654E-48A2-A47C-2194A0ACB410}" srcOrd="4" destOrd="0" presId="urn:microsoft.com/office/officeart/2005/8/layout/matrix1"/>
    <dgm:cxn modelId="{A2D26143-69D2-49A1-AFDF-7C07E5DAC3CD}" type="presParOf" srcId="{1F55A45F-8508-4C05-8E96-81EE197D3F9E}" destId="{D963EBED-22E7-4F42-84B0-E0CCE2388DD0}" srcOrd="5" destOrd="0" presId="urn:microsoft.com/office/officeart/2005/8/layout/matrix1"/>
    <dgm:cxn modelId="{4ADD9AA0-BDFD-4C19-B7B1-E9E199A37775}" type="presParOf" srcId="{1F55A45F-8508-4C05-8E96-81EE197D3F9E}" destId="{ED11A632-CFA5-4A59-86D0-EE4BF113EB15}" srcOrd="6" destOrd="0" presId="urn:microsoft.com/office/officeart/2005/8/layout/matrix1"/>
    <dgm:cxn modelId="{212F8E81-40D2-4EA4-9336-9B3DDE5742B1}" type="presParOf" srcId="{1F55A45F-8508-4C05-8E96-81EE197D3F9E}" destId="{48A0C60B-3181-4C47-AF5D-314596A2917D}" srcOrd="7" destOrd="0" presId="urn:microsoft.com/office/officeart/2005/8/layout/matrix1"/>
    <dgm:cxn modelId="{A947A0E1-58E6-4627-ABC7-D9738CDDA2D2}" type="presParOf" srcId="{CBDFCCA6-A0D8-4DD4-9627-81D42141A406}" destId="{47EE3E37-93EC-4B7D-9380-4C3DF2611852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5FECC5-B97B-49E5-B48A-4DEE04E57D10}">
      <dsp:nvSpPr>
        <dsp:cNvPr id="0" name=""/>
        <dsp:cNvSpPr/>
      </dsp:nvSpPr>
      <dsp:spPr>
        <a:xfrm>
          <a:off x="0" y="0"/>
          <a:ext cx="7023497" cy="369509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E9E6FC-FF6D-48F7-BAE9-6D5510C01477}">
      <dsp:nvSpPr>
        <dsp:cNvPr id="0" name=""/>
        <dsp:cNvSpPr/>
      </dsp:nvSpPr>
      <dsp:spPr>
        <a:xfrm>
          <a:off x="882" y="1108529"/>
          <a:ext cx="2510301" cy="14780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b="1" kern="1200" dirty="0">
              <a:solidFill>
                <a:schemeClr val="bg1"/>
              </a:solidFill>
              <a:latin typeface="Arial" panose="020B0604020202020204" pitchFamily="34" charset="0"/>
            </a:rPr>
            <a:t>Bitcoin’s emergence (2009)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kern="1200" dirty="0">
              <a:solidFill>
                <a:srgbClr val="000000"/>
              </a:solidFill>
              <a:latin typeface="Arial" panose="020B0604020202020204" pitchFamily="34" charset="0"/>
            </a:rPr>
            <a:t>Small, niche market with limited financial relevance during post‑crisis recovery.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kern="1200" dirty="0">
              <a:solidFill>
                <a:srgbClr val="000000"/>
              </a:solidFill>
              <a:latin typeface="Arial" panose="020B0604020202020204" pitchFamily="34" charset="0"/>
            </a:rPr>
            <a:t>Largely perceived as a technological experiment rather than a monetary innovation</a:t>
          </a:r>
          <a:endParaRPr lang="en-GB" sz="1200" kern="1200" dirty="0"/>
        </a:p>
      </dsp:txBody>
      <dsp:txXfrm>
        <a:off x="73034" y="1180681"/>
        <a:ext cx="2365997" cy="1333734"/>
      </dsp:txXfrm>
    </dsp:sp>
    <dsp:sp modelId="{C609F519-7675-4A67-B7D8-09BC51292DC9}">
      <dsp:nvSpPr>
        <dsp:cNvPr id="0" name=""/>
        <dsp:cNvSpPr/>
      </dsp:nvSpPr>
      <dsp:spPr>
        <a:xfrm>
          <a:off x="2876318" y="1108529"/>
          <a:ext cx="2510301" cy="14780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b="1" kern="1200" dirty="0">
              <a:solidFill>
                <a:schemeClr val="bg1"/>
              </a:solidFill>
              <a:latin typeface="Arial" panose="020B0604020202020204" pitchFamily="34" charset="0"/>
            </a:rPr>
            <a:t>Cautious and skeptical EU reaction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kern="1200" dirty="0">
              <a:solidFill>
                <a:srgbClr val="000000"/>
              </a:solidFill>
              <a:latin typeface="Arial" panose="020B0604020202020204" pitchFamily="34" charset="0"/>
            </a:rPr>
            <a:t>EU institutions focused on risks rather than opportunities.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kern="1200" dirty="0">
              <a:solidFill>
                <a:srgbClr val="000000"/>
              </a:solidFill>
              <a:latin typeface="Arial" panose="020B0604020202020204" pitchFamily="34" charset="0"/>
            </a:rPr>
            <a:t>Strong emphasis on consumer protection and financial integrity.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endParaRPr lang="en-GB" sz="800" kern="1200" dirty="0"/>
        </a:p>
      </dsp:txBody>
      <dsp:txXfrm>
        <a:off x="2948470" y="1180681"/>
        <a:ext cx="2365997" cy="1333734"/>
      </dsp:txXfrm>
    </dsp:sp>
    <dsp:sp modelId="{C33B524D-4EBF-4658-A22A-BFD84630E2F7}">
      <dsp:nvSpPr>
        <dsp:cNvPr id="0" name=""/>
        <dsp:cNvSpPr/>
      </dsp:nvSpPr>
      <dsp:spPr>
        <a:xfrm>
          <a:off x="5751754" y="1108529"/>
          <a:ext cx="2510301" cy="14780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b="1" kern="1200" dirty="0">
              <a:solidFill>
                <a:schemeClr val="bg1"/>
              </a:solidFill>
              <a:latin typeface="Arial" panose="020B0604020202020204" pitchFamily="34" charset="0"/>
            </a:rPr>
            <a:t>ECB regulatory warnings (2012)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b="0" kern="1200" dirty="0">
              <a:solidFill>
                <a:srgbClr val="000000"/>
              </a:solidFill>
              <a:latin typeface="Arial" panose="020B0604020202020204" pitchFamily="34" charset="0"/>
            </a:rPr>
            <a:t>Extreme price volatility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b="0" kern="1200" dirty="0">
              <a:solidFill>
                <a:srgbClr val="000000"/>
              </a:solidFill>
              <a:latin typeface="Arial" panose="020B0604020202020204" pitchFamily="34" charset="0"/>
            </a:rPr>
            <a:t>Lack of consumer safeguards, used for money laundering and terrorist financing risks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b="0" kern="1200" dirty="0">
              <a:solidFill>
                <a:srgbClr val="000000"/>
              </a:solidFill>
              <a:latin typeface="Arial" panose="020B0604020202020204" pitchFamily="34" charset="0"/>
            </a:rPr>
            <a:t>Speculative assets, not “real” money, </a:t>
          </a:r>
          <a:endParaRPr lang="en-GB" sz="1200" b="0" kern="1200" dirty="0"/>
        </a:p>
      </dsp:txBody>
      <dsp:txXfrm>
        <a:off x="5823906" y="1180681"/>
        <a:ext cx="2365997" cy="13337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5FECC5-B97B-49E5-B48A-4DEE04E57D10}">
      <dsp:nvSpPr>
        <dsp:cNvPr id="0" name=""/>
        <dsp:cNvSpPr/>
      </dsp:nvSpPr>
      <dsp:spPr>
        <a:xfrm>
          <a:off x="0" y="0"/>
          <a:ext cx="7023497" cy="369509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E9E6FC-FF6D-48F7-BAE9-6D5510C01477}">
      <dsp:nvSpPr>
        <dsp:cNvPr id="0" name=""/>
        <dsp:cNvSpPr/>
      </dsp:nvSpPr>
      <dsp:spPr>
        <a:xfrm>
          <a:off x="63" y="1108529"/>
          <a:ext cx="2546890" cy="14780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b="1" kern="1200" dirty="0">
              <a:solidFill>
                <a:schemeClr val="bg1"/>
              </a:solidFill>
              <a:latin typeface="Arial" panose="020B0604020202020204" pitchFamily="34" charset="0"/>
            </a:rPr>
            <a:t>Shift toward blockchain awareness (2015)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kern="1200" dirty="0">
              <a:solidFill>
                <a:srgbClr val="000000"/>
              </a:solidFill>
              <a:latin typeface="Arial" panose="020B0604020202020204" pitchFamily="34" charset="0"/>
            </a:rPr>
            <a:t>Launch of Ethereum, use of blockchain as infrastructure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kern="1200" dirty="0">
              <a:solidFill>
                <a:srgbClr val="000000"/>
              </a:solidFill>
              <a:latin typeface="Arial" panose="020B0604020202020204" pitchFamily="34" charset="0"/>
            </a:rPr>
            <a:t>Monitoring technological developments and understanding use cases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kern="1200" dirty="0">
              <a:solidFill>
                <a:srgbClr val="000000"/>
              </a:solidFill>
              <a:latin typeface="Arial" panose="020B0604020202020204" pitchFamily="34" charset="0"/>
            </a:rPr>
            <a:t>No immediate regulation</a:t>
          </a:r>
          <a:r>
            <a:rPr lang="en-US" altLang="en-US" sz="1100" kern="1200" dirty="0">
              <a:solidFill>
                <a:srgbClr val="000000"/>
              </a:solidFill>
              <a:latin typeface="Arial" panose="020B0604020202020204" pitchFamily="34" charset="0"/>
            </a:rPr>
            <a:t>.</a:t>
          </a:r>
          <a:endParaRPr lang="en-GB" sz="1100" kern="1200" dirty="0"/>
        </a:p>
      </dsp:txBody>
      <dsp:txXfrm>
        <a:off x="72215" y="1180681"/>
        <a:ext cx="2402586" cy="1333734"/>
      </dsp:txXfrm>
    </dsp:sp>
    <dsp:sp modelId="{C609F519-7675-4A67-B7D8-09BC51292DC9}">
      <dsp:nvSpPr>
        <dsp:cNvPr id="0" name=""/>
        <dsp:cNvSpPr/>
      </dsp:nvSpPr>
      <dsp:spPr>
        <a:xfrm>
          <a:off x="2858023" y="1108529"/>
          <a:ext cx="2546890" cy="14780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b="1" kern="1200" dirty="0">
              <a:solidFill>
                <a:schemeClr val="bg1"/>
              </a:solidFill>
              <a:latin typeface="Arial" panose="020B0604020202020204" pitchFamily="34" charset="0"/>
            </a:rPr>
            <a:t>Libra announcement (2019) by Facebook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kern="1200" dirty="0">
              <a:solidFill>
                <a:srgbClr val="000000"/>
              </a:solidFill>
              <a:latin typeface="Arial" panose="020B0604020202020204" pitchFamily="34" charset="0"/>
            </a:rPr>
            <a:t>Global stablecoin backed by multiple fiat currencies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1200" kern="1200" dirty="0">
              <a:solidFill>
                <a:srgbClr val="000000"/>
              </a:solidFill>
              <a:latin typeface="Arial" panose="020B0604020202020204" pitchFamily="34" charset="0"/>
            </a:rPr>
            <a:t>Issues with monetary sovereignty, financial stability, consumer protection and AML and counter‑terrorism financing</a:t>
          </a:r>
          <a:endParaRPr lang="en-GB" sz="800" kern="1200" dirty="0"/>
        </a:p>
      </dsp:txBody>
      <dsp:txXfrm>
        <a:off x="2930175" y="1180681"/>
        <a:ext cx="2402586" cy="1333734"/>
      </dsp:txXfrm>
    </dsp:sp>
    <dsp:sp modelId="{C33B524D-4EBF-4658-A22A-BFD84630E2F7}">
      <dsp:nvSpPr>
        <dsp:cNvPr id="0" name=""/>
        <dsp:cNvSpPr/>
      </dsp:nvSpPr>
      <dsp:spPr>
        <a:xfrm>
          <a:off x="5715984" y="1108529"/>
          <a:ext cx="2546890" cy="14780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sz="1200" b="1" kern="1200" dirty="0">
              <a:solidFill>
                <a:schemeClr val="bg1"/>
              </a:solidFill>
              <a:latin typeface="Arial" panose="020B0604020202020204" pitchFamily="34" charset="0"/>
            </a:rPr>
            <a:t>Global regulatory reaction (2020 onwards</a:t>
          </a:r>
          <a:r>
            <a:rPr lang="en-US" sz="1200" b="1" kern="1200" dirty="0">
              <a:solidFill>
                <a:srgbClr val="000000"/>
              </a:solidFill>
              <a:latin typeface="Arial" panose="020B0604020202020204" pitchFamily="34" charset="0"/>
            </a:rPr>
            <a:t>)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sz="1200" kern="1200" dirty="0">
              <a:solidFill>
                <a:srgbClr val="000000"/>
              </a:solidFill>
              <a:latin typeface="Arial" panose="020B0604020202020204" pitchFamily="34" charset="0"/>
            </a:rPr>
            <a:t>G7 Crypto Action Plan,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sz="1200" kern="1200" dirty="0">
              <a:solidFill>
                <a:srgbClr val="000000"/>
              </a:solidFill>
              <a:latin typeface="Arial" panose="020B0604020202020204" pitchFamily="34" charset="0"/>
            </a:rPr>
            <a:t>FSB 10 Recommendations and BCBS prudential treatment for banks’ crypto‑asset and stablecoin exposures</a:t>
          </a:r>
          <a:endParaRPr lang="en-US" altLang="en-US" sz="1200" b="1" kern="1200" dirty="0">
            <a:solidFill>
              <a:srgbClr val="000000"/>
            </a:solidFill>
            <a:latin typeface="Arial" panose="020B0604020202020204" pitchFamily="34" charset="0"/>
          </a:endParaRPr>
        </a:p>
      </dsp:txBody>
      <dsp:txXfrm>
        <a:off x="5788136" y="1180681"/>
        <a:ext cx="2402586" cy="13337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E3B5D5-D702-4033-AC63-FEF4F4433E96}">
      <dsp:nvSpPr>
        <dsp:cNvPr id="0" name=""/>
        <dsp:cNvSpPr/>
      </dsp:nvSpPr>
      <dsp:spPr>
        <a:xfrm>
          <a:off x="2408" y="7664"/>
          <a:ext cx="2348285" cy="633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altLang="en-US" sz="2200" b="1" kern="1200" dirty="0">
              <a:solidFill>
                <a:schemeClr val="bg1"/>
              </a:solidFill>
              <a:latin typeface="Arial" panose="020B0604020202020204" pitchFamily="34" charset="0"/>
            </a:rPr>
            <a:t>Background</a:t>
          </a:r>
          <a:endParaRPr lang="en-GB" sz="2200" kern="1200" dirty="0">
            <a:solidFill>
              <a:schemeClr val="bg1"/>
            </a:solidFill>
          </a:endParaRPr>
        </a:p>
      </dsp:txBody>
      <dsp:txXfrm>
        <a:off x="2408" y="7664"/>
        <a:ext cx="2348285" cy="633600"/>
      </dsp:txXfrm>
    </dsp:sp>
    <dsp:sp modelId="{83E7F538-B313-4E15-BD15-74C72CA2E265}">
      <dsp:nvSpPr>
        <dsp:cNvPr id="0" name=""/>
        <dsp:cNvSpPr/>
      </dsp:nvSpPr>
      <dsp:spPr>
        <a:xfrm>
          <a:off x="2408" y="641264"/>
          <a:ext cx="2348285" cy="292702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Proposed by the European Commission in 2020, following the Libra stablecoin announcement.</a:t>
          </a:r>
          <a:endParaRPr lang="en-GB" sz="1300" kern="1200" dirty="0">
            <a:solidFill>
              <a:srgbClr val="000000"/>
            </a:solidFill>
            <a:latin typeface="Arial" panose="020B0604020202020204" pitchFamily="34" charset="0"/>
            <a:ea typeface="+mn-ea"/>
            <a:cs typeface="+mn-cs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Aimed to close regulatory gaps (crypto-assets, stablecoins, service providers) and address financial stability and other risks.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Fully applicable across the EU as of 30 December 2024.</a:t>
          </a:r>
          <a:r>
            <a:rPr 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sz="1300" b="1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EU is global front runner on crypto regulation</a:t>
          </a:r>
        </a:p>
      </dsp:txBody>
      <dsp:txXfrm>
        <a:off x="2408" y="641264"/>
        <a:ext cx="2348285" cy="2927027"/>
      </dsp:txXfrm>
    </dsp:sp>
    <dsp:sp modelId="{11002866-D0EF-4847-AC69-E9CF7DC7C182}">
      <dsp:nvSpPr>
        <dsp:cNvPr id="0" name=""/>
        <dsp:cNvSpPr/>
      </dsp:nvSpPr>
      <dsp:spPr>
        <a:xfrm>
          <a:off x="2679453" y="7664"/>
          <a:ext cx="2348285" cy="633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200" b="1" kern="1200" dirty="0">
              <a:solidFill>
                <a:schemeClr val="bg1"/>
              </a:solidFill>
              <a:latin typeface="Arial" panose="020B0604020202020204" pitchFamily="34" charset="0"/>
            </a:rPr>
            <a:t>Objectives</a:t>
          </a:r>
          <a:endParaRPr lang="en-GB" sz="2200" kern="1200" dirty="0">
            <a:solidFill>
              <a:schemeClr val="bg1"/>
            </a:solidFill>
          </a:endParaRPr>
        </a:p>
      </dsp:txBody>
      <dsp:txXfrm>
        <a:off x="2679453" y="7664"/>
        <a:ext cx="2348285" cy="633600"/>
      </dsp:txXfrm>
    </dsp:sp>
    <dsp:sp modelId="{3940C014-B67E-4B7E-8529-9F176E373CF4}">
      <dsp:nvSpPr>
        <dsp:cNvPr id="0" name=""/>
        <dsp:cNvSpPr/>
      </dsp:nvSpPr>
      <dsp:spPr>
        <a:xfrm>
          <a:off x="2679453" y="641264"/>
          <a:ext cx="2348285" cy="292702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Establishes a </a:t>
          </a:r>
          <a:r>
            <a:rPr lang="en-US" altLang="en-US" sz="1300" kern="1200" dirty="0" err="1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harmonised</a:t>
          </a: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 legal framework for crypto‑assets providing legal certainty across the EU </a:t>
          </a:r>
          <a:endParaRPr lang="en-GB" sz="1300" kern="1200" dirty="0">
            <a:solidFill>
              <a:srgbClr val="000000"/>
            </a:solidFill>
            <a:latin typeface="Arial" panose="020B0604020202020204" pitchFamily="34" charset="0"/>
            <a:ea typeface="+mn-ea"/>
            <a:cs typeface="+mn-cs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Consumer and investor protection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Financial stability (interlinkage between financial institutions and crypto)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Market integrity and prevention of abuse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alt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Support for innovation and fair competition</a:t>
          </a:r>
        </a:p>
      </dsp:txBody>
      <dsp:txXfrm>
        <a:off x="2679453" y="641264"/>
        <a:ext cx="2348285" cy="2927027"/>
      </dsp:txXfrm>
    </dsp:sp>
    <dsp:sp modelId="{C4C4AD92-8017-4477-AA90-1314A729A56B}">
      <dsp:nvSpPr>
        <dsp:cNvPr id="0" name=""/>
        <dsp:cNvSpPr/>
      </dsp:nvSpPr>
      <dsp:spPr>
        <a:xfrm>
          <a:off x="5356499" y="7664"/>
          <a:ext cx="2348285" cy="633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sz="2200" b="1" kern="1200" dirty="0">
              <a:solidFill>
                <a:schemeClr val="bg1"/>
              </a:solidFill>
              <a:latin typeface="Arial" panose="020B0604020202020204" pitchFamily="34" charset="0"/>
            </a:rPr>
            <a:t>Scope </a:t>
          </a:r>
          <a:endParaRPr lang="en-GB" sz="2200" kern="1200" dirty="0">
            <a:solidFill>
              <a:schemeClr val="bg1"/>
            </a:solidFill>
          </a:endParaRPr>
        </a:p>
      </dsp:txBody>
      <dsp:txXfrm>
        <a:off x="5356499" y="7664"/>
        <a:ext cx="2348285" cy="633600"/>
      </dsp:txXfrm>
    </dsp:sp>
    <dsp:sp modelId="{71630CCA-6DD3-4A6D-A258-8104947AB4B9}">
      <dsp:nvSpPr>
        <dsp:cNvPr id="0" name=""/>
        <dsp:cNvSpPr/>
      </dsp:nvSpPr>
      <dsp:spPr>
        <a:xfrm>
          <a:off x="5356499" y="641264"/>
          <a:ext cx="2348285" cy="292702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Defines scope of crypto-assets under </a:t>
          </a:r>
          <a:r>
            <a:rPr lang="en-US" sz="1300" kern="1200" dirty="0" err="1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MiCAR</a:t>
          </a:r>
          <a:endParaRPr lang="en-GB" sz="1300" kern="1200" dirty="0">
            <a:solidFill>
              <a:srgbClr val="000000"/>
            </a:solidFill>
            <a:latin typeface="Arial" panose="020B0604020202020204" pitchFamily="34" charset="0"/>
            <a:ea typeface="+mn-ea"/>
            <a:cs typeface="+mn-cs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Stablecoins, classified as: Asset‑Referenced Tokens (ARTs) and Electronic Money Tokens (EMTs)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ECD052"/>
            </a:buClr>
            <a:buChar char="•"/>
          </a:pPr>
          <a:r>
            <a:rPr lang="en-US" sz="1300" kern="1200" dirty="0">
              <a:solidFill>
                <a:srgbClr val="000000"/>
              </a:solidFill>
              <a:latin typeface="Arial" panose="020B0604020202020204" pitchFamily="34" charset="0"/>
              <a:ea typeface="+mn-ea"/>
              <a:cs typeface="+mn-cs"/>
            </a:rPr>
            <a:t>Crypto‑Asset Service Providers (CASPs): Exchanges, custody providers, brokers, wallet providers, etc.</a:t>
          </a:r>
        </a:p>
      </dsp:txBody>
      <dsp:txXfrm>
        <a:off x="5356499" y="641264"/>
        <a:ext cx="2348285" cy="29270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565296-A00E-415B-9D5E-4F4F2504522F}">
      <dsp:nvSpPr>
        <dsp:cNvPr id="0" name=""/>
        <dsp:cNvSpPr/>
      </dsp:nvSpPr>
      <dsp:spPr>
        <a:xfrm>
          <a:off x="2354824" y="-3632"/>
          <a:ext cx="3944626" cy="3944626"/>
        </a:xfrm>
        <a:prstGeom prst="circularArrow">
          <a:avLst>
            <a:gd name="adj1" fmla="val 5274"/>
            <a:gd name="adj2" fmla="val 312630"/>
            <a:gd name="adj3" fmla="val 14222670"/>
            <a:gd name="adj4" fmla="val 17130215"/>
            <a:gd name="adj5" fmla="val 5477"/>
          </a:avLst>
        </a:prstGeom>
        <a:solidFill>
          <a:schemeClr val="bg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77F0F5-E85B-4772-803E-1D21DA0FD3C3}">
      <dsp:nvSpPr>
        <dsp:cNvPr id="0" name=""/>
        <dsp:cNvSpPr/>
      </dsp:nvSpPr>
      <dsp:spPr>
        <a:xfrm>
          <a:off x="3574959" y="1110"/>
          <a:ext cx="1504356" cy="752178"/>
        </a:xfrm>
        <a:prstGeom prst="roundRect">
          <a:avLst/>
        </a:prstGeom>
        <a:solidFill>
          <a:schemeClr val="bg1">
            <a:lumMod val="20000"/>
            <a:lumOff val="80000"/>
          </a:schemeClr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00" b="0" i="0" kern="1200" dirty="0"/>
            <a:t>. </a:t>
          </a:r>
          <a:r>
            <a:rPr lang="en-GB" sz="1400" b="1" i="0" kern="1200" dirty="0"/>
            <a:t>Authorisation </a:t>
          </a:r>
        </a:p>
      </dsp:txBody>
      <dsp:txXfrm>
        <a:off x="3611677" y="37828"/>
        <a:ext cx="1430920" cy="678742"/>
      </dsp:txXfrm>
    </dsp:sp>
    <dsp:sp modelId="{6A671859-F38D-411A-8E98-276843E6E318}">
      <dsp:nvSpPr>
        <dsp:cNvPr id="0" name=""/>
        <dsp:cNvSpPr/>
      </dsp:nvSpPr>
      <dsp:spPr>
        <a:xfrm>
          <a:off x="4960819" y="801237"/>
          <a:ext cx="1504356" cy="752178"/>
        </a:xfrm>
        <a:prstGeom prst="roundRect">
          <a:avLst/>
        </a:prstGeom>
        <a:solidFill>
          <a:schemeClr val="bg1">
            <a:lumMod val="20000"/>
            <a:lumOff val="80000"/>
          </a:schemeClr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i="0" kern="1200" dirty="0"/>
            <a:t>Governance</a:t>
          </a:r>
          <a:endParaRPr lang="en-GB" sz="1300" b="1" kern="1200" dirty="0"/>
        </a:p>
      </dsp:txBody>
      <dsp:txXfrm>
        <a:off x="4997537" y="837955"/>
        <a:ext cx="1430920" cy="678742"/>
      </dsp:txXfrm>
    </dsp:sp>
    <dsp:sp modelId="{2F32BC40-E393-464D-956A-384A5B09300A}">
      <dsp:nvSpPr>
        <dsp:cNvPr id="0" name=""/>
        <dsp:cNvSpPr/>
      </dsp:nvSpPr>
      <dsp:spPr>
        <a:xfrm>
          <a:off x="4960819" y="2401491"/>
          <a:ext cx="1504356" cy="752178"/>
        </a:xfrm>
        <a:prstGeom prst="roundRect">
          <a:avLst/>
        </a:prstGeom>
        <a:solidFill>
          <a:schemeClr val="bg1">
            <a:lumMod val="20000"/>
            <a:lumOff val="80000"/>
          </a:schemeClr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i="0" kern="1200" dirty="0"/>
            <a:t>Prudential Requirements</a:t>
          </a:r>
        </a:p>
      </dsp:txBody>
      <dsp:txXfrm>
        <a:off x="4997537" y="2438209"/>
        <a:ext cx="1430920" cy="678742"/>
      </dsp:txXfrm>
    </dsp:sp>
    <dsp:sp modelId="{5B5DFE28-A1ED-412C-B70B-1EBB3BB638CF}">
      <dsp:nvSpPr>
        <dsp:cNvPr id="0" name=""/>
        <dsp:cNvSpPr/>
      </dsp:nvSpPr>
      <dsp:spPr>
        <a:xfrm>
          <a:off x="3574959" y="3201618"/>
          <a:ext cx="1504356" cy="752178"/>
        </a:xfrm>
        <a:prstGeom prst="roundRect">
          <a:avLst/>
        </a:prstGeom>
        <a:solidFill>
          <a:schemeClr val="bg1">
            <a:lumMod val="20000"/>
            <a:lumOff val="80000"/>
          </a:schemeClr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i="0" kern="1200" dirty="0"/>
            <a:t>Redemption and Consumer Protection</a:t>
          </a:r>
        </a:p>
      </dsp:txBody>
      <dsp:txXfrm>
        <a:off x="3611677" y="3238336"/>
        <a:ext cx="1430920" cy="678742"/>
      </dsp:txXfrm>
    </dsp:sp>
    <dsp:sp modelId="{732BA414-810B-4F64-81D8-A1396641849F}">
      <dsp:nvSpPr>
        <dsp:cNvPr id="0" name=""/>
        <dsp:cNvSpPr/>
      </dsp:nvSpPr>
      <dsp:spPr>
        <a:xfrm>
          <a:off x="2189098" y="2401491"/>
          <a:ext cx="1504356" cy="752178"/>
        </a:xfrm>
        <a:prstGeom prst="roundRect">
          <a:avLst/>
        </a:prstGeom>
        <a:solidFill>
          <a:schemeClr val="bg1">
            <a:lumMod val="20000"/>
            <a:lumOff val="80000"/>
          </a:schemeClr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kern="1200" dirty="0"/>
            <a:t>Disclosure and White Paper</a:t>
          </a:r>
        </a:p>
      </dsp:txBody>
      <dsp:txXfrm>
        <a:off x="2225816" y="2438209"/>
        <a:ext cx="1430920" cy="678742"/>
      </dsp:txXfrm>
    </dsp:sp>
    <dsp:sp modelId="{D4939233-3DF9-41F1-9B7C-D1CD1C7341C0}">
      <dsp:nvSpPr>
        <dsp:cNvPr id="0" name=""/>
        <dsp:cNvSpPr/>
      </dsp:nvSpPr>
      <dsp:spPr>
        <a:xfrm>
          <a:off x="2189098" y="801237"/>
          <a:ext cx="1504356" cy="752178"/>
        </a:xfrm>
        <a:prstGeom prst="roundRect">
          <a:avLst/>
        </a:prstGeom>
        <a:solidFill>
          <a:schemeClr val="bg1">
            <a:lumMod val="20000"/>
            <a:lumOff val="80000"/>
          </a:schemeClr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i="0" kern="1200" dirty="0"/>
            <a:t>Reporting, Audits and Supervision</a:t>
          </a:r>
        </a:p>
      </dsp:txBody>
      <dsp:txXfrm>
        <a:off x="2225816" y="837955"/>
        <a:ext cx="1430920" cy="6787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C41E1C-1D3C-47DB-8310-632E934B1546}">
      <dsp:nvSpPr>
        <dsp:cNvPr id="0" name=""/>
        <dsp:cNvSpPr/>
      </dsp:nvSpPr>
      <dsp:spPr>
        <a:xfrm>
          <a:off x="3060" y="726"/>
          <a:ext cx="8286073" cy="1587006"/>
        </a:xfrm>
        <a:prstGeom prst="roundRect">
          <a:avLst>
            <a:gd name="adj" fmla="val 10000"/>
          </a:avLst>
        </a:prstGeom>
        <a:solidFill>
          <a:schemeClr val="bg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sz="1800" b="1" kern="1200" dirty="0" err="1">
              <a:solidFill>
                <a:schemeClr val="accent4"/>
              </a:solidFill>
              <a:latin typeface="Arial" panose="020B0604020202020204" pitchFamily="34" charset="0"/>
            </a:rPr>
            <a:t>MiCAR</a:t>
          </a:r>
          <a:r>
            <a:rPr lang="en-US" sz="1800" b="1" kern="1200" dirty="0">
              <a:solidFill>
                <a:schemeClr val="accent4"/>
              </a:solidFill>
              <a:latin typeface="Arial" panose="020B0604020202020204" pitchFamily="34" charset="0"/>
            </a:rPr>
            <a:t> establishes a robust and </a:t>
          </a:r>
          <a:r>
            <a:rPr lang="en-US" sz="1800" b="1" kern="1200" dirty="0" err="1">
              <a:solidFill>
                <a:schemeClr val="accent4"/>
              </a:solidFill>
              <a:latin typeface="Arial" panose="020B0604020202020204" pitchFamily="34" charset="0"/>
            </a:rPr>
            <a:t>harmonised</a:t>
          </a:r>
          <a:r>
            <a:rPr lang="en-US" sz="1800" b="1" kern="1200" dirty="0">
              <a:solidFill>
                <a:schemeClr val="accent4"/>
              </a:solidFill>
              <a:latin typeface="Arial" panose="020B0604020202020204" pitchFamily="34" charset="0"/>
            </a:rPr>
            <a:t> framework for crypto‑assets in the EU, but effective implementation is a complex process which requires continued coordination, supervisory convergence, and attention to evolving market developments to ensure a level playing field.</a:t>
          </a:r>
        </a:p>
      </dsp:txBody>
      <dsp:txXfrm>
        <a:off x="49542" y="47208"/>
        <a:ext cx="8193109" cy="1494042"/>
      </dsp:txXfrm>
    </dsp:sp>
    <dsp:sp modelId="{0EC22C51-354B-4CED-B219-FF36722CBA42}">
      <dsp:nvSpPr>
        <dsp:cNvPr id="0" name=""/>
        <dsp:cNvSpPr/>
      </dsp:nvSpPr>
      <dsp:spPr>
        <a:xfrm>
          <a:off x="3060" y="1804948"/>
          <a:ext cx="3976042" cy="1587006"/>
        </a:xfrm>
        <a:prstGeom prst="roundRect">
          <a:avLst>
            <a:gd name="adj" fmla="val 10000"/>
          </a:avLst>
        </a:prstGeom>
        <a:solidFill>
          <a:schemeClr val="bg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Font typeface="Arial" panose="020B0604020202020204" pitchFamily="34" charset="0"/>
            <a:buNone/>
          </a:pPr>
          <a:r>
            <a:rPr lang="en-US" sz="1100" kern="1200" dirty="0">
              <a:solidFill>
                <a:srgbClr val="000000"/>
              </a:solidFill>
              <a:latin typeface="Arial" panose="020B0604020202020204" pitchFamily="34" charset="0"/>
            </a:rPr>
            <a:t>Multi‑jurisdictional stablecoin issuers raise regulatory uncertainty and compliance challenges, increasing risks of fragmentation and reduced liquidity.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Font typeface="Arial" panose="020B0604020202020204" pitchFamily="34" charset="0"/>
            <a:buNone/>
          </a:pPr>
          <a:r>
            <a:rPr lang="en-US" sz="1100" kern="1200" dirty="0" err="1">
              <a:solidFill>
                <a:srgbClr val="000000"/>
              </a:solidFill>
              <a:latin typeface="Arial" panose="020B0604020202020204" pitchFamily="34" charset="0"/>
            </a:rPr>
            <a:t>MiCAR</a:t>
          </a:r>
          <a:r>
            <a:rPr lang="en-US" sz="1100" kern="1200" dirty="0">
              <a:solidFill>
                <a:srgbClr val="000000"/>
              </a:solidFill>
              <a:latin typeface="Arial" panose="020B0604020202020204" pitchFamily="34" charset="0"/>
            </a:rPr>
            <a:t> Q&amp;A has clarified that non‑compliant stablecoins (ARTs/EMTs) cannot be offered or traded in the EU.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Font typeface="Arial" panose="020B0604020202020204" pitchFamily="34" charset="0"/>
            <a:buNone/>
          </a:pPr>
          <a:r>
            <a:rPr lang="en-US" sz="1100" kern="1200" dirty="0">
              <a:solidFill>
                <a:srgbClr val="000000"/>
              </a:solidFill>
              <a:latin typeface="Arial" panose="020B0604020202020204" pitchFamily="34" charset="0"/>
            </a:rPr>
            <a:t>Divergent national transitional regimes create scope for regulatory arbitrage, flagged by the EBA as a stability risk.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Font typeface="Arial" panose="020B0604020202020204" pitchFamily="34" charset="0"/>
            <a:buNone/>
          </a:pPr>
          <a:r>
            <a:rPr lang="en-US" sz="1100" kern="1200" dirty="0">
              <a:solidFill>
                <a:srgbClr val="000000"/>
              </a:solidFill>
              <a:latin typeface="Arial" panose="020B0604020202020204" pitchFamily="34" charset="0"/>
            </a:rPr>
            <a:t>Overlaps between </a:t>
          </a:r>
          <a:r>
            <a:rPr lang="en-US" sz="1100" kern="1200" dirty="0" err="1">
              <a:solidFill>
                <a:srgbClr val="000000"/>
              </a:solidFill>
              <a:latin typeface="Arial" panose="020B0604020202020204" pitchFamily="34" charset="0"/>
            </a:rPr>
            <a:t>MiCA</a:t>
          </a:r>
          <a:r>
            <a:rPr lang="en-US" sz="1100" kern="1200" dirty="0">
              <a:solidFill>
                <a:srgbClr val="000000"/>
              </a:solidFill>
              <a:latin typeface="Arial" panose="020B0604020202020204" pitchFamily="34" charset="0"/>
            </a:rPr>
            <a:t> and PSD2 complicate supervision of EMT‑related payment services</a:t>
          </a:r>
          <a:endParaRPr lang="en-GB" sz="1100" kern="1200" dirty="0"/>
        </a:p>
      </dsp:txBody>
      <dsp:txXfrm>
        <a:off x="49542" y="1851430"/>
        <a:ext cx="3883078" cy="1494042"/>
      </dsp:txXfrm>
    </dsp:sp>
    <dsp:sp modelId="{57133526-D2A9-473B-9D3C-B3C180ECB2D0}">
      <dsp:nvSpPr>
        <dsp:cNvPr id="0" name=""/>
        <dsp:cNvSpPr/>
      </dsp:nvSpPr>
      <dsp:spPr>
        <a:xfrm>
          <a:off x="4313091" y="1804948"/>
          <a:ext cx="3976042" cy="1587006"/>
        </a:xfrm>
        <a:prstGeom prst="roundRect">
          <a:avLst>
            <a:gd name="adj" fmla="val 10000"/>
          </a:avLst>
        </a:prstGeom>
        <a:solidFill>
          <a:schemeClr val="bg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ECD052"/>
            </a:buClr>
            <a:buNone/>
          </a:pPr>
          <a:r>
            <a:rPr lang="en-US" sz="1400" kern="1200" dirty="0">
              <a:solidFill>
                <a:srgbClr val="000000"/>
              </a:solidFill>
              <a:latin typeface="Arial" panose="020B0604020202020204" pitchFamily="34" charset="0"/>
            </a:rPr>
            <a:t>Possible public consultation to address DeFi, staking and lending, and resolve remaining gaps and issues identified</a:t>
          </a:r>
          <a:r>
            <a:rPr lang="en-US" sz="1000" kern="1200" dirty="0">
              <a:solidFill>
                <a:srgbClr val="000000"/>
              </a:solidFill>
              <a:latin typeface="Arial" panose="020B0604020202020204" pitchFamily="34" charset="0"/>
            </a:rPr>
            <a:t>.</a:t>
          </a:r>
          <a:endParaRPr lang="en-GB" sz="1000" kern="1200" dirty="0"/>
        </a:p>
      </dsp:txBody>
      <dsp:txXfrm>
        <a:off x="4359573" y="1851430"/>
        <a:ext cx="3883078" cy="14940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8D98C4-7285-4D3B-B544-C89616126C39}">
      <dsp:nvSpPr>
        <dsp:cNvPr id="0" name=""/>
        <dsp:cNvSpPr/>
      </dsp:nvSpPr>
      <dsp:spPr>
        <a:xfrm rot="16200000">
          <a:off x="1473200" y="-1473200"/>
          <a:ext cx="1336675" cy="4283075"/>
        </a:xfrm>
        <a:prstGeom prst="round1Rect">
          <a:avLst/>
        </a:prstGeom>
        <a:solidFill>
          <a:schemeClr val="bg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kern="12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Crypto-asset markets have seen substantial developments and innovations recently</a:t>
          </a:r>
          <a:endParaRPr lang="en-GB" sz="1300" b="1" kern="1200" dirty="0"/>
        </a:p>
      </dsp:txBody>
      <dsp:txXfrm rot="5400000">
        <a:off x="0" y="0"/>
        <a:ext cx="4283075" cy="1002506"/>
      </dsp:txXfrm>
    </dsp:sp>
    <dsp:sp modelId="{ABABD029-8729-4BDF-ACE5-96ED61722354}">
      <dsp:nvSpPr>
        <dsp:cNvPr id="0" name=""/>
        <dsp:cNvSpPr/>
      </dsp:nvSpPr>
      <dsp:spPr>
        <a:xfrm>
          <a:off x="4283075" y="0"/>
          <a:ext cx="4283075" cy="1336675"/>
        </a:xfrm>
        <a:prstGeom prst="round1Rect">
          <a:avLst/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300" b="1" kern="12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Banks are increasingly interested in crypto-assets to enhance revenue and competitiveness, exploring roles such as custodians, issuers of tokens, and providers of services like trading and lending</a:t>
          </a:r>
        </a:p>
      </dsp:txBody>
      <dsp:txXfrm>
        <a:off x="4283075" y="0"/>
        <a:ext cx="4283075" cy="1002506"/>
      </dsp:txXfrm>
    </dsp:sp>
    <dsp:sp modelId="{8CD367CA-654E-48A2-A47C-2194A0ACB410}">
      <dsp:nvSpPr>
        <dsp:cNvPr id="0" name=""/>
        <dsp:cNvSpPr/>
      </dsp:nvSpPr>
      <dsp:spPr>
        <a:xfrm rot="10800000">
          <a:off x="0" y="1336675"/>
          <a:ext cx="4283075" cy="1336675"/>
        </a:xfrm>
        <a:prstGeom prst="round1Rect">
          <a:avLst/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300" b="1" kern="12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Markets in crypto-asset regulation (‘</a:t>
          </a:r>
          <a:r>
            <a:rPr lang="en-GB" sz="1300" b="1" kern="1200" dirty="0" err="1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MiCAR</a:t>
          </a:r>
          <a:r>
            <a:rPr lang="en-GB" sz="1300" b="1" kern="12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’) and  BCBS standard on prudential treatment of crypto-asset exposures</a:t>
          </a:r>
          <a:endParaRPr lang="en-GB" sz="1300" b="1" kern="1200" dirty="0"/>
        </a:p>
      </dsp:txBody>
      <dsp:txXfrm rot="10800000">
        <a:off x="0" y="1670843"/>
        <a:ext cx="4283075" cy="1002506"/>
      </dsp:txXfrm>
    </dsp:sp>
    <dsp:sp modelId="{ED11A632-CFA5-4A59-86D0-EE4BF113EB15}">
      <dsp:nvSpPr>
        <dsp:cNvPr id="0" name=""/>
        <dsp:cNvSpPr/>
      </dsp:nvSpPr>
      <dsp:spPr>
        <a:xfrm rot="5400000">
          <a:off x="5756275" y="-136525"/>
          <a:ext cx="1336675" cy="4283075"/>
        </a:xfrm>
        <a:prstGeom prst="round1Rect">
          <a:avLst/>
        </a:prstGeom>
        <a:solidFill>
          <a:schemeClr val="bg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300" b="1" kern="12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Challenges in regulatory compliance, risk management, and technological infrastructure</a:t>
          </a:r>
          <a:endParaRPr lang="en-GB" sz="1300" kern="1200" dirty="0"/>
        </a:p>
      </dsp:txBody>
      <dsp:txXfrm rot="-5400000">
        <a:off x="4283075" y="1670843"/>
        <a:ext cx="4283075" cy="1002506"/>
      </dsp:txXfrm>
    </dsp:sp>
    <dsp:sp modelId="{47EE3E37-93EC-4B7D-9380-4C3DF2611852}">
      <dsp:nvSpPr>
        <dsp:cNvPr id="0" name=""/>
        <dsp:cNvSpPr/>
      </dsp:nvSpPr>
      <dsp:spPr>
        <a:xfrm>
          <a:off x="2998152" y="1002506"/>
          <a:ext cx="2569845" cy="668337"/>
        </a:xfrm>
        <a:prstGeom prst="round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chemeClr val="accent4"/>
              </a:solidFill>
              <a:latin typeface="Aptos" panose="020B0004020202020204" pitchFamily="34" charset="0"/>
              <a:cs typeface="Times New Roman" panose="02020603050405020304" pitchFamily="18" charset="0"/>
            </a:rPr>
            <a:t>New Crypto-assets regulatory framework for banks</a:t>
          </a:r>
          <a:endParaRPr lang="en-GB" sz="1300" b="1" kern="1200" dirty="0">
            <a:solidFill>
              <a:schemeClr val="accent4"/>
            </a:solidFill>
          </a:endParaRPr>
        </a:p>
      </dsp:txBody>
      <dsp:txXfrm>
        <a:off x="3030778" y="1035132"/>
        <a:ext cx="2504593" cy="6030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75D2B-FC19-FB42-A875-AB44E3425BA0}" type="datetimeFigureOut">
              <a:rPr lang="en-DE" smtClean="0"/>
              <a:t>04/14/2026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F0E1D-251A-924A-87B1-334C502EC22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578163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liffordchance.com/content/dam/cliffordchance/briefings/2024/07/eu-crypto-regulation-micar-overview-for-issuers-and-crypto-asset-service-providers.pdf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timelex.eu/en/blog/micar-now-applicable-asset-referenced-tokens-and-e-money-tokens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D26C52-C3A9-CF93-EDD7-2E5071806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1088FE-4968-5DDC-8AA1-9E748D5806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00CB7B-B285-7C00-EA4D-249BF62863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D15C5C-A26A-E089-EDD6-23DE3539DA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25488-41BA-4A2D-8B5D-78D09402711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1043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F0E1D-251A-924A-87B1-334C502EC227}" type="slidenum">
              <a:rPr lang="en-DE" smtClean="0"/>
              <a:t>12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940157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US" b="1" dirty="0"/>
              <a:t>Crypto‑asset exposure (direct or indirect)</a:t>
            </a:r>
          </a:p>
          <a:p>
            <a:pPr fontAlgn="t"/>
            <a:r>
              <a:rPr lang="en-US" dirty="0"/>
              <a:t>Traded on a </a:t>
            </a:r>
            <a:r>
              <a:rPr lang="en-US" b="1" dirty="0"/>
              <a:t>regulated exchange</a:t>
            </a:r>
            <a:r>
              <a:rPr lang="en-US" dirty="0"/>
              <a:t> or </a:t>
            </a:r>
            <a:r>
              <a:rPr lang="en-US" b="1" dirty="0"/>
              <a:t>cleared by a qualifying central counterparty</a:t>
            </a:r>
            <a:r>
              <a:rPr lang="en-US" dirty="0"/>
              <a:t>; </a:t>
            </a:r>
            <a:r>
              <a:rPr lang="en-US" b="1" dirty="0"/>
              <a:t>or</a:t>
            </a:r>
            <a:endParaRPr lang="en-US" dirty="0"/>
          </a:p>
          <a:p>
            <a:pPr fontAlgn="t"/>
            <a:r>
              <a:rPr lang="en-US" dirty="0"/>
              <a:t>Approved by the </a:t>
            </a:r>
            <a:r>
              <a:rPr lang="en-US" b="1" dirty="0"/>
              <a:t>competent authority for trading</a:t>
            </a:r>
            <a:r>
              <a:rPr lang="en-US" dirty="0"/>
              <a:t>; </a:t>
            </a:r>
            <a:r>
              <a:rPr lang="en-US" b="1" dirty="0"/>
              <a:t>or</a:t>
            </a:r>
            <a:endParaRPr lang="en-US" dirty="0"/>
          </a:p>
          <a:p>
            <a:pPr fontAlgn="t"/>
            <a:r>
              <a:rPr lang="en-US" dirty="0"/>
              <a:t>Crypto‑asset‑related </a:t>
            </a:r>
            <a:r>
              <a:rPr lang="en-US" b="1" dirty="0"/>
              <a:t>reference rate published by a regulated exchange</a:t>
            </a:r>
            <a:endParaRPr lang="en-US" dirty="0"/>
          </a:p>
          <a:p>
            <a:pPr fontAlgn="t"/>
            <a:br>
              <a:rPr lang="en-US" dirty="0"/>
            </a:br>
            <a:endParaRPr lang="en-US" dirty="0"/>
          </a:p>
          <a:p>
            <a:pPr fontAlgn="t"/>
            <a:r>
              <a:rPr lang="en-US" b="1" dirty="0"/>
              <a:t>Crypto‑asset underlying exposure</a:t>
            </a:r>
          </a:p>
          <a:p>
            <a:pPr fontAlgn="t"/>
            <a:r>
              <a:rPr lang="en-US" b="1" dirty="0"/>
              <a:t>Average market </a:t>
            </a:r>
            <a:r>
              <a:rPr lang="en-US" b="1" dirty="0" err="1"/>
              <a:t>capitalisation</a:t>
            </a:r>
            <a:r>
              <a:rPr lang="en-US" dirty="0"/>
              <a:t> is </a:t>
            </a:r>
            <a:r>
              <a:rPr lang="en-US" b="1" dirty="0"/>
              <a:t>≥ EUR 10 billion</a:t>
            </a:r>
            <a:r>
              <a:rPr lang="en-US" dirty="0"/>
              <a:t>; </a:t>
            </a:r>
            <a:r>
              <a:rPr lang="en-US" b="1" dirty="0"/>
              <a:t>and</a:t>
            </a:r>
            <a:endParaRPr lang="en-US" dirty="0"/>
          </a:p>
          <a:p>
            <a:pPr fontAlgn="t"/>
            <a:r>
              <a:rPr lang="en-US" b="1" dirty="0"/>
              <a:t>10% trimmed mean of daily trading volume</a:t>
            </a:r>
            <a:r>
              <a:rPr lang="en-US" dirty="0"/>
              <a:t> with major currencies is </a:t>
            </a:r>
            <a:r>
              <a:rPr lang="en-US" b="1" dirty="0"/>
              <a:t>≥ EUR 50 million</a:t>
            </a:r>
            <a:r>
              <a:rPr lang="en-US" dirty="0"/>
              <a:t> over the previous year</a:t>
            </a:r>
          </a:p>
          <a:p>
            <a:pPr fontAlgn="t"/>
            <a:br>
              <a:rPr lang="en-US" dirty="0"/>
            </a:br>
            <a:endParaRPr lang="en-US" dirty="0"/>
          </a:p>
          <a:p>
            <a:pPr fontAlgn="t"/>
            <a:r>
              <a:rPr lang="en-US" b="1" dirty="0"/>
              <a:t>Crypto‑asset data</a:t>
            </a:r>
          </a:p>
          <a:p>
            <a:pPr fontAlgn="t"/>
            <a:r>
              <a:rPr lang="en-US" b="1" dirty="0"/>
              <a:t>At least 100 price observations</a:t>
            </a:r>
            <a:r>
              <a:rPr lang="en-US" dirty="0"/>
              <a:t> over the previous year that comply with the criteria for </a:t>
            </a:r>
            <a:r>
              <a:rPr lang="en-US" b="1" dirty="0"/>
              <a:t>verifiable prices</a:t>
            </a:r>
            <a:r>
              <a:rPr lang="en-US" dirty="0"/>
              <a:t>; </a:t>
            </a:r>
            <a:r>
              <a:rPr lang="en-US" b="1" dirty="0"/>
              <a:t>and</a:t>
            </a:r>
            <a:endParaRPr lang="en-US" dirty="0"/>
          </a:p>
          <a:p>
            <a:pPr fontAlgn="t"/>
            <a:r>
              <a:rPr lang="en-US" b="1" dirty="0"/>
              <a:t>Sufficient data</a:t>
            </a:r>
            <a:r>
              <a:rPr lang="en-US" dirty="0"/>
              <a:t> on trading volumes and market </a:t>
            </a:r>
            <a:r>
              <a:rPr lang="en-US" dirty="0" err="1"/>
              <a:t>capitalisation</a:t>
            </a: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F0E1D-251A-924A-87B1-334C502EC227}" type="slidenum">
              <a:rPr lang="en-DE" smtClean="0"/>
              <a:t>13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9611293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A5FC85-E991-8CD3-4EE8-8FF052BE2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EE86FE-A971-B233-E3D6-FA5796070C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ADFE14-FC02-115C-FC72-29C3EE0829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4EA10-7919-77E7-DA57-FF5F132784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F0E1D-251A-924A-87B1-334C502EC227}" type="slidenum">
              <a:rPr lang="en-DE" smtClean="0"/>
              <a:t>14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220563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F0E1D-251A-924A-87B1-334C502EC227}" type="slidenum">
              <a:rPr lang="en-DE" smtClean="0"/>
              <a:t>15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594711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D961A-1B75-08FC-E039-1C748B9ED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DED678-1AA2-90B4-0CC8-D6BEDF9BB7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5F7519-DAD0-36A0-E8F6-036DB8A3E8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187F5-BF28-A934-7EF6-F58573E3CC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25488-41BA-4A2D-8B5D-78D09402711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6958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AAB9E5-B5E2-42AA-99C9-4C06698D7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C573A0-D535-733A-9CC8-68FC786886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DBEFCB-1B1C-0025-836B-C4EC9A2848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6D24FB-726E-519F-1E0F-847AFEE7A9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25488-41BA-4A2D-8B5D-78D09402711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5232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085A6-EA01-BAE0-717B-14995234B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9B00B4-F3B5-3A1A-79BB-150FE9CDD5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75B2EA-D78C-4BDF-1D0C-E735DA20B7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74FF08-1A68-CD2F-AA9E-39AB06E80A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F0E1D-251A-924A-87B1-334C502EC227}" type="slidenum">
              <a:rPr lang="en-DE" smtClean="0"/>
              <a:t>5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99352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Licensing Authorization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Issuers must be established in the EU and authorized to operate legally and compliantly.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Reserve Asset Requirements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Issuers are required to hold reserve assets in highly liquid instruments or deposits to ensure stability.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Redeemability Standards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Instruments like EMTs must be redeemable at par value to protect investor interests.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Governance and Risk Management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Robust governance includes risk management and recovery plans to ensure issuer resilience.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Disclosure and Transparency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Issuers must publish detailed </a:t>
            </a:r>
            <a:r>
              <a:rPr lang="en-US" sz="1200" b="1" dirty="0"/>
              <a:t>white papers </a:t>
            </a:r>
            <a:r>
              <a:rPr lang="en-US" sz="1200" dirty="0"/>
              <a:t>outlining all risks, rights, and technological aspects.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>
              <a:spcBef>
                <a:spcPts val="2500"/>
              </a:spcBef>
            </a:pPr>
            <a:r>
              <a:rPr lang="en-US" dirty="0"/>
              <a:t>Transparency and Disclosure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en-US" dirty="0" err="1"/>
              <a:t>MiCA</a:t>
            </a:r>
            <a:r>
              <a:rPr lang="en-US" dirty="0"/>
              <a:t> requires full transparency and clear disclosure for all crypto-assets to ensure market clarity.</a:t>
            </a:r>
          </a:p>
          <a:p>
            <a:pPr>
              <a:spcBef>
                <a:spcPts val="2500"/>
              </a:spcBef>
            </a:pPr>
            <a:r>
              <a:rPr lang="en-US" dirty="0"/>
              <a:t>Conduct and Prudential Standards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en-US" dirty="0"/>
              <a:t>CASPs must follow strict conduct and prudential standards to maintain integrity and stability.</a:t>
            </a:r>
          </a:p>
          <a:p>
            <a:pPr>
              <a:spcBef>
                <a:spcPts val="2500"/>
              </a:spcBef>
            </a:pPr>
            <a:r>
              <a:rPr lang="en-US" dirty="0"/>
              <a:t>Market Abuse Prevention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en-US" dirty="0"/>
              <a:t>A market abuse regime is introduced to prevent market manipulation and insider trading.</a:t>
            </a:r>
          </a:p>
          <a:p>
            <a:pPr>
              <a:spcBef>
                <a:spcPts val="2500"/>
              </a:spcBef>
            </a:pPr>
            <a:r>
              <a:rPr lang="en-US" dirty="0"/>
              <a:t>Consumer Protection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en-US" dirty="0"/>
              <a:t>Consumer protection is mandated in marketing and service delivery to safeguard user interests.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Where an ART is considered significant, and where an EMT issued by electronic money institutions is considered significant, EBA supervision applies. </a:t>
            </a:r>
            <a:r>
              <a:rPr lang="en-GB" sz="1200" b="0" i="0" u="none" strike="noStrike" dirty="0">
                <a:effectLst/>
              </a:rPr>
              <a:t>The criteria for determining significan</a:t>
            </a:r>
            <a:r>
              <a:rPr lang="en-GB" sz="1200" dirty="0"/>
              <a:t>ce include quantitative and qualitative elements. </a:t>
            </a:r>
            <a:r>
              <a:rPr lang="en-GB" sz="1200" b="0" i="0" u="none" strike="noStrike" dirty="0">
                <a:effectLst/>
              </a:rPr>
              <a:t>Additional obl</a:t>
            </a:r>
            <a:r>
              <a:rPr lang="en-GB" sz="1200" dirty="0"/>
              <a:t>igations apply to issuers of significant ARTs and EMTs.</a:t>
            </a:r>
          </a:p>
          <a:p>
            <a:pPr fontAlgn="t"/>
            <a:r>
              <a:rPr lang="en-GB" b="1" dirty="0"/>
              <a:t>Quantitative criteria</a:t>
            </a:r>
          </a:p>
          <a:p>
            <a:pPr fontAlgn="t"/>
            <a:r>
              <a:rPr lang="en-US" dirty="0"/>
              <a:t>The number of holders is larger than 10 million</a:t>
            </a:r>
            <a:endParaRPr lang="en-GB" dirty="0"/>
          </a:p>
          <a:p>
            <a:pPr fontAlgn="t"/>
            <a:r>
              <a:rPr lang="en-GB" dirty="0"/>
              <a:t>The value issued, where applicable, their market capitalisation or the size of the reserve of assets of the issuer, is higher than EUR 5 billion</a:t>
            </a:r>
          </a:p>
          <a:p>
            <a:pPr fontAlgn="t"/>
            <a:r>
              <a:rPr lang="en-US" dirty="0"/>
              <a:t>The number of transactions per day is higher than 2 500 000 transactions and the value of transactions in these tokens per day is higher than EUR 500 million </a:t>
            </a:r>
            <a:endParaRPr lang="en-GB" dirty="0"/>
          </a:p>
          <a:p>
            <a:pPr fontAlgn="t"/>
            <a:endParaRPr lang="en-GB" dirty="0"/>
          </a:p>
          <a:p>
            <a:pPr fontAlgn="t"/>
            <a:r>
              <a:rPr lang="en-GB" b="1" dirty="0"/>
              <a:t>Qualitative criteria</a:t>
            </a:r>
            <a:endParaRPr lang="en-GB" dirty="0"/>
          </a:p>
          <a:p>
            <a:r>
              <a:rPr lang="en-US" dirty="0"/>
              <a:t>The issuer is a provider of core platforms services designated as gatekeeper according to Digital Markets Act</a:t>
            </a:r>
            <a:endParaRPr lang="en-GB" dirty="0"/>
          </a:p>
          <a:p>
            <a:r>
              <a:rPr lang="en-US" dirty="0"/>
              <a:t>The significance of the activities of the issuer on an international scale, including the use of tokens for payments and remittances* </a:t>
            </a:r>
            <a:endParaRPr lang="en-GB" dirty="0"/>
          </a:p>
          <a:p>
            <a:r>
              <a:rPr lang="en-US" dirty="0"/>
              <a:t>The interconnectedness with the financial system*</a:t>
            </a:r>
            <a:endParaRPr lang="en-GB" dirty="0"/>
          </a:p>
          <a:p>
            <a:r>
              <a:rPr lang="en-US" dirty="0"/>
              <a:t>The fact that the same legal person or other undertaking issues at least one additional ART, or EMT, and provides at least one crypto-asset service</a:t>
            </a: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fontAlgn="t"/>
            <a:r>
              <a:rPr lang="en-US" dirty="0" err="1"/>
              <a:t>MiCAR</a:t>
            </a:r>
            <a:r>
              <a:rPr lang="en-US" dirty="0"/>
              <a:t> deliberately mirrors the </a:t>
            </a:r>
            <a:r>
              <a:rPr lang="en-US" b="1" dirty="0"/>
              <a:t>MiFID II architecture</a:t>
            </a:r>
            <a:r>
              <a:rPr lang="en-US" dirty="0"/>
              <a:t>, to ensure regulatory familiarity and consistency across financial markets. The logic is the same:</a:t>
            </a:r>
            <a:br>
              <a:rPr lang="en-US" dirty="0"/>
            </a:br>
            <a:r>
              <a:rPr lang="en-US" b="1" dirty="0" err="1"/>
              <a:t>authorisation</a:t>
            </a:r>
            <a:r>
              <a:rPr lang="en-US" b="1" dirty="0"/>
              <a:t> + conduct of business + </a:t>
            </a:r>
            <a:r>
              <a:rPr lang="en-US" b="1" dirty="0" err="1"/>
              <a:t>organisational</a:t>
            </a:r>
            <a:r>
              <a:rPr lang="en-US" b="1" dirty="0"/>
              <a:t> and prudential safeguards</a:t>
            </a:r>
            <a:r>
              <a:rPr lang="en-US" dirty="0"/>
              <a:t>. This approach supports: legal certainty for firms transitioning from traditional finance,</a:t>
            </a:r>
          </a:p>
          <a:p>
            <a:pPr fontAlgn="t"/>
            <a:r>
              <a:rPr lang="en-US" dirty="0"/>
              <a:t>consistent supervision across Member States,</a:t>
            </a:r>
          </a:p>
          <a:p>
            <a:pPr fontAlgn="t"/>
            <a:r>
              <a:rPr lang="en-US" dirty="0"/>
              <a:t>and a level playing field between crypto and traditional financial services.</a:t>
            </a:r>
          </a:p>
          <a:p>
            <a:pPr fontAlgn="t"/>
            <a:r>
              <a:rPr lang="en-US" dirty="0"/>
              <a:t>In practice, if you understand MiFID, </a:t>
            </a:r>
            <a:r>
              <a:rPr lang="en-US" dirty="0" err="1"/>
              <a:t>MiCAR</a:t>
            </a:r>
            <a:r>
              <a:rPr lang="en-US" dirty="0"/>
              <a:t> will feel </a:t>
            </a:r>
            <a:r>
              <a:rPr lang="en-US" i="1" dirty="0"/>
              <a:t>structurally familiar</a:t>
            </a:r>
            <a:r>
              <a:rPr lang="en-US" dirty="0"/>
              <a:t>, even if the risks and technologies differ.</a:t>
            </a:r>
          </a:p>
          <a:p>
            <a:pPr fontAlgn="t"/>
            <a:r>
              <a:rPr lang="en-US" b="1" dirty="0"/>
              <a:t>Core obligations for all CASPs</a:t>
            </a:r>
          </a:p>
          <a:p>
            <a:pPr fontAlgn="t"/>
            <a:r>
              <a:rPr lang="en-US" b="1" dirty="0" err="1"/>
              <a:t>Authorisation</a:t>
            </a:r>
            <a:r>
              <a:rPr lang="en-US" b="1" dirty="0"/>
              <a:t> as a CASP</a:t>
            </a:r>
            <a:r>
              <a:rPr lang="en-US" dirty="0"/>
              <a:t> </a:t>
            </a:r>
          </a:p>
          <a:p>
            <a:pPr lvl="1" fontAlgn="t"/>
            <a:r>
              <a:rPr lang="en-US" dirty="0"/>
              <a:t>No </a:t>
            </a:r>
            <a:r>
              <a:rPr lang="en-US" dirty="0" err="1"/>
              <a:t>passportable</a:t>
            </a:r>
            <a:r>
              <a:rPr lang="en-US" dirty="0"/>
              <a:t> activity without prior </a:t>
            </a:r>
            <a:r>
              <a:rPr lang="en-US" dirty="0" err="1"/>
              <a:t>authorisation</a:t>
            </a:r>
            <a:r>
              <a:rPr lang="en-US" dirty="0"/>
              <a:t>.</a:t>
            </a:r>
          </a:p>
          <a:p>
            <a:pPr lvl="1" fontAlgn="t"/>
            <a:r>
              <a:rPr lang="en-US" dirty="0"/>
              <a:t>Reinforces the “no service without </a:t>
            </a:r>
            <a:r>
              <a:rPr lang="en-US" dirty="0" err="1"/>
              <a:t>licence</a:t>
            </a:r>
            <a:r>
              <a:rPr lang="en-US" dirty="0"/>
              <a:t>” principle.</a:t>
            </a:r>
          </a:p>
          <a:p>
            <a:pPr fontAlgn="t"/>
            <a:r>
              <a:rPr lang="en-US" b="1" dirty="0"/>
              <a:t>Registered office, effective management and EU substance</a:t>
            </a:r>
            <a:r>
              <a:rPr lang="en-US" dirty="0"/>
              <a:t> </a:t>
            </a:r>
          </a:p>
          <a:p>
            <a:pPr lvl="1" fontAlgn="t"/>
            <a:r>
              <a:rPr lang="en-US" dirty="0"/>
              <a:t>Ensures real presence and supervisory accountability within the EU.</a:t>
            </a:r>
          </a:p>
          <a:p>
            <a:pPr fontAlgn="t"/>
            <a:r>
              <a:rPr lang="en-US" b="1" dirty="0"/>
              <a:t>Duty to act honestly, fairly and professionally</a:t>
            </a:r>
            <a:r>
              <a:rPr lang="en-US" dirty="0"/>
              <a:t> </a:t>
            </a:r>
          </a:p>
          <a:p>
            <a:pPr lvl="1" fontAlgn="t"/>
            <a:r>
              <a:rPr lang="en-US" dirty="0"/>
              <a:t>Direct transplant from MiFID conduct rules.</a:t>
            </a:r>
          </a:p>
          <a:p>
            <a:pPr fontAlgn="t"/>
            <a:r>
              <a:rPr lang="en-US" b="1" dirty="0"/>
              <a:t>Prudential requirements &amp; </a:t>
            </a:r>
            <a:r>
              <a:rPr lang="en-US" b="1" dirty="0" err="1"/>
              <a:t>organisational</a:t>
            </a:r>
            <a:r>
              <a:rPr lang="en-US" b="1" dirty="0"/>
              <a:t> arrangements</a:t>
            </a:r>
            <a:r>
              <a:rPr lang="en-US" dirty="0"/>
              <a:t> </a:t>
            </a:r>
          </a:p>
          <a:p>
            <a:pPr lvl="1" fontAlgn="t"/>
            <a:r>
              <a:rPr lang="en-US" dirty="0"/>
              <a:t>Capital, governance, internal controls proportionate to risks.</a:t>
            </a:r>
          </a:p>
          <a:p>
            <a:pPr fontAlgn="t"/>
            <a:r>
              <a:rPr lang="en-US" b="1" dirty="0"/>
              <a:t>Safekeeping of clients’ crypto‑assets and funds</a:t>
            </a:r>
            <a:r>
              <a:rPr lang="en-US" dirty="0"/>
              <a:t> </a:t>
            </a:r>
          </a:p>
          <a:p>
            <a:pPr lvl="1" fontAlgn="t"/>
            <a:r>
              <a:rPr lang="en-US" dirty="0"/>
              <a:t>Clear separation between client assets and the firm’s own assets.</a:t>
            </a:r>
          </a:p>
          <a:p>
            <a:pPr fontAlgn="t"/>
            <a:r>
              <a:rPr lang="en-US" b="1" dirty="0"/>
              <a:t>Complaint handling &amp; consumer protection</a:t>
            </a:r>
            <a:r>
              <a:rPr lang="en-US" dirty="0"/>
              <a:t> </a:t>
            </a:r>
          </a:p>
          <a:p>
            <a:pPr lvl="1" fontAlgn="t"/>
            <a:r>
              <a:rPr lang="en-US" dirty="0"/>
              <a:t>Formal processes, transparency, and traceability.</a:t>
            </a:r>
          </a:p>
          <a:p>
            <a:pPr fontAlgn="t"/>
            <a:r>
              <a:rPr lang="en-US" b="1" dirty="0"/>
              <a:t>Conflicts of interest prevention</a:t>
            </a:r>
            <a:r>
              <a:rPr lang="en-US" dirty="0"/>
              <a:t> </a:t>
            </a:r>
          </a:p>
          <a:p>
            <a:pPr lvl="1" fontAlgn="t"/>
            <a:r>
              <a:rPr lang="en-US" dirty="0"/>
              <a:t>Identification, management, and disclosure of conflicts.</a:t>
            </a:r>
          </a:p>
          <a:p>
            <a:pPr fontAlgn="t"/>
            <a:r>
              <a:rPr lang="en-US" b="1" dirty="0"/>
              <a:t>Outsourcing controls</a:t>
            </a:r>
            <a:r>
              <a:rPr lang="en-US" dirty="0"/>
              <a:t> </a:t>
            </a:r>
          </a:p>
          <a:p>
            <a:pPr lvl="1" fontAlgn="t"/>
            <a:r>
              <a:rPr lang="en-US" dirty="0"/>
              <a:t>Responsibility remains with the CASP, even when functions are delegated.</a:t>
            </a:r>
          </a:p>
          <a:p>
            <a:pPr fontAlgn="t"/>
            <a:r>
              <a:rPr lang="en-US" b="1" dirty="0"/>
              <a:t>Key message:</a:t>
            </a:r>
            <a:r>
              <a:rPr lang="en-US" dirty="0"/>
              <a:t> These rules ensure </a:t>
            </a:r>
            <a:r>
              <a:rPr lang="en-US" i="1" dirty="0"/>
              <a:t>baseline trust</a:t>
            </a:r>
            <a:r>
              <a:rPr lang="en-US" dirty="0"/>
              <a:t> in every </a:t>
            </a:r>
            <a:r>
              <a:rPr lang="en-US" dirty="0" err="1"/>
              <a:t>authorised</a:t>
            </a:r>
            <a:r>
              <a:rPr lang="en-US" dirty="0"/>
              <a:t> CASP, regardless of business model.</a:t>
            </a:r>
          </a:p>
          <a:p>
            <a:pPr fontAlgn="t"/>
            <a:r>
              <a:rPr lang="en-US" dirty="0" err="1"/>
              <a:t>MiCAR</a:t>
            </a:r>
            <a:r>
              <a:rPr lang="en-US" dirty="0"/>
              <a:t> then adds a </a:t>
            </a:r>
            <a:r>
              <a:rPr lang="en-US" b="1" dirty="0"/>
              <a:t>second layer</a:t>
            </a:r>
            <a:r>
              <a:rPr lang="en-US" dirty="0"/>
              <a:t>: obligations tailored to </a:t>
            </a:r>
            <a:r>
              <a:rPr lang="en-US" b="1" dirty="0"/>
              <a:t>the type of crypto‑asset service provided</a:t>
            </a:r>
            <a:r>
              <a:rPr lang="en-US" dirty="0"/>
              <a:t>. This reflects the MiFID principle of </a:t>
            </a:r>
            <a:r>
              <a:rPr lang="en-US" i="1" dirty="0"/>
              <a:t>same risk, same rules</a:t>
            </a:r>
            <a:r>
              <a:rPr lang="en-US" dirty="0"/>
              <a:t>. The more market‑critical or client‑impacting the service, the more detailed the requirements.</a:t>
            </a:r>
          </a:p>
          <a:p>
            <a:pPr fontAlgn="t"/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F0E1D-251A-924A-87B1-334C502EC227}" type="slidenum">
              <a:rPr lang="en-DE" smtClean="0"/>
              <a:t>6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352333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DEDCC3-C6AF-C546-4939-92A34CD67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6C0608-59FE-B369-17FC-112003A86E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335D41-30BB-DCBE-4D6F-D4757F4C1D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US" b="1" dirty="0"/>
              <a:t>1. </a:t>
            </a:r>
            <a:r>
              <a:rPr lang="en-US" b="1" dirty="0" err="1"/>
              <a:t>Authorisation</a:t>
            </a:r>
            <a:r>
              <a:rPr lang="en-US" b="1" dirty="0"/>
              <a:t> and Legal Form</a:t>
            </a:r>
          </a:p>
          <a:p>
            <a:pPr fontAlgn="t"/>
            <a:r>
              <a:rPr lang="en-US" dirty="0"/>
              <a:t>Issuers must be </a:t>
            </a:r>
            <a:r>
              <a:rPr lang="en-US" b="1" dirty="0"/>
              <a:t>EU‑established legal entities</a:t>
            </a:r>
            <a:r>
              <a:rPr lang="en-US" dirty="0"/>
              <a:t>.</a:t>
            </a:r>
          </a:p>
          <a:p>
            <a:pPr fontAlgn="t"/>
            <a:r>
              <a:rPr lang="en-US" dirty="0"/>
              <a:t>ART issuers require </a:t>
            </a:r>
            <a:r>
              <a:rPr lang="en-US" b="1" dirty="0"/>
              <a:t>prior </a:t>
            </a:r>
            <a:r>
              <a:rPr lang="en-US" b="1" dirty="0" err="1"/>
              <a:t>authorisation</a:t>
            </a:r>
            <a:r>
              <a:rPr lang="en-US" dirty="0"/>
              <a:t> from their home Member State authority.</a:t>
            </a:r>
          </a:p>
          <a:p>
            <a:pPr fontAlgn="t"/>
            <a:r>
              <a:rPr lang="en-US" dirty="0"/>
              <a:t>EMTs may only be issued by </a:t>
            </a:r>
            <a:r>
              <a:rPr lang="en-US" b="1" dirty="0"/>
              <a:t>credit institutions or </a:t>
            </a:r>
            <a:r>
              <a:rPr lang="en-US" b="1" dirty="0" err="1"/>
              <a:t>authorised</a:t>
            </a:r>
            <a:r>
              <a:rPr lang="en-US" b="1" dirty="0"/>
              <a:t> e‑money institutions</a:t>
            </a:r>
            <a:r>
              <a:rPr lang="en-US" dirty="0"/>
              <a:t>.</a:t>
            </a:r>
          </a:p>
          <a:p>
            <a:pPr fontAlgn="t"/>
            <a:r>
              <a:rPr lang="en-US" dirty="0"/>
              <a:t>Significant tokens are subject to </a:t>
            </a:r>
            <a:r>
              <a:rPr lang="en-US" b="1" dirty="0"/>
              <a:t>enhanced supervision</a:t>
            </a:r>
            <a:r>
              <a:rPr lang="en-US" dirty="0"/>
              <a:t>, primarily by the EBA</a:t>
            </a:r>
            <a:br>
              <a:rPr lang="en-US" dirty="0"/>
            </a:br>
            <a:endParaRPr lang="en-US" dirty="0"/>
          </a:p>
          <a:p>
            <a:pPr fontAlgn="t"/>
            <a:r>
              <a:rPr lang="en-US" b="1" dirty="0"/>
              <a:t>2. Governance and </a:t>
            </a:r>
            <a:r>
              <a:rPr lang="en-US" b="1" dirty="0" err="1"/>
              <a:t>Organisation</a:t>
            </a:r>
            <a:endParaRPr lang="en-US" b="1" dirty="0"/>
          </a:p>
          <a:p>
            <a:pPr fontAlgn="t"/>
            <a:r>
              <a:rPr lang="en-US" dirty="0"/>
              <a:t>Sound </a:t>
            </a:r>
            <a:r>
              <a:rPr lang="en-US" b="1" dirty="0"/>
              <a:t>governance arrangements</a:t>
            </a:r>
            <a:r>
              <a:rPr lang="en-US" dirty="0"/>
              <a:t>, including: </a:t>
            </a:r>
          </a:p>
          <a:p>
            <a:pPr lvl="1" fontAlgn="t"/>
            <a:r>
              <a:rPr lang="en-US" dirty="0"/>
              <a:t>fit‑and‑proper management,</a:t>
            </a:r>
          </a:p>
          <a:p>
            <a:pPr lvl="1" fontAlgn="t"/>
            <a:r>
              <a:rPr lang="en-US" dirty="0"/>
              <a:t>clear </a:t>
            </a:r>
            <a:r>
              <a:rPr lang="en-US" dirty="0" err="1"/>
              <a:t>organisational</a:t>
            </a:r>
            <a:r>
              <a:rPr lang="en-US" dirty="0"/>
              <a:t> structure,</a:t>
            </a:r>
          </a:p>
          <a:p>
            <a:pPr lvl="1" fontAlgn="t"/>
            <a:r>
              <a:rPr lang="en-US" dirty="0"/>
              <a:t>effective internal controls and risk management.</a:t>
            </a:r>
          </a:p>
          <a:p>
            <a:pPr fontAlgn="t"/>
            <a:r>
              <a:rPr lang="en-US" b="1" dirty="0"/>
              <a:t>Conflict‑of‑interest policies</a:t>
            </a:r>
            <a:r>
              <a:rPr lang="en-US" dirty="0"/>
              <a:t> and compliance functions are mandatory.</a:t>
            </a:r>
          </a:p>
          <a:p>
            <a:pPr fontAlgn="t"/>
            <a:r>
              <a:rPr lang="en-US" dirty="0"/>
              <a:t>Business continuity and orderly wind‑down planning required. </a:t>
            </a:r>
            <a:br>
              <a:rPr lang="en-US" dirty="0"/>
            </a:br>
            <a:endParaRPr lang="en-US" dirty="0"/>
          </a:p>
          <a:p>
            <a:pPr fontAlgn="t"/>
            <a:r>
              <a:rPr lang="en-US" b="1" dirty="0"/>
              <a:t>3. Prudential and Capital Requirements</a:t>
            </a:r>
          </a:p>
          <a:p>
            <a:pPr fontAlgn="t"/>
            <a:r>
              <a:rPr lang="en-US" b="1" dirty="0"/>
              <a:t>Own funds</a:t>
            </a:r>
            <a:r>
              <a:rPr lang="en-US" dirty="0"/>
              <a:t>: </a:t>
            </a:r>
          </a:p>
          <a:p>
            <a:pPr lvl="1" fontAlgn="t"/>
            <a:r>
              <a:rPr lang="en-US" dirty="0"/>
              <a:t>ART issuers: minimum capital equal to the higher of €350,000 or 2% of the reserve.</a:t>
            </a:r>
          </a:p>
          <a:p>
            <a:pPr lvl="1" fontAlgn="t"/>
            <a:r>
              <a:rPr lang="en-US" dirty="0"/>
              <a:t>EMT issuers: capital requirements under banking / e‑money law continue to apply.</a:t>
            </a:r>
          </a:p>
          <a:p>
            <a:pPr fontAlgn="t"/>
            <a:r>
              <a:rPr lang="en-US" dirty="0"/>
              <a:t>Supervisors may impose </a:t>
            </a:r>
            <a:r>
              <a:rPr lang="en-US" b="1" dirty="0"/>
              <a:t>additional own‑funds buffers</a:t>
            </a:r>
            <a:r>
              <a:rPr lang="en-US" dirty="0"/>
              <a:t> for significant tokens. </a:t>
            </a:r>
            <a:br>
              <a:rPr lang="en-US" dirty="0"/>
            </a:br>
            <a:endParaRPr lang="en-US" dirty="0"/>
          </a:p>
          <a:p>
            <a:pPr fontAlgn="t"/>
            <a:r>
              <a:rPr lang="en-US" b="1" dirty="0"/>
              <a:t>4. Reserve of Assets and Liquidity</a:t>
            </a:r>
          </a:p>
          <a:p>
            <a:pPr fontAlgn="t"/>
            <a:r>
              <a:rPr lang="en-US" dirty="0"/>
              <a:t>Full, continuous </a:t>
            </a:r>
            <a:r>
              <a:rPr lang="en-US" b="1" dirty="0"/>
              <a:t>asset backing</a:t>
            </a:r>
            <a:r>
              <a:rPr lang="en-US" dirty="0"/>
              <a:t> of liabilities to token holders.</a:t>
            </a:r>
          </a:p>
          <a:p>
            <a:pPr fontAlgn="t"/>
            <a:r>
              <a:rPr lang="en-US" dirty="0"/>
              <a:t>Reserves must be: </a:t>
            </a:r>
          </a:p>
          <a:p>
            <a:pPr lvl="1" fontAlgn="t"/>
            <a:r>
              <a:rPr lang="en-US" b="1" dirty="0"/>
              <a:t>segregated and legally ring‑fenced</a:t>
            </a:r>
            <a:r>
              <a:rPr lang="en-US" dirty="0"/>
              <a:t>,</a:t>
            </a:r>
          </a:p>
          <a:p>
            <a:pPr lvl="1" fontAlgn="t"/>
            <a:r>
              <a:rPr lang="en-US" dirty="0"/>
              <a:t>invested only in </a:t>
            </a:r>
            <a:r>
              <a:rPr lang="en-US" b="1" dirty="0"/>
              <a:t>high‑quality, low‑risk, liquid assets</a:t>
            </a:r>
            <a:r>
              <a:rPr lang="en-US" dirty="0"/>
              <a:t>,</a:t>
            </a:r>
          </a:p>
          <a:p>
            <a:pPr lvl="1" fontAlgn="t"/>
            <a:r>
              <a:rPr lang="en-US" dirty="0"/>
              <a:t>diversified and subject to strict </a:t>
            </a:r>
            <a:r>
              <a:rPr lang="en-US" b="1" dirty="0"/>
              <a:t>liquidity thresholds</a:t>
            </a:r>
            <a:r>
              <a:rPr lang="en-US" dirty="0"/>
              <a:t>.</a:t>
            </a:r>
          </a:p>
          <a:p>
            <a:pPr fontAlgn="t"/>
            <a:r>
              <a:rPr lang="en-US" dirty="0"/>
              <a:t>Enhanced reserve and liquidity rules apply to </a:t>
            </a:r>
            <a:r>
              <a:rPr lang="en-US" b="1" dirty="0"/>
              <a:t>significant ARTs and EMTs</a:t>
            </a:r>
            <a:r>
              <a:rPr lang="en-US" dirty="0"/>
              <a:t>. </a:t>
            </a:r>
            <a:br>
              <a:rPr lang="en-US" dirty="0"/>
            </a:br>
            <a:endParaRPr lang="en-US" dirty="0"/>
          </a:p>
          <a:p>
            <a:pPr fontAlgn="t"/>
            <a:r>
              <a:rPr lang="en-US" b="1" dirty="0"/>
              <a:t>5. Redemption and Consumer Protection</a:t>
            </a:r>
          </a:p>
          <a:p>
            <a:pPr fontAlgn="t"/>
            <a:r>
              <a:rPr lang="en-US" dirty="0"/>
              <a:t>Holders have a </a:t>
            </a:r>
            <a:r>
              <a:rPr lang="en-US" b="1" dirty="0"/>
              <a:t>statutory right of redemption at par value</a:t>
            </a:r>
            <a:r>
              <a:rPr lang="en-US" dirty="0"/>
              <a:t>, at any time.</a:t>
            </a:r>
          </a:p>
          <a:p>
            <a:pPr fontAlgn="t"/>
            <a:r>
              <a:rPr lang="en-US" dirty="0"/>
              <a:t>Clear complaint‑handling and redress mechanisms required.</a:t>
            </a:r>
          </a:p>
          <a:p>
            <a:pPr fontAlgn="t"/>
            <a:r>
              <a:rPr lang="en-US" dirty="0"/>
              <a:t>Marketing must be </a:t>
            </a:r>
            <a:r>
              <a:rPr lang="en-US" b="1" dirty="0"/>
              <a:t>fair, clear and not misleading</a:t>
            </a:r>
            <a:r>
              <a:rPr lang="en-US" dirty="0"/>
              <a:t>. </a:t>
            </a:r>
            <a:br>
              <a:rPr lang="en-US" dirty="0"/>
            </a:br>
            <a:endParaRPr lang="en-US" dirty="0"/>
          </a:p>
          <a:p>
            <a:pPr fontAlgn="t"/>
            <a:r>
              <a:rPr lang="en-US" b="1" dirty="0"/>
              <a:t>6. Disclosure and White Paper</a:t>
            </a:r>
          </a:p>
          <a:p>
            <a:pPr fontAlgn="t"/>
            <a:r>
              <a:rPr lang="en-US" dirty="0"/>
              <a:t>Mandatory </a:t>
            </a:r>
            <a:r>
              <a:rPr lang="en-US" b="1" dirty="0"/>
              <a:t>crypto‑asset white paper</a:t>
            </a:r>
            <a:r>
              <a:rPr lang="en-US" dirty="0"/>
              <a:t>, including: </a:t>
            </a:r>
          </a:p>
          <a:p>
            <a:pPr lvl="1" fontAlgn="t"/>
            <a:r>
              <a:rPr lang="en-US" dirty="0"/>
              <a:t>issuer information,</a:t>
            </a:r>
          </a:p>
          <a:p>
            <a:pPr lvl="1" fontAlgn="t"/>
            <a:r>
              <a:rPr lang="en-US" dirty="0"/>
              <a:t>token mechanics,</a:t>
            </a:r>
          </a:p>
          <a:p>
            <a:pPr lvl="1" fontAlgn="t"/>
            <a:r>
              <a:rPr lang="en-US" dirty="0"/>
              <a:t>risks,</a:t>
            </a:r>
          </a:p>
          <a:p>
            <a:pPr lvl="1" fontAlgn="t"/>
            <a:r>
              <a:rPr lang="en-US" dirty="0"/>
              <a:t>reserve and redemption arrangements.</a:t>
            </a:r>
          </a:p>
          <a:p>
            <a:pPr fontAlgn="t"/>
            <a:r>
              <a:rPr lang="en-US" dirty="0"/>
              <a:t>ART white papers require </a:t>
            </a:r>
            <a:r>
              <a:rPr lang="en-US" b="1" dirty="0"/>
              <a:t>prior regulatory approval</a:t>
            </a:r>
            <a:r>
              <a:rPr lang="en-US" dirty="0"/>
              <a:t>.</a:t>
            </a:r>
          </a:p>
          <a:p>
            <a:pPr fontAlgn="t"/>
            <a:r>
              <a:rPr lang="en-US" dirty="0"/>
              <a:t>Ongoing disclosure of material changes. </a:t>
            </a:r>
            <a:r>
              <a:rPr lang="en-US" dirty="0">
                <a:hlinkClick r:id="rId3"/>
              </a:rPr>
              <a:t>[cliffordchance.com]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[timelex.eu]</a:t>
            </a:r>
            <a:endParaRPr lang="en-US" dirty="0"/>
          </a:p>
          <a:p>
            <a:pPr fontAlgn="t"/>
            <a:br>
              <a:rPr lang="en-US" dirty="0"/>
            </a:br>
            <a:endParaRPr lang="en-US" dirty="0"/>
          </a:p>
          <a:p>
            <a:pPr fontAlgn="t"/>
            <a:r>
              <a:rPr lang="en-US" b="1" dirty="0"/>
              <a:t>7. Reporting, Audits and Supervision</a:t>
            </a:r>
          </a:p>
          <a:p>
            <a:pPr fontAlgn="t"/>
            <a:r>
              <a:rPr lang="en-US" dirty="0"/>
              <a:t>Regular </a:t>
            </a:r>
            <a:r>
              <a:rPr lang="en-US" b="1" dirty="0"/>
              <a:t>prudential, reserve and statistical reporting</a:t>
            </a:r>
            <a:r>
              <a:rPr lang="en-US" dirty="0"/>
              <a:t> to supervisors.</a:t>
            </a:r>
          </a:p>
          <a:p>
            <a:pPr fontAlgn="t"/>
            <a:r>
              <a:rPr lang="en-US" dirty="0"/>
              <a:t>Independent audits of reserves and internal controls.</a:t>
            </a:r>
          </a:p>
          <a:p>
            <a:pPr fontAlgn="t"/>
            <a:r>
              <a:rPr lang="en-US" dirty="0"/>
              <a:t>Enhanced reporting and stress‑testing obligations for </a:t>
            </a:r>
            <a:r>
              <a:rPr lang="en-US" b="1" dirty="0"/>
              <a:t>significant token</a:t>
            </a: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5DF37E-491E-9C40-6CB1-7CECEDF43F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25488-41BA-4A2D-8B5D-78D09402711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6992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B4C6E-6D79-25DF-E0D0-58325053B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DFC488-666E-7108-471E-BD11700B0B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185C94-EAE6-8E7B-3CEC-9437536348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US" b="1" dirty="0">
                <a:ea typeface="MS PGothic" panose="020B0600070205080204" pitchFamily="34" charset="-128"/>
                <a:cs typeface="Times New Roman" panose="02020603050405020304" pitchFamily="18" charset="0"/>
              </a:rPr>
              <a:t>Protection Against Losses</a:t>
            </a:r>
            <a:r>
              <a:rPr lang="en-US" dirty="0">
                <a:ea typeface="MS PGothic" panose="020B0600070205080204" pitchFamily="34" charset="-128"/>
                <a:cs typeface="Times New Roman" panose="02020603050405020304" pitchFamily="18" charset="0"/>
              </a:rPr>
              <a:t>: Acts as a buffer to absorb potential losses.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US" b="1" dirty="0">
                <a:ea typeface="MS PGothic" panose="020B0600070205080204" pitchFamily="34" charset="-128"/>
                <a:cs typeface="Times New Roman" panose="02020603050405020304" pitchFamily="18" charset="0"/>
              </a:rPr>
              <a:t>Regulatory Compliance</a:t>
            </a:r>
            <a:r>
              <a:rPr lang="en-US" dirty="0">
                <a:ea typeface="MS PGothic" panose="020B0600070205080204" pitchFamily="34" charset="-128"/>
                <a:cs typeface="Times New Roman" panose="02020603050405020304" pitchFamily="18" charset="0"/>
              </a:rPr>
              <a:t>: Mandated by financial regulators to promote financial stability.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US" b="1" dirty="0">
                <a:ea typeface="MS PGothic" panose="020B0600070205080204" pitchFamily="34" charset="-128"/>
                <a:cs typeface="Times New Roman" panose="02020603050405020304" pitchFamily="18" charset="0"/>
              </a:rPr>
              <a:t>Public Confidence</a:t>
            </a:r>
            <a:r>
              <a:rPr lang="en-US" dirty="0">
                <a:ea typeface="MS PGothic" panose="020B0600070205080204" pitchFamily="34" charset="-128"/>
                <a:cs typeface="Times New Roman" panose="02020603050405020304" pitchFamily="18" charset="0"/>
              </a:rPr>
              <a:t>: Maintains public trust in the issuer and crypto-ecosystem.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US" b="1" dirty="0">
                <a:ea typeface="MS PGothic" panose="020B0600070205080204" pitchFamily="34" charset="-128"/>
                <a:cs typeface="Times New Roman" panose="02020603050405020304" pitchFamily="18" charset="0"/>
              </a:rPr>
              <a:t>Operational Needs</a:t>
            </a:r>
            <a:r>
              <a:rPr lang="en-US" dirty="0">
                <a:ea typeface="MS PGothic" panose="020B0600070205080204" pitchFamily="34" charset="-128"/>
                <a:cs typeface="Times New Roman" panose="02020603050405020304" pitchFamily="18" charset="0"/>
              </a:rPr>
              <a:t>: Supports issuers in their daily operations, to manage liquidity, and to invest in growth opportunities.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US" b="1" dirty="0">
                <a:ea typeface="MS PGothic" panose="020B0600070205080204" pitchFamily="34" charset="-128"/>
                <a:cs typeface="Times New Roman" panose="02020603050405020304" pitchFamily="18" charset="0"/>
              </a:rPr>
              <a:t>Risk Management</a:t>
            </a:r>
            <a:r>
              <a:rPr lang="en-US" dirty="0">
                <a:ea typeface="MS PGothic" panose="020B0600070205080204" pitchFamily="34" charset="-128"/>
                <a:cs typeface="Times New Roman" panose="02020603050405020304" pitchFamily="18" charset="0"/>
              </a:rPr>
              <a:t>: Encourages issuers to manage risks as capital is linked to the riskiness of their asset and business-strategy.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D669C0-E39B-11A0-0C38-8699EA65F1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25488-41BA-4A2D-8B5D-78D09402711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459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7E6F8-CA5D-A2EB-18C2-FE69CECDB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CD86EB-EBA7-C1A4-3477-822567C971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9BB298-1080-B638-FB03-64CBCF65F8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US" b="1" dirty="0">
                <a:ea typeface="MS PGothic" panose="020B0600070205080204" pitchFamily="34" charset="-128"/>
                <a:cs typeface="Times New Roman" panose="02020603050405020304" pitchFamily="18" charset="0"/>
              </a:rPr>
              <a:t>Protection Against Losses</a:t>
            </a:r>
            <a:r>
              <a:rPr lang="en-US" dirty="0">
                <a:ea typeface="MS PGothic" panose="020B0600070205080204" pitchFamily="34" charset="-128"/>
                <a:cs typeface="Times New Roman" panose="02020603050405020304" pitchFamily="18" charset="0"/>
              </a:rPr>
              <a:t>: Acts as a buffer to absorb potential losses.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US" b="1" dirty="0">
                <a:ea typeface="MS PGothic" panose="020B0600070205080204" pitchFamily="34" charset="-128"/>
                <a:cs typeface="Times New Roman" panose="02020603050405020304" pitchFamily="18" charset="0"/>
              </a:rPr>
              <a:t>Regulatory Compliance</a:t>
            </a:r>
            <a:r>
              <a:rPr lang="en-US" dirty="0">
                <a:ea typeface="MS PGothic" panose="020B0600070205080204" pitchFamily="34" charset="-128"/>
                <a:cs typeface="Times New Roman" panose="02020603050405020304" pitchFamily="18" charset="0"/>
              </a:rPr>
              <a:t>: Mandated by financial regulators to promote financial stability.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US" b="1" dirty="0">
                <a:ea typeface="MS PGothic" panose="020B0600070205080204" pitchFamily="34" charset="-128"/>
                <a:cs typeface="Times New Roman" panose="02020603050405020304" pitchFamily="18" charset="0"/>
              </a:rPr>
              <a:t>Public Confidence</a:t>
            </a:r>
            <a:r>
              <a:rPr lang="en-US" dirty="0">
                <a:ea typeface="MS PGothic" panose="020B0600070205080204" pitchFamily="34" charset="-128"/>
                <a:cs typeface="Times New Roman" panose="02020603050405020304" pitchFamily="18" charset="0"/>
              </a:rPr>
              <a:t>: Maintains public trust in the issuer and crypto-ecosystem.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US" b="1" dirty="0">
                <a:ea typeface="MS PGothic" panose="020B0600070205080204" pitchFamily="34" charset="-128"/>
                <a:cs typeface="Times New Roman" panose="02020603050405020304" pitchFamily="18" charset="0"/>
              </a:rPr>
              <a:t>Operational Needs</a:t>
            </a:r>
            <a:r>
              <a:rPr lang="en-US" dirty="0">
                <a:ea typeface="MS PGothic" panose="020B0600070205080204" pitchFamily="34" charset="-128"/>
                <a:cs typeface="Times New Roman" panose="02020603050405020304" pitchFamily="18" charset="0"/>
              </a:rPr>
              <a:t>: Supports issuers in their daily operations, to manage liquidity, and to invest in growth opportunities.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US" b="1" dirty="0">
                <a:ea typeface="MS PGothic" panose="020B0600070205080204" pitchFamily="34" charset="-128"/>
                <a:cs typeface="Times New Roman" panose="02020603050405020304" pitchFamily="18" charset="0"/>
              </a:rPr>
              <a:t>Risk Management</a:t>
            </a:r>
            <a:r>
              <a:rPr lang="en-US" dirty="0">
                <a:ea typeface="MS PGothic" panose="020B0600070205080204" pitchFamily="34" charset="-128"/>
                <a:cs typeface="Times New Roman" panose="02020603050405020304" pitchFamily="18" charset="0"/>
              </a:rPr>
              <a:t>: Encourages issuers to manage risks as capital is linked to the riskiness of their asset and business-strategy.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C56EF8-0DC3-B5E1-373F-D31BA8E6FB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25488-41BA-4A2D-8B5D-78D09402711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4067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BD66F-BAEF-33FB-6B30-DDA4AA866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3D094D-0383-F50E-4892-F1082CA49F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B74153-0A34-2404-EFDD-4C1B0322A9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D6B76E-0157-FA50-4CFA-8E35959274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25488-41BA-4A2D-8B5D-78D09402711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8500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png"/><Relationship Id="rId4" Type="http://schemas.openxmlformats.org/officeDocument/2006/relationships/image" Target="../media/image9.png"/></Relationships>
</file>

<file path=ppt/slideLayouts/_rels/slideLayout4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png"/><Relationship Id="rId4" Type="http://schemas.openxmlformats.org/officeDocument/2006/relationships/image" Target="../media/image9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9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4AD9C28-2651-2C94-C0BA-AA37EE837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008"/>
          <a:stretch/>
        </p:blipFill>
        <p:spPr>
          <a:xfrm>
            <a:off x="4292202" y="-1"/>
            <a:ext cx="4851797" cy="19828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154" y="772160"/>
            <a:ext cx="1968876" cy="6894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65600"/>
            <a:ext cx="8800123" cy="80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A8A408-DE0B-46A4-BB2A-82EA2B8BF4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697"/>
          <a:stretch/>
        </p:blipFill>
        <p:spPr>
          <a:xfrm>
            <a:off x="4292203" y="1562577"/>
            <a:ext cx="4904951" cy="358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09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3x image/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4461" y="976313"/>
            <a:ext cx="8562613" cy="6117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05450" y="1683326"/>
            <a:ext cx="2701633" cy="21319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54203824-637A-91A2-88B2-CA919BE120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74175" y="1683326"/>
            <a:ext cx="2701633" cy="21319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1EB339ED-5A3F-58DE-1149-DB171BECECC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2900" y="1691926"/>
            <a:ext cx="2701633" cy="21319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26F84BFD-D892-790C-1FF4-FA824262FA5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344462" y="3845995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C911F37-1C06-9DE7-AF0F-DC608ECEC5AE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3264307" y="3845995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441197D0-ECBC-EB61-5EB0-4494B610B4C0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215325" y="3845995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07366EC-889F-AE65-47B1-090B8BFA4CFB}"/>
              </a:ext>
            </a:extLst>
          </p:cNvPr>
          <p:cNvCxnSpPr/>
          <p:nvPr userDrawn="1"/>
        </p:nvCxnSpPr>
        <p:spPr>
          <a:xfrm>
            <a:off x="3162470" y="1683327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48FE0A0-51F3-0753-B4D4-04A9726A35F7}"/>
              </a:ext>
            </a:extLst>
          </p:cNvPr>
          <p:cNvCxnSpPr/>
          <p:nvPr userDrawn="1"/>
        </p:nvCxnSpPr>
        <p:spPr>
          <a:xfrm>
            <a:off x="6092707" y="1683327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8483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left and 2x image/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514" y="273844"/>
            <a:ext cx="2274041" cy="691356"/>
          </a:xfrm>
        </p:spPr>
        <p:txBody>
          <a:bodyPr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4462" y="1099594"/>
            <a:ext cx="2274041" cy="294431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CB49644-97F1-FCD1-A3A1-23C98759B02F}"/>
              </a:ext>
            </a:extLst>
          </p:cNvPr>
          <p:cNvCxnSpPr>
            <a:cxnSpLocks/>
          </p:cNvCxnSpPr>
          <p:nvPr userDrawn="1"/>
        </p:nvCxnSpPr>
        <p:spPr>
          <a:xfrm>
            <a:off x="2787836" y="273844"/>
            <a:ext cx="0" cy="37700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411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and 2x image/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54203824-637A-91A2-88B2-CA919BE120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06047" y="1099593"/>
            <a:ext cx="2701633" cy="262035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C911F37-1C06-9DE7-AF0F-DC608ECEC5AE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3006047" y="3750686"/>
            <a:ext cx="2701629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680C882-8970-A2AC-9EED-715ACAB8D49C}"/>
              </a:ext>
            </a:extLst>
          </p:cNvPr>
          <p:cNvGrpSpPr/>
          <p:nvPr userDrawn="1"/>
        </p:nvGrpSpPr>
        <p:grpSpPr>
          <a:xfrm>
            <a:off x="2787836" y="1099594"/>
            <a:ext cx="3182690" cy="2772532"/>
            <a:chOff x="2787836" y="273844"/>
            <a:chExt cx="3182690" cy="377006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7FA921-75DB-EC4A-71CE-D0752651759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787836" y="273844"/>
              <a:ext cx="0" cy="37700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305FAC6-AF7D-8CB2-4329-C33E787EA12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970526" y="273844"/>
              <a:ext cx="0" cy="37700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12D7AF55-635A-A043-F854-AEE48958F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4" y="273844"/>
            <a:ext cx="8565114" cy="691356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12667F17-A549-782C-4E41-2184C7AF90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4462" y="1099594"/>
            <a:ext cx="2274041" cy="294431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Picture Placeholder 8">
            <a:extLst>
              <a:ext uri="{FF2B5EF4-FFF2-40B4-BE49-F238E27FC236}">
                <a16:creationId xmlns:a16="http://schemas.microsoft.com/office/drawing/2014/main" id="{3B08080E-8179-AAF4-0C4C-62098B1828B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07008" y="1099593"/>
            <a:ext cx="2701633" cy="262035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D9FFF4CF-C4B1-AD67-C8F5-997575A18814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207008" y="3750686"/>
            <a:ext cx="2701626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7266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2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3513" y="976313"/>
            <a:ext cx="8565115" cy="3736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21381" y="1588019"/>
            <a:ext cx="4087260" cy="20488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EA6A41AB-BAC6-BB4E-F004-F4CF37E18D5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708" y="1588019"/>
            <a:ext cx="4087260" cy="20488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251E84C-B369-CAFC-F144-FBF2D1FAB7C6}"/>
              </a:ext>
            </a:extLst>
          </p:cNvPr>
          <p:cNvCxnSpPr/>
          <p:nvPr userDrawn="1"/>
        </p:nvCxnSpPr>
        <p:spPr>
          <a:xfrm>
            <a:off x="4637979" y="1588018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321A9D0-B61D-8321-2917-24ACA11EAF46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344461" y="3750687"/>
            <a:ext cx="4087249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862DD92-3E1A-BE59-01CE-69B65B29BE83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4812552" y="3750687"/>
            <a:ext cx="4096073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0632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958335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3xtext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5A968C09-D3B2-4C35-A43B-7F5287F7D8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8650" y="1475941"/>
            <a:ext cx="2230788" cy="99417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77573AD-C5C7-CFA4-5487-716EC360453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56606" y="1475941"/>
            <a:ext cx="2230788" cy="99417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A6CCC657-1EB3-3306-A29F-997FB66F77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84562" y="1475941"/>
            <a:ext cx="2230788" cy="99417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711463-E8C1-4101-170B-D41361D43531}"/>
              </a:ext>
            </a:extLst>
          </p:cNvPr>
          <p:cNvCxnSpPr>
            <a:cxnSpLocks/>
          </p:cNvCxnSpPr>
          <p:nvPr userDrawn="1"/>
        </p:nvCxnSpPr>
        <p:spPr>
          <a:xfrm>
            <a:off x="628650" y="2540754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E95B6E2-5F62-F5E0-CECA-D07971E48197}"/>
              </a:ext>
            </a:extLst>
          </p:cNvPr>
          <p:cNvCxnSpPr>
            <a:cxnSpLocks/>
          </p:cNvCxnSpPr>
          <p:nvPr userDrawn="1"/>
        </p:nvCxnSpPr>
        <p:spPr>
          <a:xfrm>
            <a:off x="628650" y="1393879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30074AF-C14D-9A25-41B4-81359C5E0C87}"/>
              </a:ext>
            </a:extLst>
          </p:cNvPr>
          <p:cNvCxnSpPr>
            <a:cxnSpLocks/>
          </p:cNvCxnSpPr>
          <p:nvPr userDrawn="1"/>
        </p:nvCxnSpPr>
        <p:spPr>
          <a:xfrm>
            <a:off x="3457091" y="2540754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AFD4D0B-A7EF-AE82-1F49-524EB00B52A1}"/>
              </a:ext>
            </a:extLst>
          </p:cNvPr>
          <p:cNvCxnSpPr>
            <a:cxnSpLocks/>
          </p:cNvCxnSpPr>
          <p:nvPr userDrawn="1"/>
        </p:nvCxnSpPr>
        <p:spPr>
          <a:xfrm>
            <a:off x="3457091" y="1393879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4D38B16-CC10-519A-38CF-D473A14ED7DB}"/>
              </a:ext>
            </a:extLst>
          </p:cNvPr>
          <p:cNvCxnSpPr>
            <a:cxnSpLocks/>
          </p:cNvCxnSpPr>
          <p:nvPr userDrawn="1"/>
        </p:nvCxnSpPr>
        <p:spPr>
          <a:xfrm>
            <a:off x="6270033" y="2540754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88C3DD3-7D7A-2B8A-5A0E-6A9E2A201370}"/>
              </a:ext>
            </a:extLst>
          </p:cNvPr>
          <p:cNvCxnSpPr>
            <a:cxnSpLocks/>
          </p:cNvCxnSpPr>
          <p:nvPr userDrawn="1"/>
        </p:nvCxnSpPr>
        <p:spPr>
          <a:xfrm>
            <a:off x="6270033" y="1393879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4094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eba text 2 columns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8A5682B-94B3-B237-F23A-353397EEA426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2497" t="32737" r="40674" b="62041"/>
          <a:stretch/>
        </p:blipFill>
        <p:spPr>
          <a:xfrm>
            <a:off x="1745604" y="4043400"/>
            <a:ext cx="7398396" cy="1100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98925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98925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783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eba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65200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65200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88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2 columns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876" y="430750"/>
            <a:ext cx="4023405" cy="35291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9538" y="430750"/>
            <a:ext cx="4023405" cy="35291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4883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text 2 columns no title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255C4DF9-CF09-A7C7-57DA-4C389F70DF18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2497" t="32737" r="40674" b="62041"/>
          <a:stretch/>
        </p:blipFill>
        <p:spPr>
          <a:xfrm>
            <a:off x="1745604" y="4043400"/>
            <a:ext cx="7398396" cy="11001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430750"/>
            <a:ext cx="3886200" cy="35291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430750"/>
            <a:ext cx="3886200" cy="35291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066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154" y="772160"/>
            <a:ext cx="1968876" cy="6894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65600"/>
            <a:ext cx="8800123" cy="80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AD9C28-2651-2C94-C0BA-AA37EE837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231"/>
          <a:stretch/>
        </p:blipFill>
        <p:spPr>
          <a:xfrm rot="10800000">
            <a:off x="-1" y="3753293"/>
            <a:ext cx="9144000" cy="13902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E416DE-60EB-55F1-20A0-5DCF34D787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701"/>
          <a:stretch/>
        </p:blipFill>
        <p:spPr>
          <a:xfrm>
            <a:off x="-1" y="3"/>
            <a:ext cx="9144000" cy="24204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62B7A2-0959-160F-E655-3A70F73349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4595" y="1122"/>
            <a:ext cx="2764465" cy="514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6122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ba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5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ba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pic>
        <p:nvPicPr>
          <p:cNvPr id="44" name="Picture 7">
            <a:extLst>
              <a:ext uri="{FF2B5EF4-FFF2-40B4-BE49-F238E27FC236}">
                <a16:creationId xmlns:a16="http://schemas.microsoft.com/office/drawing/2014/main" id="{A22FC312-9950-599B-0086-B7F58875163F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41191" t="70530" r="39610" b="18995"/>
          <a:stretch/>
        </p:blipFill>
        <p:spPr>
          <a:xfrm>
            <a:off x="3837382" y="0"/>
            <a:ext cx="5294153" cy="220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5270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D45BCA0-F791-B801-7D73-DFE2358E7B42}"/>
              </a:ext>
            </a:extLst>
          </p:cNvPr>
          <p:cNvCxnSpPr>
            <a:cxnSpLocks/>
          </p:cNvCxnSpPr>
          <p:nvPr userDrawn="1"/>
        </p:nvCxnSpPr>
        <p:spPr>
          <a:xfrm>
            <a:off x="1158728" y="1553434"/>
            <a:ext cx="0" cy="1114459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21C2FCF-A082-7BCE-DC11-E400B968DB96}"/>
              </a:ext>
            </a:extLst>
          </p:cNvPr>
          <p:cNvCxnSpPr>
            <a:cxnSpLocks/>
          </p:cNvCxnSpPr>
          <p:nvPr userDrawn="1"/>
        </p:nvCxnSpPr>
        <p:spPr>
          <a:xfrm flipV="1">
            <a:off x="2647549" y="2925033"/>
            <a:ext cx="0" cy="1114459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9B58077-0F5E-B93B-7887-1958FAB53958}"/>
              </a:ext>
            </a:extLst>
          </p:cNvPr>
          <p:cNvCxnSpPr>
            <a:cxnSpLocks/>
          </p:cNvCxnSpPr>
          <p:nvPr userDrawn="1"/>
        </p:nvCxnSpPr>
        <p:spPr>
          <a:xfrm>
            <a:off x="4232811" y="1553434"/>
            <a:ext cx="0" cy="1114459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581742C-9EDD-DF32-0954-8CC0071A7DF8}"/>
              </a:ext>
            </a:extLst>
          </p:cNvPr>
          <p:cNvCxnSpPr>
            <a:cxnSpLocks/>
          </p:cNvCxnSpPr>
          <p:nvPr userDrawn="1"/>
        </p:nvCxnSpPr>
        <p:spPr>
          <a:xfrm flipV="1">
            <a:off x="5739666" y="2925033"/>
            <a:ext cx="0" cy="1114459"/>
          </a:xfrm>
          <a:prstGeom prst="line">
            <a:avLst/>
          </a:prstGeom>
          <a:ln>
            <a:solidFill>
              <a:schemeClr val="bg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A669FAF-C56D-823A-061E-29BF7EFC0B1A}"/>
              </a:ext>
            </a:extLst>
          </p:cNvPr>
          <p:cNvCxnSpPr>
            <a:cxnSpLocks/>
          </p:cNvCxnSpPr>
          <p:nvPr userDrawn="1"/>
        </p:nvCxnSpPr>
        <p:spPr>
          <a:xfrm>
            <a:off x="371959" y="2797548"/>
            <a:ext cx="8477573" cy="0"/>
          </a:xfrm>
          <a:prstGeom prst="line">
            <a:avLst/>
          </a:prstGeom>
          <a:ln w="7620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66EA9A9-2C20-8316-C2F9-F8A37557FC55}"/>
              </a:ext>
            </a:extLst>
          </p:cNvPr>
          <p:cNvSpPr/>
          <p:nvPr userDrawn="1"/>
        </p:nvSpPr>
        <p:spPr>
          <a:xfrm>
            <a:off x="918313" y="2571750"/>
            <a:ext cx="465333" cy="4653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1AC477F-0988-6D42-B776-318A6D650D8D}"/>
              </a:ext>
            </a:extLst>
          </p:cNvPr>
          <p:cNvSpPr/>
          <p:nvPr userDrawn="1"/>
        </p:nvSpPr>
        <p:spPr>
          <a:xfrm>
            <a:off x="2452312" y="2571750"/>
            <a:ext cx="465333" cy="4653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B1A0FD3-C5CC-D0D5-F355-03D4B454A884}"/>
              </a:ext>
            </a:extLst>
          </p:cNvPr>
          <p:cNvSpPr/>
          <p:nvPr userDrawn="1"/>
        </p:nvSpPr>
        <p:spPr>
          <a:xfrm>
            <a:off x="3986311" y="2571750"/>
            <a:ext cx="465333" cy="4653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4145943-4372-2504-3A9D-E76131D57874}"/>
              </a:ext>
            </a:extLst>
          </p:cNvPr>
          <p:cNvSpPr/>
          <p:nvPr userDrawn="1"/>
        </p:nvSpPr>
        <p:spPr>
          <a:xfrm>
            <a:off x="5520310" y="2571750"/>
            <a:ext cx="465333" cy="46533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D927A14-4A45-5D3B-DF65-9B7FC38B1282}"/>
              </a:ext>
            </a:extLst>
          </p:cNvPr>
          <p:cNvSpPr/>
          <p:nvPr userDrawn="1"/>
        </p:nvSpPr>
        <p:spPr>
          <a:xfrm>
            <a:off x="7054308" y="2571750"/>
            <a:ext cx="465333" cy="46533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9E13183-9FF5-0F53-F9D6-4FB54CC69A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48587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8FD8A03-38F1-4D7A-6AD3-FD966CFD3302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2752064" y="3049908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1D13DB75-FA3C-E1CA-3EB4-880F42546C3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330420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C4CB6487-67F0-7C38-152B-0E4C29D84F2A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5843890" y="3049908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ED3B719-307D-AC09-99B2-8F9A45B2DAC6}"/>
              </a:ext>
            </a:extLst>
          </p:cNvPr>
          <p:cNvCxnSpPr>
            <a:cxnSpLocks/>
          </p:cNvCxnSpPr>
          <p:nvPr userDrawn="1"/>
        </p:nvCxnSpPr>
        <p:spPr>
          <a:xfrm>
            <a:off x="7285977" y="1553434"/>
            <a:ext cx="0" cy="1114459"/>
          </a:xfrm>
          <a:prstGeom prst="line">
            <a:avLst/>
          </a:prstGeom>
          <a:ln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538E6C6D-453F-1F95-9EE8-A2872FA09EC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7383586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1366B7E4-606F-1CD4-6D62-567BEDB5FF01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910430" y="2667894"/>
            <a:ext cx="47983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 dirty="0"/>
              <a:t>Year</a:t>
            </a:r>
            <a:endParaRPr lang="en-US" dirty="0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5C4DF96A-E992-2E54-60D7-94DC18E820C9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2378360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 dirty="0"/>
              <a:t>Month</a:t>
            </a:r>
            <a:endParaRPr lang="en-US" dirty="0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D55AA998-FC55-2F77-AF62-65A65AD7B7CB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3921307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 dirty="0"/>
              <a:t>Day</a:t>
            </a:r>
            <a:endParaRPr lang="en-US" dirty="0"/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49D44D7A-6ADC-3353-FB91-46B9AAB870B6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5455907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 dirty="0"/>
              <a:t>01</a:t>
            </a:r>
            <a:endParaRPr lang="en-US" dirty="0"/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D277DD1B-4C3B-28EF-3262-226E237B0198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6982222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 dirty="0"/>
              <a:t>X</a:t>
            </a:r>
            <a:endParaRPr lang="en-US" dirty="0"/>
          </a:p>
        </p:txBody>
      </p:sp>
      <p:pic>
        <p:nvPicPr>
          <p:cNvPr id="44" name="Picture 7">
            <a:extLst>
              <a:ext uri="{FF2B5EF4-FFF2-40B4-BE49-F238E27FC236}">
                <a16:creationId xmlns:a16="http://schemas.microsoft.com/office/drawing/2014/main" id="{A22FC312-9950-599B-0086-B7F58875163F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41191" t="70530" r="39610" b="18995"/>
          <a:stretch/>
        </p:blipFill>
        <p:spPr>
          <a:xfrm>
            <a:off x="3837382" y="0"/>
            <a:ext cx="5294153" cy="220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2087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IMELINE NO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D45BCA0-F791-B801-7D73-DFE2358E7B42}"/>
              </a:ext>
            </a:extLst>
          </p:cNvPr>
          <p:cNvCxnSpPr>
            <a:cxnSpLocks/>
          </p:cNvCxnSpPr>
          <p:nvPr userDrawn="1"/>
        </p:nvCxnSpPr>
        <p:spPr>
          <a:xfrm>
            <a:off x="1158728" y="1553434"/>
            <a:ext cx="0" cy="1114459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21C2FCF-A082-7BCE-DC11-E400B968DB96}"/>
              </a:ext>
            </a:extLst>
          </p:cNvPr>
          <p:cNvCxnSpPr>
            <a:cxnSpLocks/>
          </p:cNvCxnSpPr>
          <p:nvPr userDrawn="1"/>
        </p:nvCxnSpPr>
        <p:spPr>
          <a:xfrm flipV="1">
            <a:off x="2647549" y="2925033"/>
            <a:ext cx="0" cy="1114459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9B58077-0F5E-B93B-7887-1958FAB53958}"/>
              </a:ext>
            </a:extLst>
          </p:cNvPr>
          <p:cNvCxnSpPr>
            <a:cxnSpLocks/>
          </p:cNvCxnSpPr>
          <p:nvPr userDrawn="1"/>
        </p:nvCxnSpPr>
        <p:spPr>
          <a:xfrm>
            <a:off x="4232811" y="1553434"/>
            <a:ext cx="0" cy="1114459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581742C-9EDD-DF32-0954-8CC0071A7DF8}"/>
              </a:ext>
            </a:extLst>
          </p:cNvPr>
          <p:cNvCxnSpPr>
            <a:cxnSpLocks/>
          </p:cNvCxnSpPr>
          <p:nvPr userDrawn="1"/>
        </p:nvCxnSpPr>
        <p:spPr>
          <a:xfrm flipV="1">
            <a:off x="5739666" y="2925033"/>
            <a:ext cx="0" cy="1114459"/>
          </a:xfrm>
          <a:prstGeom prst="line">
            <a:avLst/>
          </a:prstGeom>
          <a:ln>
            <a:solidFill>
              <a:schemeClr val="bg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A669FAF-C56D-823A-061E-29BF7EFC0B1A}"/>
              </a:ext>
            </a:extLst>
          </p:cNvPr>
          <p:cNvCxnSpPr>
            <a:cxnSpLocks/>
          </p:cNvCxnSpPr>
          <p:nvPr userDrawn="1"/>
        </p:nvCxnSpPr>
        <p:spPr>
          <a:xfrm>
            <a:off x="371959" y="2797548"/>
            <a:ext cx="8477573" cy="0"/>
          </a:xfrm>
          <a:prstGeom prst="line">
            <a:avLst/>
          </a:prstGeom>
          <a:ln w="7620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66EA9A9-2C20-8316-C2F9-F8A37557FC55}"/>
              </a:ext>
            </a:extLst>
          </p:cNvPr>
          <p:cNvSpPr/>
          <p:nvPr userDrawn="1"/>
        </p:nvSpPr>
        <p:spPr>
          <a:xfrm>
            <a:off x="918313" y="2571750"/>
            <a:ext cx="465333" cy="4653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1AC477F-0988-6D42-B776-318A6D650D8D}"/>
              </a:ext>
            </a:extLst>
          </p:cNvPr>
          <p:cNvSpPr/>
          <p:nvPr userDrawn="1"/>
        </p:nvSpPr>
        <p:spPr>
          <a:xfrm>
            <a:off x="2452312" y="2571750"/>
            <a:ext cx="465333" cy="4653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B1A0FD3-C5CC-D0D5-F355-03D4B454A884}"/>
              </a:ext>
            </a:extLst>
          </p:cNvPr>
          <p:cNvSpPr/>
          <p:nvPr userDrawn="1"/>
        </p:nvSpPr>
        <p:spPr>
          <a:xfrm>
            <a:off x="3986311" y="2571750"/>
            <a:ext cx="465333" cy="4653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4145943-4372-2504-3A9D-E76131D57874}"/>
              </a:ext>
            </a:extLst>
          </p:cNvPr>
          <p:cNvSpPr/>
          <p:nvPr userDrawn="1"/>
        </p:nvSpPr>
        <p:spPr>
          <a:xfrm>
            <a:off x="5520310" y="2571750"/>
            <a:ext cx="465333" cy="46533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D927A14-4A45-5D3B-DF65-9B7FC38B1282}"/>
              </a:ext>
            </a:extLst>
          </p:cNvPr>
          <p:cNvSpPr/>
          <p:nvPr userDrawn="1"/>
        </p:nvSpPr>
        <p:spPr>
          <a:xfrm>
            <a:off x="7054308" y="2571750"/>
            <a:ext cx="465333" cy="46533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9E13183-9FF5-0F53-F9D6-4FB54CC69A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48587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8FD8A03-38F1-4D7A-6AD3-FD966CFD3302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2752064" y="3049908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1D13DB75-FA3C-E1CA-3EB4-880F42546C3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330420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C4CB6487-67F0-7C38-152B-0E4C29D84F2A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5843890" y="3049908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ED3B719-307D-AC09-99B2-8F9A45B2DAC6}"/>
              </a:ext>
            </a:extLst>
          </p:cNvPr>
          <p:cNvCxnSpPr>
            <a:cxnSpLocks/>
          </p:cNvCxnSpPr>
          <p:nvPr userDrawn="1"/>
        </p:nvCxnSpPr>
        <p:spPr>
          <a:xfrm>
            <a:off x="7285977" y="1553434"/>
            <a:ext cx="0" cy="1114459"/>
          </a:xfrm>
          <a:prstGeom prst="line">
            <a:avLst/>
          </a:prstGeom>
          <a:ln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538E6C6D-453F-1F95-9EE8-A2872FA09EC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7383586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1366B7E4-606F-1CD4-6D62-567BEDB5FF01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910430" y="2667894"/>
            <a:ext cx="47983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 dirty="0"/>
              <a:t>Year</a:t>
            </a:r>
            <a:endParaRPr lang="en-US" dirty="0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5C4DF96A-E992-2E54-60D7-94DC18E820C9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2378360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 dirty="0"/>
              <a:t>Month</a:t>
            </a:r>
            <a:endParaRPr lang="en-US" dirty="0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D55AA998-FC55-2F77-AF62-65A65AD7B7CB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3921307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 dirty="0"/>
              <a:t>Day</a:t>
            </a:r>
            <a:endParaRPr lang="en-US" dirty="0"/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49D44D7A-6ADC-3353-FB91-46B9AAB870B6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5455907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 dirty="0"/>
              <a:t>01</a:t>
            </a:r>
            <a:endParaRPr lang="en-US" dirty="0"/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D277DD1B-4C3B-28EF-3262-226E237B0198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6982222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 dirty="0"/>
              <a:t>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3880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3D67E03-8736-0792-287C-F5C48FC5A679}"/>
              </a:ext>
            </a:extLst>
          </p:cNvPr>
          <p:cNvSpPr/>
          <p:nvPr userDrawn="1"/>
        </p:nvSpPr>
        <p:spPr>
          <a:xfrm>
            <a:off x="2322096" y="0"/>
            <a:ext cx="2021304" cy="41990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C3539AE-E470-6AE7-DAC2-009614AC3FCB}"/>
              </a:ext>
            </a:extLst>
          </p:cNvPr>
          <p:cNvSpPr/>
          <p:nvPr userDrawn="1"/>
        </p:nvSpPr>
        <p:spPr>
          <a:xfrm>
            <a:off x="4427622" y="0"/>
            <a:ext cx="2021304" cy="41990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17CC5B9-A542-261D-B8D5-069FC50DBA62}"/>
              </a:ext>
            </a:extLst>
          </p:cNvPr>
          <p:cNvSpPr/>
          <p:nvPr userDrawn="1"/>
        </p:nvSpPr>
        <p:spPr>
          <a:xfrm>
            <a:off x="6533149" y="0"/>
            <a:ext cx="2021304" cy="41990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47" y="1037621"/>
            <a:ext cx="1695588" cy="20633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10AAFF2-9527-2B38-8B17-3223893F151B}"/>
              </a:ext>
            </a:extLst>
          </p:cNvPr>
          <p:cNvSpPr txBox="1">
            <a:spLocks/>
          </p:cNvSpPr>
          <p:nvPr userDrawn="1"/>
        </p:nvSpPr>
        <p:spPr>
          <a:xfrm>
            <a:off x="2431864" y="782582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US" sz="4800" b="1" i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5885DA2-4BA6-0AD5-7C68-7C1D38DBA3B6}"/>
              </a:ext>
            </a:extLst>
          </p:cNvPr>
          <p:cNvSpPr txBox="1">
            <a:spLocks/>
          </p:cNvSpPr>
          <p:nvPr userDrawn="1"/>
        </p:nvSpPr>
        <p:spPr>
          <a:xfrm>
            <a:off x="4484020" y="782582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US" sz="4800" b="1" i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61AD6CB-7084-B7D3-441A-8507B6B35761}"/>
              </a:ext>
            </a:extLst>
          </p:cNvPr>
          <p:cNvSpPr txBox="1">
            <a:spLocks/>
          </p:cNvSpPr>
          <p:nvPr userDrawn="1"/>
        </p:nvSpPr>
        <p:spPr>
          <a:xfrm>
            <a:off x="6536176" y="782582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en-US" sz="4800" b="1" i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2A8183B-39D6-72AC-64E1-32C118E93929}"/>
              </a:ext>
            </a:extLst>
          </p:cNvPr>
          <p:cNvSpPr txBox="1">
            <a:spLocks/>
          </p:cNvSpPr>
          <p:nvPr userDrawn="1"/>
        </p:nvSpPr>
        <p:spPr>
          <a:xfrm>
            <a:off x="2431864" y="2571750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en-US" sz="4800" b="1" i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6BDC648-E673-4C48-B9F7-F6B605CA10E3}"/>
              </a:ext>
            </a:extLst>
          </p:cNvPr>
          <p:cNvSpPr txBox="1">
            <a:spLocks/>
          </p:cNvSpPr>
          <p:nvPr userDrawn="1"/>
        </p:nvSpPr>
        <p:spPr>
          <a:xfrm>
            <a:off x="4484020" y="2571750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endParaRPr lang="en-US" sz="4800" b="1" i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8B3A3B1-7E42-DA8A-1E11-C6EF2DA337B3}"/>
              </a:ext>
            </a:extLst>
          </p:cNvPr>
          <p:cNvSpPr txBox="1">
            <a:spLocks/>
          </p:cNvSpPr>
          <p:nvPr userDrawn="1"/>
        </p:nvSpPr>
        <p:spPr>
          <a:xfrm>
            <a:off x="6536176" y="2571750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endParaRPr lang="en-US" sz="4800" b="1" i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DE02513-B811-3118-58FC-3EBF1CB76F9D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A02B2B7-E176-DF4E-5B63-8A9F89733204}"/>
              </a:ext>
            </a:extLst>
          </p:cNvPr>
          <p:cNvCxnSpPr/>
          <p:nvPr userDrawn="1"/>
        </p:nvCxnSpPr>
        <p:spPr>
          <a:xfrm>
            <a:off x="2237875" y="2069432"/>
            <a:ext cx="6586545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85113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HARTS/TAB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B93C2D-EC8A-649D-6CD6-5AD20683F173}"/>
              </a:ext>
            </a:extLst>
          </p:cNvPr>
          <p:cNvSpPr/>
          <p:nvPr userDrawn="1"/>
        </p:nvSpPr>
        <p:spPr>
          <a:xfrm>
            <a:off x="0" y="1141749"/>
            <a:ext cx="9144000" cy="30274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22780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HARTS/TAB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E9E941-F227-ACC8-3321-B122A6F59576}"/>
              </a:ext>
            </a:extLst>
          </p:cNvPr>
          <p:cNvSpPr/>
          <p:nvPr userDrawn="1"/>
        </p:nvSpPr>
        <p:spPr>
          <a:xfrm>
            <a:off x="0" y="0"/>
            <a:ext cx="9144000" cy="41691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9347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HARTS/TAB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E9E941-F227-ACC8-3321-B122A6F59576}"/>
              </a:ext>
            </a:extLst>
          </p:cNvPr>
          <p:cNvSpPr/>
          <p:nvPr userDrawn="1"/>
        </p:nvSpPr>
        <p:spPr>
          <a:xfrm>
            <a:off x="0" y="0"/>
            <a:ext cx="9144000" cy="416919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4344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HARTS/TAB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E9E941-F227-ACC8-3321-B122A6F59576}"/>
              </a:ext>
            </a:extLst>
          </p:cNvPr>
          <p:cNvSpPr/>
          <p:nvPr userDrawn="1"/>
        </p:nvSpPr>
        <p:spPr>
          <a:xfrm>
            <a:off x="0" y="0"/>
            <a:ext cx="9144000" cy="4169195"/>
          </a:xfrm>
          <a:prstGeom prst="rect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0871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eba DIVIDER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78E22B0-5D65-CF20-39C3-5E8E34553A61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1526" t="17459" r="77232" b="28911"/>
          <a:stretch/>
        </p:blipFill>
        <p:spPr>
          <a:xfrm flipH="1">
            <a:off x="0" y="0"/>
            <a:ext cx="3657600" cy="352378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0BD0B22-951F-FB84-93E9-66087943CE4B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63953" t="21719" r="19497"/>
          <a:stretch/>
        </p:blipFill>
        <p:spPr>
          <a:xfrm flipH="1">
            <a:off x="6294610" y="0"/>
            <a:ext cx="2849390" cy="5143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78B614-4582-4D7A-F62D-E33839DFD1B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63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95FADC0-8516-E4BB-207B-1C265A8A26B1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71375" t="50437" r="18753" b="33730"/>
          <a:stretch/>
        </p:blipFill>
        <p:spPr>
          <a:xfrm rot="10800000">
            <a:off x="4936067" y="-1"/>
            <a:ext cx="4198740" cy="514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742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eba DIVIDER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A6A665F-3A3C-72EA-B6C1-8624C273F45D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26" t="17459" r="77232" b="28911"/>
          <a:stretch/>
        </p:blipFill>
        <p:spPr>
          <a:xfrm flipH="1">
            <a:off x="0" y="0"/>
            <a:ext cx="3657600" cy="352378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19E6EC4-4D4E-6175-49FB-D99ED8C26180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3953" t="21719" r="19497"/>
          <a:stretch/>
        </p:blipFill>
        <p:spPr>
          <a:xfrm flipH="1">
            <a:off x="6294610" y="0"/>
            <a:ext cx="284939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966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1 NO TEXTUR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0440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eba DIVIDER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78B614-4582-4D7A-F62D-E33839DFD1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070B528E-D401-FDE7-D7A9-62C3102CF36C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3784"/>
          <a:stretch/>
        </p:blipFill>
        <p:spPr>
          <a:xfrm>
            <a:off x="127233" y="364354"/>
            <a:ext cx="2910313" cy="4211076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A759E3AB-BB3E-6A4D-E359-CD1D03136B9E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9202" r="6433"/>
          <a:stretch/>
        </p:blipFill>
        <p:spPr>
          <a:xfrm>
            <a:off x="6439133" y="726049"/>
            <a:ext cx="2704865" cy="421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7870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0DAC1BD-B370-2E45-E487-1CEF856DACCA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3784"/>
          <a:stretch/>
        </p:blipFill>
        <p:spPr>
          <a:xfrm>
            <a:off x="127233" y="364354"/>
            <a:ext cx="2910313" cy="4211076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386E261-3B27-016C-52E6-FB683FEA2817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9202" r="6433"/>
          <a:stretch/>
        </p:blipFill>
        <p:spPr>
          <a:xfrm>
            <a:off x="6439133" y="726049"/>
            <a:ext cx="2704865" cy="421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5910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2 NO TEXTU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903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eba DIVIDER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78B614-4582-4D7A-F62D-E33839DFD1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6595F3-5F86-C9C6-8A53-48EC1B352EB1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73" t="54348" r="41867" b="897"/>
          <a:stretch/>
        </p:blipFill>
        <p:spPr>
          <a:xfrm flipH="1">
            <a:off x="0" y="0"/>
            <a:ext cx="9144000" cy="300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123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6A38D9F5-4540-BF7D-80F6-40BA45E55672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73" t="54348" r="41867" b="897"/>
          <a:stretch/>
        </p:blipFill>
        <p:spPr>
          <a:xfrm flipH="1">
            <a:off x="0" y="0"/>
            <a:ext cx="9144000" cy="300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222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3 NO TEXTU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1051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eba DIVIDER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78B614-4582-4D7A-F62D-E33839DFD1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7B90F4C-5CCC-CAA8-1FD6-D19BDF681E10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" t="6885" r="10445" b="23408"/>
          <a:stretch/>
        </p:blipFill>
        <p:spPr>
          <a:xfrm rot="10800000" flipH="1">
            <a:off x="-5" y="0"/>
            <a:ext cx="914400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694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E4AAE557-B158-714A-69C7-2152990FCB39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085" t="6885" r="10445" b="23408"/>
          <a:stretch/>
        </p:blipFill>
        <p:spPr>
          <a:xfrm rot="10800000" flipH="1">
            <a:off x="-5" y="0"/>
            <a:ext cx="914400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427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ONTENTS NO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2873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4 NO TEXTUR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8720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image + quot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6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7975E7-9DDD-AFFC-CE3A-E1024D2635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744817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5FE9910-0D63-DB45-7515-EBD911C049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1724359" y="562497"/>
            <a:ext cx="4002661" cy="346782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67DCB4F-CA84-6A2C-ADEB-3E48F2FCEF8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12C5EC-3B99-A933-662D-48B19DC4D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4471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image + quote NO TEXTUR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6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7975E7-9DDD-AFFC-CE3A-E1024D2635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744817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A21BE1-1BB4-2D73-6394-E160B812922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A9D3C6C8-08A0-A3A4-5898-196CD2E1D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319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image + quote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6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6" name="Content Placeholder 16">
            <a:extLst>
              <a:ext uri="{FF2B5EF4-FFF2-40B4-BE49-F238E27FC236}">
                <a16:creationId xmlns:a16="http://schemas.microsoft.com/office/drawing/2014/main" id="{7AC2FA29-D15B-E402-81CD-231054E132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5744817" cy="5143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F5D70C7-7F90-2DBF-0DFB-D21BD48C91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5744816" cy="514350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3F38CF5-6400-8FF8-02AC-53C8F85ED66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7AAEE0-3632-4CE9-B6A6-C2DEA0447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7980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image + quote 2 NO TEXTUR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6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6" name="Content Placeholder 16">
            <a:extLst>
              <a:ext uri="{FF2B5EF4-FFF2-40B4-BE49-F238E27FC236}">
                <a16:creationId xmlns:a16="http://schemas.microsoft.com/office/drawing/2014/main" id="{7AC2FA29-D15B-E402-81CD-231054E132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5744817" cy="5143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21FE2D-2076-1FC9-9A4C-8053DE5322E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2BF35B-FE5E-6740-3954-2BD3C996C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4073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OWN image + quot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3D95FC3B-56A4-5378-DA7C-ED6E73DE7D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744816" cy="514349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3100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8C3F6AD-A3FA-FE21-FCF9-C60B5C8D36E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2E26E3-7F83-CBE1-B53D-8E4B61C6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817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AM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118B6D0-407E-B122-7622-6AF084D14B8B}"/>
              </a:ext>
            </a:extLst>
          </p:cNvPr>
          <p:cNvSpPr/>
          <p:nvPr userDrawn="1"/>
        </p:nvSpPr>
        <p:spPr>
          <a:xfrm>
            <a:off x="4356913" y="2103717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0F6A9C-763F-0DC4-4964-01F9345C4535}"/>
              </a:ext>
            </a:extLst>
          </p:cNvPr>
          <p:cNvSpPr/>
          <p:nvPr userDrawn="1"/>
        </p:nvSpPr>
        <p:spPr>
          <a:xfrm>
            <a:off x="6430748" y="2103717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D3E879B-90FB-7E06-604A-D6EE336B702F}"/>
              </a:ext>
            </a:extLst>
          </p:cNvPr>
          <p:cNvSpPr/>
          <p:nvPr userDrawn="1"/>
        </p:nvSpPr>
        <p:spPr>
          <a:xfrm>
            <a:off x="2301007" y="2103717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B64D54-29A0-D380-3D52-0386389D76FA}"/>
              </a:ext>
            </a:extLst>
          </p:cNvPr>
          <p:cNvSpPr/>
          <p:nvPr userDrawn="1"/>
        </p:nvSpPr>
        <p:spPr>
          <a:xfrm>
            <a:off x="4356913" y="0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3A4B6F-9869-B16C-F3EF-13CA78991B8B}"/>
              </a:ext>
            </a:extLst>
          </p:cNvPr>
          <p:cNvSpPr/>
          <p:nvPr userDrawn="1"/>
        </p:nvSpPr>
        <p:spPr>
          <a:xfrm>
            <a:off x="6430748" y="0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3D67E03-8736-0792-287C-F5C48FC5A679}"/>
              </a:ext>
            </a:extLst>
          </p:cNvPr>
          <p:cNvSpPr/>
          <p:nvPr userDrawn="1"/>
        </p:nvSpPr>
        <p:spPr>
          <a:xfrm>
            <a:off x="2301007" y="0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47" y="1037621"/>
            <a:ext cx="1695588" cy="20633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DE02513-B811-3118-58FC-3EBF1CB76F9D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9ED6B55-9579-2F48-896C-C28F72DA90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95031" y="27647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86B575EE-CF8D-2D56-5D96-2F74AFDC3C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56913" y="27647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AF66B53B-0E7A-B427-84A9-1B814CA3883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30748" y="27647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B4A5CBC5-2F32-E2F5-4FBB-F31B8EC252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95031" y="238292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2AD180F9-F99B-4898-8F8A-8CBE150580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60314" y="238292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A459FDB1-0D3E-AFF0-0C8E-A42EFD4FC5D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433480" y="238292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4525044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ba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3E255A6-ECFD-0C0B-9474-0A52C0C70C9E}"/>
              </a:ext>
            </a:extLst>
          </p:cNvPr>
          <p:cNvSpPr/>
          <p:nvPr userDrawn="1"/>
        </p:nvSpPr>
        <p:spPr>
          <a:xfrm>
            <a:off x="4356913" y="0"/>
            <a:ext cx="1850149" cy="40878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8E9BD0-6847-2D41-BC29-1216477DC9BA}"/>
              </a:ext>
            </a:extLst>
          </p:cNvPr>
          <p:cNvSpPr/>
          <p:nvPr userDrawn="1"/>
        </p:nvSpPr>
        <p:spPr>
          <a:xfrm>
            <a:off x="6430748" y="0"/>
            <a:ext cx="1850149" cy="40878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97D91F-5A9C-F6B0-A130-00F094B3C30D}"/>
              </a:ext>
            </a:extLst>
          </p:cNvPr>
          <p:cNvSpPr/>
          <p:nvPr userDrawn="1"/>
        </p:nvSpPr>
        <p:spPr>
          <a:xfrm>
            <a:off x="2301007" y="0"/>
            <a:ext cx="1850149" cy="40878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47" y="1037621"/>
            <a:ext cx="1695588" cy="20633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DE02513-B811-3118-58FC-3EBF1CB76F9D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9ED6B55-9579-2F48-896C-C28F72DA90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95031" y="32285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86B575EE-CF8D-2D56-5D96-2F74AFDC3C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60314" y="32285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AF66B53B-0E7A-B427-84A9-1B814CA3883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33480" y="32285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2514742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4AD9C28-2651-2C94-C0BA-AA37EE837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008"/>
          <a:stretch/>
        </p:blipFill>
        <p:spPr>
          <a:xfrm>
            <a:off x="4292202" y="-1"/>
            <a:ext cx="4851797" cy="19828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65600"/>
            <a:ext cx="8800123" cy="80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A8A408-DE0B-46A4-BB2A-82EA2B8BF4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697"/>
          <a:stretch/>
        </p:blipFill>
        <p:spPr>
          <a:xfrm>
            <a:off x="5090061" y="1562577"/>
            <a:ext cx="4053938" cy="358092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1390707-8647-0850-B33D-DCC67A81D4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72F6E5-11EA-8797-AA17-D594B34A0C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-3"/>
            <a:ext cx="3021106" cy="277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3129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4AD9C28-2651-2C94-C0BA-AA37EE837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008"/>
          <a:stretch/>
        </p:blipFill>
        <p:spPr>
          <a:xfrm>
            <a:off x="4292202" y="-1"/>
            <a:ext cx="4851797" cy="19828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154" y="772160"/>
            <a:ext cx="1968876" cy="6894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65600"/>
            <a:ext cx="8800123" cy="80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A8A408-DE0B-46A4-BB2A-82EA2B8BF4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697"/>
          <a:stretch/>
        </p:blipFill>
        <p:spPr>
          <a:xfrm>
            <a:off x="4292203" y="1562577"/>
            <a:ext cx="4904951" cy="3580923"/>
          </a:xfrm>
          <a:prstGeom prst="rect">
            <a:avLst/>
          </a:prstGeom>
        </p:spPr>
      </p:pic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47A807BF-BA6E-B950-8CCB-8B74FD881EF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01332280"/>
              </p:ext>
            </p:extLst>
          </p:nvPr>
        </p:nvGraphicFramePr>
        <p:xfrm>
          <a:off x="541388" y="1869777"/>
          <a:ext cx="2759603" cy="1913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9603">
                  <a:extLst>
                    <a:ext uri="{9D8B030D-6E8A-4147-A177-3AD203B41FA5}">
                      <a16:colId xmlns:a16="http://schemas.microsoft.com/office/drawing/2014/main" val="4190969106"/>
                    </a:ext>
                  </a:extLst>
                </a:gridCol>
              </a:tblGrid>
              <a:tr h="853523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  <a:spcBef>
                          <a:spcPts val="1000"/>
                        </a:spcBef>
                      </a:pPr>
                      <a:r>
                        <a:rPr lang="fr-FR" sz="1400" b="0" dirty="0" err="1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Floor</a:t>
                      </a:r>
                      <a:r>
                        <a:rPr lang="fr-FR" sz="1400" b="0" dirty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24-27, Tour </a:t>
                      </a:r>
                      <a:r>
                        <a:rPr lang="fr-FR" sz="1400" b="0" dirty="0" err="1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Europlaza</a:t>
                      </a:r>
                      <a:endParaRPr lang="fr-FR" sz="1400" b="0" dirty="0">
                        <a:solidFill>
                          <a:prstClr val="white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fr-FR" sz="1400" b="0" dirty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20 Avenue André </a:t>
                      </a:r>
                      <a:r>
                        <a:rPr lang="fr-FR" sz="1400" b="0" dirty="0" err="1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Prothin</a:t>
                      </a:r>
                      <a:endParaRPr lang="fr-FR" sz="1400" b="0" dirty="0">
                        <a:solidFill>
                          <a:prstClr val="white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fr-FR" sz="1400" b="0" dirty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92400 Courbevoie, France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0175460"/>
                  </a:ext>
                </a:extLst>
              </a:tr>
              <a:tr h="6024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lang="en-US" sz="1400" b="0" dirty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Tel:  +33 1 86 52 70 00</a:t>
                      </a:r>
                      <a:endParaRPr lang="en-GB" sz="1400" b="0" dirty="0">
                        <a:solidFill>
                          <a:prstClr val="white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400" b="0" dirty="0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E-mail: </a:t>
                      </a:r>
                      <a:r>
                        <a:rPr lang="en-US" sz="1400" b="0" dirty="0" err="1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info@eba.europa.eu</a:t>
                      </a:r>
                      <a:endParaRPr lang="en-GB" sz="1400" b="0" dirty="0">
                        <a:solidFill>
                          <a:srgbClr val="000000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0469975"/>
                  </a:ext>
                </a:extLst>
              </a:tr>
              <a:tr h="45793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https://</a:t>
                      </a:r>
                      <a:r>
                        <a:rPr lang="en-US" sz="1400" b="0" dirty="0" err="1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eba.europa.eu</a:t>
                      </a:r>
                      <a:r>
                        <a:rPr lang="en-US" sz="1400" b="0" dirty="0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/</a:t>
                      </a:r>
                      <a:endParaRPr lang="en-GB" sz="1400" b="0" dirty="0">
                        <a:solidFill>
                          <a:srgbClr val="FFFFFF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7499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552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ONTENTS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8B7941C-5FA9-E333-3CE5-85184F358376}"/>
              </a:ext>
            </a:extLst>
          </p:cNvPr>
          <p:cNvSpPr/>
          <p:nvPr userDrawn="1"/>
        </p:nvSpPr>
        <p:spPr>
          <a:xfrm>
            <a:off x="162732" y="4440264"/>
            <a:ext cx="2193010" cy="604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E5A98D-D24E-E9DE-9CAF-2D417FE1D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7269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204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827"/>
            <a:ext cx="7062537" cy="3619500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30D90-B5AE-694C-AF4D-B5392C991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5565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ont Cove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logo">
            <a:extLst>
              <a:ext uri="{FF2B5EF4-FFF2-40B4-BE49-F238E27FC236}">
                <a16:creationId xmlns:a16="http://schemas.microsoft.com/office/drawing/2014/main" id="{4610B303-28EB-7B66-CEE4-A06248CE879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00" y="750809"/>
            <a:ext cx="2062401" cy="721521"/>
          </a:xfrm>
          <a:prstGeom prst="rect">
            <a:avLst/>
          </a:prstGeom>
        </p:spPr>
      </p:pic>
      <p:pic>
        <p:nvPicPr>
          <p:cNvPr id="8" name="Picture 7" descr="A black background with white squares">
            <a:extLst>
              <a:ext uri="{FF2B5EF4-FFF2-40B4-BE49-F238E27FC236}">
                <a16:creationId xmlns:a16="http://schemas.microsoft.com/office/drawing/2014/main" id="{533BB5AC-E884-9E23-9E66-BE3495CA1D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080" y="0"/>
            <a:ext cx="491192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2902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ont Cover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squares and dots">
            <a:extLst>
              <a:ext uri="{FF2B5EF4-FFF2-40B4-BE49-F238E27FC236}">
                <a16:creationId xmlns:a16="http://schemas.microsoft.com/office/drawing/2014/main" id="{FBAD02DA-8273-01C2-CB51-690FA91642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2" cy="5143500"/>
          </a:xfrm>
          <a:prstGeom prst="rect">
            <a:avLst/>
          </a:prstGeom>
        </p:spPr>
      </p:pic>
      <p:pic>
        <p:nvPicPr>
          <p:cNvPr id="6" name="Picture 5" descr="A blue and white logo">
            <a:extLst>
              <a:ext uri="{FF2B5EF4-FFF2-40B4-BE49-F238E27FC236}">
                <a16:creationId xmlns:a16="http://schemas.microsoft.com/office/drawing/2014/main" id="{4610B303-28EB-7B66-CEE4-A06248CE879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00" y="750809"/>
            <a:ext cx="2062401" cy="721521"/>
          </a:xfrm>
          <a:prstGeom prst="rect">
            <a:avLst/>
          </a:prstGeom>
        </p:spPr>
      </p:pic>
      <p:pic>
        <p:nvPicPr>
          <p:cNvPr id="5" name="Picture 4" descr="A reflection of a building in a glass wall&#10;&#10;AI-generated content may be incorrect.">
            <a:extLst>
              <a:ext uri="{FF2B5EF4-FFF2-40B4-BE49-F238E27FC236}">
                <a16:creationId xmlns:a16="http://schemas.microsoft.com/office/drawing/2014/main" id="{3E779F5B-74D6-83AC-8BDE-CE1EF69D50E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100" y="0"/>
            <a:ext cx="2768600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9609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88C67-2439-EA06-8C7D-002EBF851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l-G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E9CEDF-57B5-BE18-6136-D21413DECA3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7448D1-9796-DAD1-4AC5-1F2C804939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12788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784EBB2-0AFE-5958-5439-F1CD7ECB9DB7}"/>
              </a:ext>
            </a:extLst>
          </p:cNvPr>
          <p:cNvSpPr/>
          <p:nvPr userDrawn="1"/>
        </p:nvSpPr>
        <p:spPr>
          <a:xfrm>
            <a:off x="0" y="0"/>
            <a:ext cx="9144000" cy="43834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1EC0C6-ED1C-9182-EAD1-5CEB8C9A7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E1C427-C654-872B-B9BD-D1BBF9268E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A4323E-9273-2AF9-3D97-ADA92B08E5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422756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E1E97BA-5B0B-3DE7-4292-B65DF401252E}"/>
              </a:ext>
            </a:extLst>
          </p:cNvPr>
          <p:cNvSpPr/>
          <p:nvPr userDrawn="1"/>
        </p:nvSpPr>
        <p:spPr>
          <a:xfrm>
            <a:off x="0" y="0"/>
            <a:ext cx="9144000" cy="43834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1EC0C6-ED1C-9182-EAD1-5CEB8C9A7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E1C427-C654-872B-B9BD-D1BBF9268E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A4323E-9273-2AF9-3D97-ADA92B08E5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8651123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20C6117-44F6-7BFB-7678-5BC14635E790}"/>
              </a:ext>
            </a:extLst>
          </p:cNvPr>
          <p:cNvSpPr/>
          <p:nvPr userDrawn="1"/>
        </p:nvSpPr>
        <p:spPr>
          <a:xfrm>
            <a:off x="0" y="0"/>
            <a:ext cx="9144000" cy="43834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1EC0C6-ED1C-9182-EAD1-5CEB8C9A7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E1C427-C654-872B-B9BD-D1BBF9268E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A4323E-9273-2AF9-3D97-ADA92B08E5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6710230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ustom Layou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5463D-5CD6-02CE-352B-EA3E2C97F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l-G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60049D-56A7-FB70-A328-C3204A476B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E9AF4-43B5-1B24-C70F-D5EEBE27E4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 dirty="0"/>
          </a:p>
        </p:txBody>
      </p:sp>
      <p:pic>
        <p:nvPicPr>
          <p:cNvPr id="7" name="Picture 6" descr="A black and white logo">
            <a:extLst>
              <a:ext uri="{FF2B5EF4-FFF2-40B4-BE49-F238E27FC236}">
                <a16:creationId xmlns:a16="http://schemas.microsoft.com/office/drawing/2014/main" id="{E1DD5C9C-7F3E-2159-6558-8989C8C688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" y="4699390"/>
            <a:ext cx="1042988" cy="372881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21ED56A-5A5F-A680-38BE-105D7163C76D}"/>
              </a:ext>
            </a:extLst>
          </p:cNvPr>
          <p:cNvCxnSpPr>
            <a:cxnSpLocks/>
          </p:cNvCxnSpPr>
          <p:nvPr userDrawn="1"/>
        </p:nvCxnSpPr>
        <p:spPr>
          <a:xfrm>
            <a:off x="629100" y="4549325"/>
            <a:ext cx="788625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72133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C4D6C-E585-7A5B-73AE-109F3F032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l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44348-BD44-9444-33B8-10496EDC86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088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BC6A9-0571-7118-F4AB-E7D67F27F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B1D25-3664-846B-AA84-CFA3EAA76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pic>
        <p:nvPicPr>
          <p:cNvPr id="7" name="Picture 6" descr="A black background with blue hexagons">
            <a:extLst>
              <a:ext uri="{FF2B5EF4-FFF2-40B4-BE49-F238E27FC236}">
                <a16:creationId xmlns:a16="http://schemas.microsoft.com/office/drawing/2014/main" id="{4685D120-9677-9F4B-458E-24507A1A97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158" y="3242854"/>
            <a:ext cx="6351193" cy="190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8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108000">
            <a:noAutofit/>
          </a:bodyPr>
          <a:lstStyle>
            <a:lvl1pPr indent="-172800">
              <a:defRPr/>
            </a:lvl1pPr>
            <a:lvl2pPr indent="-172800">
              <a:defRPr/>
            </a:lvl2pPr>
            <a:lvl3pPr indent="-172800">
              <a:defRPr/>
            </a:lvl3pPr>
            <a:lvl4pPr indent="-172800">
              <a:defRPr/>
            </a:lvl4pPr>
            <a:lvl5pPr indent="-17280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9361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C4D6C-E585-7A5B-73AE-109F3F032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l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44348-BD44-9444-33B8-10496EDC86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088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BC6A9-0571-7118-F4AB-E7D67F27F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B1D25-3664-846B-AA84-CFA3EAA76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7601942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C4D6C-E585-7A5B-73AE-109F3F032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l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44348-BD44-9444-33B8-10496EDC86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088481"/>
          </a:xfrm>
          <a:prstGeom prst="rect">
            <a:avLst/>
          </a:prstGeom>
        </p:spPr>
        <p:txBody>
          <a:bodyPr/>
          <a:lstStyle>
            <a:lvl2pPr>
              <a:buClr>
                <a:schemeClr val="tx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BC6A9-0571-7118-F4AB-E7D67F27F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B1D25-3664-846B-AA84-CFA3EAA76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pic>
        <p:nvPicPr>
          <p:cNvPr id="4" name="Picture 3" descr="A black and white logo">
            <a:extLst>
              <a:ext uri="{FF2B5EF4-FFF2-40B4-BE49-F238E27FC236}">
                <a16:creationId xmlns:a16="http://schemas.microsoft.com/office/drawing/2014/main" id="{486E9F37-BF53-CC44-2DFD-224C61D3ED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" y="4699390"/>
            <a:ext cx="1042988" cy="37288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54220AF-5CFE-8E92-E829-54ABC8391B0E}"/>
              </a:ext>
            </a:extLst>
          </p:cNvPr>
          <p:cNvCxnSpPr>
            <a:cxnSpLocks/>
          </p:cNvCxnSpPr>
          <p:nvPr userDrawn="1"/>
        </p:nvCxnSpPr>
        <p:spPr>
          <a:xfrm>
            <a:off x="629100" y="4549325"/>
            <a:ext cx="788625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75728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AC136-B225-0E77-F188-C5B290A91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2D3C1-7506-E9ED-47A6-E700A6E0FB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105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5DE77-9BA2-6E12-BF37-6CA64900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F0DBBA-69BD-A796-4CBB-AAE27D568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534B105-215C-65F8-21D9-5350E990E97B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629151" y="1369219"/>
            <a:ext cx="3887390" cy="31056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5960406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AC136-B225-0E77-F188-C5B290A91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5DE77-9BA2-6E12-BF37-6CA64900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F0DBBA-69BD-A796-4CBB-AAE27D568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534B105-215C-65F8-21D9-5350E990E97B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040630" y="1885950"/>
            <a:ext cx="3475911" cy="22688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l-GR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3206973D-D7ED-28E9-96BA-740BCDF6E790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27459" y="1885950"/>
            <a:ext cx="3475911" cy="22688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l-GR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B2091F9-483B-171B-0357-0244F737438B}"/>
              </a:ext>
            </a:extLst>
          </p:cNvPr>
          <p:cNvCxnSpPr>
            <a:cxnSpLocks/>
          </p:cNvCxnSpPr>
          <p:nvPr userDrawn="1"/>
        </p:nvCxnSpPr>
        <p:spPr>
          <a:xfrm>
            <a:off x="4525467" y="1588294"/>
            <a:ext cx="0" cy="2737485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223948C-A176-B42B-DF18-22527C4059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7459" y="4221243"/>
            <a:ext cx="3475907" cy="2738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2513FD3-74A5-E02E-491C-539213F8877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5039443" y="4221243"/>
            <a:ext cx="3475907" cy="2738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26EBC7D-C21F-A826-1DBC-589E6BAAA725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28650" y="1369219"/>
            <a:ext cx="7886700" cy="461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099004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AC136-B225-0E77-F188-C5B290A91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2D3C1-7506-E9ED-47A6-E700A6E0FB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2211705" cy="3105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5DE77-9BA2-6E12-BF37-6CA64900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F0DBBA-69BD-A796-4CBB-AAE27D568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4C33D68-5039-9BC7-F226-9FA25F59837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3466148" y="1369219"/>
            <a:ext cx="2211705" cy="3105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5FC9775-F758-9E85-57AD-F90D8B4DEAA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97930" y="1369219"/>
            <a:ext cx="2211705" cy="31056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6537055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AC136-B225-0E77-F188-C5B290A91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l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2D3C1-7506-E9ED-47A6-E700A6E0FB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7460" y="4236482"/>
            <a:ext cx="2481500" cy="2738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5DE77-9BA2-6E12-BF37-6CA64900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F0DBBA-69BD-A796-4CBB-AAE27D568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534B105-215C-65F8-21D9-5350E990E97B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26271" y="1932146"/>
            <a:ext cx="2481500" cy="22721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l-GR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B15BE69-D898-2075-07C7-16F542798AF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28650" y="1369219"/>
            <a:ext cx="7886700" cy="461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6326284-82D9-AABF-6A94-E8DA70F449E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331251" y="4236482"/>
            <a:ext cx="2481500" cy="2738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EAB21D21-BB4C-2F08-D2AF-B7C91BE1A3C9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3330061" y="1932146"/>
            <a:ext cx="2481500" cy="22721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l-GR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4FE7B4F-1ABE-9B9D-0728-52609A6B43A2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036231" y="4236482"/>
            <a:ext cx="2481500" cy="2738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8076963-4B84-7662-6B8C-7FACCABB8D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6035041" y="1932146"/>
            <a:ext cx="2481500" cy="22721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57689261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2x image/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AC136-B225-0E77-F188-C5B290A91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l-GR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5DE77-9BA2-6E12-BF37-6CA64900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F0DBBA-69BD-A796-4CBB-AAE27D568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B15BE69-D898-2075-07C7-16F542798AF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28650" y="1369218"/>
            <a:ext cx="2480310" cy="307705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6326284-82D9-AABF-6A94-E8DA70F449E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331251" y="4172427"/>
            <a:ext cx="2481500" cy="2738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EAB21D21-BB4C-2F08-D2AF-B7C91BE1A3C9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3330061" y="1369218"/>
            <a:ext cx="2481500" cy="27512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l-GR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4FE7B4F-1ABE-9B9D-0728-52609A6B43A2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036231" y="4172426"/>
            <a:ext cx="2481500" cy="2738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8076963-4B84-7662-6B8C-7FACCABB8D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6035041" y="1369218"/>
            <a:ext cx="2481500" cy="27512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l-GR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72D239E-BBC4-04A4-BCF1-9519AFF453A1}"/>
              </a:ext>
            </a:extLst>
          </p:cNvPr>
          <p:cNvGrpSpPr/>
          <p:nvPr userDrawn="1"/>
        </p:nvGrpSpPr>
        <p:grpSpPr>
          <a:xfrm>
            <a:off x="3217545" y="1423749"/>
            <a:ext cx="2703195" cy="2539842"/>
            <a:chOff x="2787836" y="273844"/>
            <a:chExt cx="3182690" cy="377006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6125DA50-313F-00A5-C294-AE949DF58F6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787836" y="273844"/>
              <a:ext cx="0" cy="37700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1AE5B83-C9F6-BAA3-B15B-C0F401F24E2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970526" y="273844"/>
              <a:ext cx="0" cy="37700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04201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AC136-B225-0E77-F188-C5B290A91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l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2D3C1-7506-E9ED-47A6-E700A6E0FB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7460" y="2707718"/>
            <a:ext cx="2230040" cy="17214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5DE77-9BA2-6E12-BF37-6CA649001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F0DBBA-69BD-A796-4CBB-AAE27D568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534B105-215C-65F8-21D9-5350E990E97B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25081" y="1548051"/>
            <a:ext cx="2232419" cy="10436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l-G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5EC71A-3478-1B0B-E972-7D9D0ED23780}"/>
              </a:ext>
            </a:extLst>
          </p:cNvPr>
          <p:cNvCxnSpPr>
            <a:cxnSpLocks/>
          </p:cNvCxnSpPr>
          <p:nvPr userDrawn="1"/>
        </p:nvCxnSpPr>
        <p:spPr>
          <a:xfrm>
            <a:off x="625081" y="1490066"/>
            <a:ext cx="2232419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6059A10-2ECF-294F-8B6B-B2E1AD83D71F}"/>
              </a:ext>
            </a:extLst>
          </p:cNvPr>
          <p:cNvCxnSpPr>
            <a:cxnSpLocks/>
          </p:cNvCxnSpPr>
          <p:nvPr userDrawn="1"/>
        </p:nvCxnSpPr>
        <p:spPr>
          <a:xfrm>
            <a:off x="625081" y="2649733"/>
            <a:ext cx="2232419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E6C6FE-75AD-90F9-F7F3-D4A85480A63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84122" y="2707718"/>
            <a:ext cx="2234798" cy="172140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1D691C7-C406-798B-82C2-22756F4F1881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3455791" y="2707718"/>
            <a:ext cx="2230040" cy="172140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AB8B5DF3-9EC1-2458-CCB6-3A3E330045F3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6286501" y="1547577"/>
            <a:ext cx="2232419" cy="10436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l-GR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65ABA1E-0078-B393-270C-3C6204075F76}"/>
              </a:ext>
            </a:extLst>
          </p:cNvPr>
          <p:cNvCxnSpPr>
            <a:cxnSpLocks/>
          </p:cNvCxnSpPr>
          <p:nvPr userDrawn="1"/>
        </p:nvCxnSpPr>
        <p:spPr>
          <a:xfrm>
            <a:off x="6286501" y="1489592"/>
            <a:ext cx="2232419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98A5738-B396-1CD5-F8B1-0D355442D414}"/>
              </a:ext>
            </a:extLst>
          </p:cNvPr>
          <p:cNvCxnSpPr>
            <a:cxnSpLocks/>
          </p:cNvCxnSpPr>
          <p:nvPr userDrawn="1"/>
        </p:nvCxnSpPr>
        <p:spPr>
          <a:xfrm>
            <a:off x="6286501" y="2649259"/>
            <a:ext cx="2232419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4F796F59-64C8-32B5-8F3A-1C5CC78398A3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3455791" y="1547577"/>
            <a:ext cx="2232419" cy="10436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l-GR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8FF9ED5-5027-DD70-69E2-AD26041495F2}"/>
              </a:ext>
            </a:extLst>
          </p:cNvPr>
          <p:cNvCxnSpPr>
            <a:cxnSpLocks/>
          </p:cNvCxnSpPr>
          <p:nvPr userDrawn="1"/>
        </p:nvCxnSpPr>
        <p:spPr>
          <a:xfrm>
            <a:off x="3455791" y="1489592"/>
            <a:ext cx="2232419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0702339-1F0C-C369-FCFB-146E7A003FE9}"/>
              </a:ext>
            </a:extLst>
          </p:cNvPr>
          <p:cNvCxnSpPr>
            <a:cxnSpLocks/>
          </p:cNvCxnSpPr>
          <p:nvPr userDrawn="1"/>
        </p:nvCxnSpPr>
        <p:spPr>
          <a:xfrm>
            <a:off x="3455791" y="2649259"/>
            <a:ext cx="2232419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1696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D7DC7-5E0B-D391-2446-8DCABDACA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45D86F-BB65-5B98-A25F-CB4724F0A5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F5C8A8-16DB-59FA-110C-48D8DF89AC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145BEC1-5699-E38E-28FA-CC87702F7F0C}"/>
              </a:ext>
            </a:extLst>
          </p:cNvPr>
          <p:cNvCxnSpPr>
            <a:cxnSpLocks/>
          </p:cNvCxnSpPr>
          <p:nvPr userDrawn="1"/>
        </p:nvCxnSpPr>
        <p:spPr>
          <a:xfrm>
            <a:off x="2118899" y="1808014"/>
            <a:ext cx="0" cy="835844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CDF50C1-C2DB-DBAF-9961-12F393C23881}"/>
              </a:ext>
            </a:extLst>
          </p:cNvPr>
          <p:cNvCxnSpPr>
            <a:cxnSpLocks/>
          </p:cNvCxnSpPr>
          <p:nvPr userDrawn="1"/>
        </p:nvCxnSpPr>
        <p:spPr>
          <a:xfrm flipV="1">
            <a:off x="3235515" y="2836713"/>
            <a:ext cx="0" cy="835844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F30EDE1-8154-F158-17C4-9C99C2FF7C72}"/>
              </a:ext>
            </a:extLst>
          </p:cNvPr>
          <p:cNvCxnSpPr>
            <a:cxnSpLocks/>
          </p:cNvCxnSpPr>
          <p:nvPr userDrawn="1"/>
        </p:nvCxnSpPr>
        <p:spPr>
          <a:xfrm>
            <a:off x="4424462" y="1808014"/>
            <a:ext cx="0" cy="835844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74C4EB6-21FD-C2B7-8647-6DCC0E06F6F1}"/>
              </a:ext>
            </a:extLst>
          </p:cNvPr>
          <p:cNvCxnSpPr>
            <a:cxnSpLocks/>
          </p:cNvCxnSpPr>
          <p:nvPr userDrawn="1"/>
        </p:nvCxnSpPr>
        <p:spPr>
          <a:xfrm flipV="1">
            <a:off x="5554603" y="2836713"/>
            <a:ext cx="0" cy="835844"/>
          </a:xfrm>
          <a:prstGeom prst="line">
            <a:avLst/>
          </a:prstGeom>
          <a:ln>
            <a:solidFill>
              <a:schemeClr val="bg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FE4DEC6-8949-99C1-95DF-B60911842F85}"/>
              </a:ext>
            </a:extLst>
          </p:cNvPr>
          <p:cNvCxnSpPr>
            <a:cxnSpLocks/>
          </p:cNvCxnSpPr>
          <p:nvPr userDrawn="1"/>
        </p:nvCxnSpPr>
        <p:spPr>
          <a:xfrm>
            <a:off x="1256998" y="2741099"/>
            <a:ext cx="6630005" cy="0"/>
          </a:xfrm>
          <a:prstGeom prst="line">
            <a:avLst/>
          </a:prstGeom>
          <a:ln w="76200">
            <a:solidFill>
              <a:schemeClr val="tx2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0E20CE14-3A90-39C9-511E-EFAAD0C7A170}"/>
              </a:ext>
            </a:extLst>
          </p:cNvPr>
          <p:cNvSpPr/>
          <p:nvPr userDrawn="1"/>
        </p:nvSpPr>
        <p:spPr>
          <a:xfrm>
            <a:off x="1938588" y="2571750"/>
            <a:ext cx="349000" cy="349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CEA2F1B-4852-5D56-D1F3-90B6AACC1E35}"/>
              </a:ext>
            </a:extLst>
          </p:cNvPr>
          <p:cNvSpPr/>
          <p:nvPr userDrawn="1"/>
        </p:nvSpPr>
        <p:spPr>
          <a:xfrm>
            <a:off x="3089088" y="2571750"/>
            <a:ext cx="349000" cy="349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AAD6225-B288-4E38-3D5D-135CFC3793B8}"/>
              </a:ext>
            </a:extLst>
          </p:cNvPr>
          <p:cNvSpPr/>
          <p:nvPr userDrawn="1"/>
        </p:nvSpPr>
        <p:spPr>
          <a:xfrm>
            <a:off x="4239587" y="2571750"/>
            <a:ext cx="349000" cy="349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80F1E24-EFDA-A38C-5D2E-0BA317398B2E}"/>
              </a:ext>
            </a:extLst>
          </p:cNvPr>
          <p:cNvSpPr/>
          <p:nvPr userDrawn="1"/>
        </p:nvSpPr>
        <p:spPr>
          <a:xfrm>
            <a:off x="5390086" y="2571750"/>
            <a:ext cx="349000" cy="349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DCB6E97-5581-0A96-2893-39D992FF03EA}"/>
              </a:ext>
            </a:extLst>
          </p:cNvPr>
          <p:cNvSpPr/>
          <p:nvPr userDrawn="1"/>
        </p:nvSpPr>
        <p:spPr>
          <a:xfrm>
            <a:off x="6540585" y="2571750"/>
            <a:ext cx="349000" cy="349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8635A93-5B30-1DB3-FB66-0DFB131D1D2E}"/>
              </a:ext>
            </a:extLst>
          </p:cNvPr>
          <p:cNvCxnSpPr>
            <a:cxnSpLocks/>
          </p:cNvCxnSpPr>
          <p:nvPr userDrawn="1"/>
        </p:nvCxnSpPr>
        <p:spPr>
          <a:xfrm>
            <a:off x="6714336" y="1808014"/>
            <a:ext cx="0" cy="835844"/>
          </a:xfrm>
          <a:prstGeom prst="line">
            <a:avLst/>
          </a:prstGeom>
          <a:ln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278085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A9690-779C-ED55-BC83-8FEF30A3C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l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1DEA6-9750-7024-54B4-057D15FAF1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E1C4F1-569C-C6F6-C700-DE346B1786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BA0CB4-F479-16E3-023D-9C308B09F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DCB5C5-0C59-A97D-4824-5894398C3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3E82A41-698D-DD38-D52D-B93E3FE34048}"/>
              </a:ext>
            </a:extLst>
          </p:cNvPr>
          <p:cNvCxnSpPr>
            <a:cxnSpLocks/>
          </p:cNvCxnSpPr>
          <p:nvPr userDrawn="1"/>
        </p:nvCxnSpPr>
        <p:spPr>
          <a:xfrm>
            <a:off x="3691077" y="740569"/>
            <a:ext cx="0" cy="366117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548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1 column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5258606-6A4B-34EA-F1F1-E4B5F00D2812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41105" t="69520" r="32066" b="20005"/>
          <a:stretch/>
        </p:blipFill>
        <p:spPr>
          <a:xfrm rot="10800000">
            <a:off x="1745604" y="2937164"/>
            <a:ext cx="7398396" cy="2206334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3968B01-4DE3-6247-A111-59F5D45042CC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A3E3F628-B75D-E6A8-34B3-56C1717C2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DE074DA-3C8C-A034-5773-41F5CEFE3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8565127" cy="2673219"/>
          </a:xfrm>
        </p:spPr>
        <p:txBody>
          <a:bodyPr lIns="108000">
            <a:noAutofit/>
          </a:bodyPr>
          <a:lstStyle>
            <a:lvl1pPr indent="-172800">
              <a:defRPr/>
            </a:lvl1pPr>
            <a:lvl2pPr indent="-172800">
              <a:defRPr/>
            </a:lvl2pPr>
            <a:lvl3pPr indent="-172800">
              <a:defRPr/>
            </a:lvl3pPr>
            <a:lvl4pPr indent="-172800">
              <a:defRPr/>
            </a:lvl4pPr>
            <a:lvl5pPr indent="-17280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45308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77B93-A895-0EB8-B362-2C3064908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8ED3A7-466A-F128-FD07-0EEE53E556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l-G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E2DF7F-FA70-CC1E-2E36-C6889C9A5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265DD3-90B0-1FD2-7DC6-3055A3C42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AE3359-D79E-C519-2545-82893A4AB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0793582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F8CA2-FB5F-545F-A14E-AD1582D15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1D9113-918B-8655-6CE9-B736E3307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F691ED-4081-02F3-2720-639907E505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52745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10C159-96DE-6B06-DD95-50B0DF274D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682FDA-33A8-A00B-B3B9-ACBD96A51B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7"/>
            <a:ext cx="3887391" cy="252745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A1E77-C59B-0100-3447-14BBD574E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9E8AD1-3E99-1DA4-672A-71F859F59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8361360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FD3E1-D3D2-C2E8-E051-1F5B056B2C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l-G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5B8722-20D9-D231-E47D-96D8B4DC41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l-G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AB142C-27F5-D74C-947B-C0C88B69E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CB66B8-F0FF-6DA4-61A2-B0F9CFBB8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6470130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A6E5D0DE-B37C-9BF0-89A8-E2AA5A175238}"/>
              </a:ext>
            </a:extLst>
          </p:cNvPr>
          <p:cNvGrpSpPr/>
          <p:nvPr userDrawn="1"/>
        </p:nvGrpSpPr>
        <p:grpSpPr>
          <a:xfrm>
            <a:off x="4326445" y="102393"/>
            <a:ext cx="2002943" cy="4326729"/>
            <a:chOff x="3223770" y="136525"/>
            <a:chExt cx="2978910" cy="57689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FC26597-7631-8014-74AA-457446A4C532}"/>
                </a:ext>
              </a:extLst>
            </p:cNvPr>
            <p:cNvSpPr/>
            <p:nvPr userDrawn="1"/>
          </p:nvSpPr>
          <p:spPr>
            <a:xfrm>
              <a:off x="3223770" y="136525"/>
              <a:ext cx="2978910" cy="57689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sp>
          <p:nvSpPr>
            <p:cNvPr id="30" name="Title 1">
              <a:extLst>
                <a:ext uri="{FF2B5EF4-FFF2-40B4-BE49-F238E27FC236}">
                  <a16:creationId xmlns:a16="http://schemas.microsoft.com/office/drawing/2014/main" id="{F27D12EC-7A57-34B0-F7AC-E15BEAB0287D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607490" y="1337641"/>
              <a:ext cx="862220" cy="521286"/>
            </a:xfrm>
            <a:prstGeom prst="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>
                  <a:solidFill>
                    <a:schemeClr val="bg1"/>
                  </a:solidFill>
                  <a:latin typeface="+mn-lt"/>
                  <a:ea typeface="+mj-ea"/>
                  <a:cs typeface="+mj-cs"/>
                </a:defRPr>
              </a:lvl1pPr>
            </a:lstStyle>
            <a:p>
              <a:r>
                <a:rPr lang="en-GB" sz="3600" b="1" i="0" dirty="0">
                  <a:solidFill>
                    <a:schemeClr val="bg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  <a:endParaRPr lang="en-US" sz="3600" b="1" i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" name="Title 1">
              <a:extLst>
                <a:ext uri="{FF2B5EF4-FFF2-40B4-BE49-F238E27FC236}">
                  <a16:creationId xmlns:a16="http://schemas.microsoft.com/office/drawing/2014/main" id="{48F783B9-AE0D-E38D-C8D8-2364D40D88D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607490" y="4200849"/>
              <a:ext cx="862220" cy="521286"/>
            </a:xfrm>
            <a:prstGeom prst="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>
                  <a:solidFill>
                    <a:schemeClr val="bg1"/>
                  </a:solidFill>
                  <a:latin typeface="+mn-lt"/>
                  <a:ea typeface="+mj-ea"/>
                  <a:cs typeface="+mj-cs"/>
                </a:defRPr>
              </a:lvl1pPr>
            </a:lstStyle>
            <a:p>
              <a:r>
                <a:rPr lang="en-GB" sz="3600" b="1" i="0" dirty="0">
                  <a:solidFill>
                    <a:schemeClr val="bg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  <a:endParaRPr lang="en-US" sz="3600" b="1" i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5E2B2DA-4705-E246-AB1C-880DCB460977}"/>
              </a:ext>
            </a:extLst>
          </p:cNvPr>
          <p:cNvGrpSpPr/>
          <p:nvPr userDrawn="1"/>
        </p:nvGrpSpPr>
        <p:grpSpPr>
          <a:xfrm>
            <a:off x="6457950" y="102393"/>
            <a:ext cx="2057400" cy="4326729"/>
            <a:chOff x="3223770" y="136525"/>
            <a:chExt cx="2978910" cy="576897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5385E6C-BB90-52FC-1FF1-FF10D2680351}"/>
                </a:ext>
              </a:extLst>
            </p:cNvPr>
            <p:cNvSpPr/>
            <p:nvPr userDrawn="1"/>
          </p:nvSpPr>
          <p:spPr>
            <a:xfrm>
              <a:off x="3223770" y="136525"/>
              <a:ext cx="2978910" cy="57689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sp>
          <p:nvSpPr>
            <p:cNvPr id="34" name="Title 1">
              <a:extLst>
                <a:ext uri="{FF2B5EF4-FFF2-40B4-BE49-F238E27FC236}">
                  <a16:creationId xmlns:a16="http://schemas.microsoft.com/office/drawing/2014/main" id="{A60C0213-C3CD-3100-4503-FDDE0E856C4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607490" y="1337641"/>
              <a:ext cx="862220" cy="521286"/>
            </a:xfrm>
            <a:prstGeom prst="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>
                  <a:solidFill>
                    <a:schemeClr val="bg1"/>
                  </a:solidFill>
                  <a:latin typeface="+mn-lt"/>
                  <a:ea typeface="+mj-ea"/>
                  <a:cs typeface="+mj-cs"/>
                </a:defRPr>
              </a:lvl1pPr>
            </a:lstStyle>
            <a:p>
              <a:r>
                <a:rPr lang="en-GB" sz="3600" b="1" i="0" dirty="0">
                  <a:solidFill>
                    <a:schemeClr val="bg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  <a:endParaRPr lang="en-US" sz="3600" b="1" i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5" name="Title 1">
              <a:extLst>
                <a:ext uri="{FF2B5EF4-FFF2-40B4-BE49-F238E27FC236}">
                  <a16:creationId xmlns:a16="http://schemas.microsoft.com/office/drawing/2014/main" id="{77EB4CF8-74F1-A946-77F1-37BF890B3DF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607490" y="4200849"/>
              <a:ext cx="862220" cy="521286"/>
            </a:xfrm>
            <a:prstGeom prst="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>
                  <a:solidFill>
                    <a:schemeClr val="bg1"/>
                  </a:solidFill>
                  <a:latin typeface="+mn-lt"/>
                  <a:ea typeface="+mj-ea"/>
                  <a:cs typeface="+mj-cs"/>
                </a:defRPr>
              </a:lvl1pPr>
            </a:lstStyle>
            <a:p>
              <a:r>
                <a:rPr lang="en-US" sz="3600" b="1" i="0" dirty="0">
                  <a:solidFill>
                    <a:schemeClr val="bg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6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4D555A7-C114-4AF1-145B-55E474CB9766}"/>
              </a:ext>
            </a:extLst>
          </p:cNvPr>
          <p:cNvGrpSpPr/>
          <p:nvPr userDrawn="1"/>
        </p:nvGrpSpPr>
        <p:grpSpPr>
          <a:xfrm>
            <a:off x="2194942" y="102394"/>
            <a:ext cx="2002943" cy="4326729"/>
            <a:chOff x="3223770" y="136525"/>
            <a:chExt cx="2978910" cy="576897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30B789-75F3-BF4C-10B8-1B12AF499B47}"/>
                </a:ext>
              </a:extLst>
            </p:cNvPr>
            <p:cNvSpPr/>
            <p:nvPr userDrawn="1"/>
          </p:nvSpPr>
          <p:spPr>
            <a:xfrm>
              <a:off x="3223770" y="136525"/>
              <a:ext cx="2978910" cy="57689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350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A7CE9C48-C87F-5DFF-0AF9-AE2DA71F8ED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607490" y="1337641"/>
              <a:ext cx="862220" cy="52128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>
                  <a:solidFill>
                    <a:schemeClr val="bg1"/>
                  </a:solidFill>
                  <a:latin typeface="+mn-lt"/>
                  <a:ea typeface="+mj-ea"/>
                  <a:cs typeface="+mj-cs"/>
                </a:defRPr>
              </a:lvl1pPr>
            </a:lstStyle>
            <a:p>
              <a:r>
                <a:rPr lang="en-GB" sz="3600" b="1" i="0" dirty="0">
                  <a:solidFill>
                    <a:schemeClr val="bg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1</a:t>
              </a:r>
              <a:endParaRPr lang="en-US" sz="3600" b="1" i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Title 1">
              <a:extLst>
                <a:ext uri="{FF2B5EF4-FFF2-40B4-BE49-F238E27FC236}">
                  <a16:creationId xmlns:a16="http://schemas.microsoft.com/office/drawing/2014/main" id="{A9D308A4-98EC-92B8-D071-DCA51D7EB1B0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607490" y="4202610"/>
              <a:ext cx="862220" cy="52128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>
                  <a:solidFill>
                    <a:schemeClr val="bg1"/>
                  </a:solidFill>
                  <a:latin typeface="+mn-lt"/>
                  <a:ea typeface="+mj-ea"/>
                  <a:cs typeface="+mj-cs"/>
                </a:defRPr>
              </a:lvl1pPr>
            </a:lstStyle>
            <a:p>
              <a:r>
                <a:rPr lang="en-GB" sz="3600" b="1" i="0" dirty="0">
                  <a:solidFill>
                    <a:schemeClr val="bg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4</a:t>
              </a:r>
              <a:endParaRPr lang="en-US" sz="3600" b="1" i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808A10-4505-9A24-399F-FCAF5AA506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E01859-FA98-3AF8-A4D0-44507C68D7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362B30C-3F08-3D70-8CEF-D1D5F690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085" y="1003231"/>
            <a:ext cx="1764175" cy="252505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E886314-533F-AE18-0D1C-64307F719D9A}"/>
              </a:ext>
            </a:extLst>
          </p:cNvPr>
          <p:cNvCxnSpPr>
            <a:cxnSpLocks/>
            <a:endCxn id="33" idx="3"/>
          </p:cNvCxnSpPr>
          <p:nvPr userDrawn="1"/>
        </p:nvCxnSpPr>
        <p:spPr>
          <a:xfrm flipV="1">
            <a:off x="2194942" y="2265758"/>
            <a:ext cx="6320408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337235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808A10-4505-9A24-399F-FCAF5AA506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E01859-FA98-3AF8-A4D0-44507C68D7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362B30C-3F08-3D70-8CEF-D1D5F690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003231"/>
            <a:ext cx="1577339" cy="252505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454A83-ABD1-CD5F-810C-D9B75D1E25A6}"/>
              </a:ext>
            </a:extLst>
          </p:cNvPr>
          <p:cNvSpPr/>
          <p:nvPr userDrawn="1"/>
        </p:nvSpPr>
        <p:spPr>
          <a:xfrm>
            <a:off x="2335144" y="245713"/>
            <a:ext cx="1945492" cy="19602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44FC5F05-E816-7ECB-2501-1F846CF109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35144" y="255898"/>
            <a:ext cx="1945492" cy="82575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0132EB8-928D-6A43-B0D9-BE1B8FDA2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35144" y="1091841"/>
            <a:ext cx="1945492" cy="11141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E0B236-2499-BC18-40DE-9E10DF21F869}"/>
              </a:ext>
            </a:extLst>
          </p:cNvPr>
          <p:cNvSpPr/>
          <p:nvPr userDrawn="1"/>
        </p:nvSpPr>
        <p:spPr>
          <a:xfrm>
            <a:off x="6569859" y="245713"/>
            <a:ext cx="1945492" cy="1960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85DAEEA9-CA8D-72C6-C84D-A2D538BB2C5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69859" y="255898"/>
            <a:ext cx="1945492" cy="82575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1A3658F-65B5-B235-1EB3-C188BE2C3211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569859" y="1091808"/>
            <a:ext cx="1945492" cy="11141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6657047-ACF3-E26A-839A-C452A363C94E}"/>
              </a:ext>
            </a:extLst>
          </p:cNvPr>
          <p:cNvSpPr/>
          <p:nvPr userDrawn="1"/>
        </p:nvSpPr>
        <p:spPr>
          <a:xfrm>
            <a:off x="4452501" y="245713"/>
            <a:ext cx="1945492" cy="19602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FD71AA65-38C0-B934-05D5-D8EC83FA52B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452501" y="245711"/>
            <a:ext cx="1945492" cy="84609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E9D2816-6FEA-BF0B-0E77-C1D9BCE45033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4452501" y="1112147"/>
            <a:ext cx="1945492" cy="109384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2EB2333-1528-2826-C3E5-E9501686CAAE}"/>
              </a:ext>
            </a:extLst>
          </p:cNvPr>
          <p:cNvSpPr/>
          <p:nvPr userDrawn="1"/>
        </p:nvSpPr>
        <p:spPr>
          <a:xfrm>
            <a:off x="2335144" y="2395082"/>
            <a:ext cx="1945492" cy="19602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82C012E6-D52E-B585-289F-CF893273BDC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335144" y="2405843"/>
            <a:ext cx="1945492" cy="82575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136C3C02-A1CB-1482-ADA2-08658A3FE7FD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2335144" y="3242362"/>
            <a:ext cx="1945492" cy="111299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3F4B470-B915-20AA-4B05-9B9B31806676}"/>
              </a:ext>
            </a:extLst>
          </p:cNvPr>
          <p:cNvSpPr/>
          <p:nvPr userDrawn="1"/>
        </p:nvSpPr>
        <p:spPr>
          <a:xfrm>
            <a:off x="4452501" y="2395082"/>
            <a:ext cx="1945492" cy="19602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26" name="Picture Placeholder 8">
            <a:extLst>
              <a:ext uri="{FF2B5EF4-FFF2-40B4-BE49-F238E27FC236}">
                <a16:creationId xmlns:a16="http://schemas.microsoft.com/office/drawing/2014/main" id="{FF11C04A-26EE-E564-40BC-A81B5C1A12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452501" y="2416605"/>
            <a:ext cx="1945492" cy="82575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0F2ABC19-529E-1C2A-F2EC-91005BD6CE8E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4452501" y="3263887"/>
            <a:ext cx="1945492" cy="109147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F833CBB-1282-1E0B-B336-D50D944666BF}"/>
              </a:ext>
            </a:extLst>
          </p:cNvPr>
          <p:cNvSpPr/>
          <p:nvPr userDrawn="1"/>
        </p:nvSpPr>
        <p:spPr>
          <a:xfrm>
            <a:off x="6569859" y="2395083"/>
            <a:ext cx="1945492" cy="1960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37" name="Picture Placeholder 8">
            <a:extLst>
              <a:ext uri="{FF2B5EF4-FFF2-40B4-BE49-F238E27FC236}">
                <a16:creationId xmlns:a16="http://schemas.microsoft.com/office/drawing/2014/main" id="{E9719374-BAB4-0931-A543-59994265022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569859" y="2416605"/>
            <a:ext cx="1945492" cy="82575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E9882E6A-F218-3EA0-2C75-0C4316F268EB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569859" y="3263887"/>
            <a:ext cx="1945492" cy="109147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909064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808A10-4505-9A24-399F-FCAF5AA506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E01859-FA98-3AF8-A4D0-44507C68D7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362B30C-3F08-3D70-8CEF-D1D5F6909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003231"/>
            <a:ext cx="1577339" cy="252505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454A83-ABD1-CD5F-810C-D9B75D1E25A6}"/>
              </a:ext>
            </a:extLst>
          </p:cNvPr>
          <p:cNvSpPr/>
          <p:nvPr userDrawn="1"/>
        </p:nvSpPr>
        <p:spPr>
          <a:xfrm>
            <a:off x="2335144" y="245713"/>
            <a:ext cx="1945492" cy="41091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44FC5F05-E816-7ECB-2501-1F846CF109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35144" y="255898"/>
            <a:ext cx="1945492" cy="82575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0132EB8-928D-6A43-B0D9-BE1B8FDA2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35144" y="1154430"/>
            <a:ext cx="1945492" cy="32004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E0B236-2499-BC18-40DE-9E10DF21F869}"/>
              </a:ext>
            </a:extLst>
          </p:cNvPr>
          <p:cNvSpPr/>
          <p:nvPr userDrawn="1"/>
        </p:nvSpPr>
        <p:spPr>
          <a:xfrm>
            <a:off x="6569859" y="245713"/>
            <a:ext cx="1945492" cy="41091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85DAEEA9-CA8D-72C6-C84D-A2D538BB2C5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69859" y="255898"/>
            <a:ext cx="1945492" cy="82575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1A3658F-65B5-B235-1EB3-C188BE2C3211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569859" y="1154431"/>
            <a:ext cx="1945492" cy="32003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6657047-ACF3-E26A-839A-C452A363C94E}"/>
              </a:ext>
            </a:extLst>
          </p:cNvPr>
          <p:cNvSpPr/>
          <p:nvPr userDrawn="1"/>
        </p:nvSpPr>
        <p:spPr>
          <a:xfrm>
            <a:off x="4452501" y="245713"/>
            <a:ext cx="1945492" cy="41091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 sz="1350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FD71AA65-38C0-B934-05D5-D8EC83FA52B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452501" y="245712"/>
            <a:ext cx="1945492" cy="84609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E9D2816-6FEA-BF0B-0E77-C1D9BCE45033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4452501" y="1154431"/>
            <a:ext cx="1945492" cy="32003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1654696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4A3AC-32BE-7B18-A3DF-65F9E701B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FBADD-A0DD-AF85-FF79-E324DE3F87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3A0E5-A1F6-1517-3A51-FFDCDE940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8F318-0DB9-2EE3-99D1-152FDDAD9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4760447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yellow text on a black background">
            <a:extLst>
              <a:ext uri="{FF2B5EF4-FFF2-40B4-BE49-F238E27FC236}">
                <a16:creationId xmlns:a16="http://schemas.microsoft.com/office/drawing/2014/main" id="{073121C9-6102-88DE-379F-281A5DBA66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4713535"/>
            <a:ext cx="960120" cy="327571"/>
          </a:xfrm>
          <a:prstGeom prst="rect">
            <a:avLst/>
          </a:prstGeom>
        </p:spPr>
      </p:pic>
      <p:pic>
        <p:nvPicPr>
          <p:cNvPr id="3" name="Picture 2" descr="A black background with many squares">
            <a:extLst>
              <a:ext uri="{FF2B5EF4-FFF2-40B4-BE49-F238E27FC236}">
                <a16:creationId xmlns:a16="http://schemas.microsoft.com/office/drawing/2014/main" id="{651058FC-653F-7A3F-3E28-096CC8649C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3866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white logo">
            <a:extLst>
              <a:ext uri="{FF2B5EF4-FFF2-40B4-BE49-F238E27FC236}">
                <a16:creationId xmlns:a16="http://schemas.microsoft.com/office/drawing/2014/main" id="{291A151C-9FE7-48F4-0BF9-7E5266A9AC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" y="4699390"/>
            <a:ext cx="1042988" cy="372881"/>
          </a:xfrm>
          <a:prstGeom prst="rect">
            <a:avLst/>
          </a:prstGeom>
        </p:spPr>
      </p:pic>
      <p:pic>
        <p:nvPicPr>
          <p:cNvPr id="11" name="Picture 10" descr="A black background with white squares">
            <a:extLst>
              <a:ext uri="{FF2B5EF4-FFF2-40B4-BE49-F238E27FC236}">
                <a16:creationId xmlns:a16="http://schemas.microsoft.com/office/drawing/2014/main" id="{6B486F11-3960-92A6-9274-65B13E911D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8174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white logo">
            <a:extLst>
              <a:ext uri="{FF2B5EF4-FFF2-40B4-BE49-F238E27FC236}">
                <a16:creationId xmlns:a16="http://schemas.microsoft.com/office/drawing/2014/main" id="{291A151C-9FE7-48F4-0BF9-7E5266A9AC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" y="4699390"/>
            <a:ext cx="1042988" cy="37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39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ba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8E6143-B769-6FDF-81BE-B03D16B05650}"/>
              </a:ext>
            </a:extLst>
          </p:cNvPr>
          <p:cNvSpPr/>
          <p:nvPr userDrawn="1"/>
        </p:nvSpPr>
        <p:spPr>
          <a:xfrm>
            <a:off x="5190015" y="1604075"/>
            <a:ext cx="3324387" cy="22550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3514" y="976313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79641" y="1370013"/>
            <a:ext cx="2743200" cy="27432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56946697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yellow text on a black background">
            <a:extLst>
              <a:ext uri="{FF2B5EF4-FFF2-40B4-BE49-F238E27FC236}">
                <a16:creationId xmlns:a16="http://schemas.microsoft.com/office/drawing/2014/main" id="{073121C9-6102-88DE-379F-281A5DBA66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4713535"/>
            <a:ext cx="960120" cy="327571"/>
          </a:xfrm>
          <a:prstGeom prst="rect">
            <a:avLst/>
          </a:prstGeom>
        </p:spPr>
      </p:pic>
      <p:pic>
        <p:nvPicPr>
          <p:cNvPr id="7" name="Picture 6" descr="A black background with red dots">
            <a:extLst>
              <a:ext uri="{FF2B5EF4-FFF2-40B4-BE49-F238E27FC236}">
                <a16:creationId xmlns:a16="http://schemas.microsoft.com/office/drawing/2014/main" id="{2DAF7C05-D5F6-4F0E-3085-5B71EF64DF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125"/>
            <a:ext cx="9144000" cy="464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16943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background with white dots">
            <a:extLst>
              <a:ext uri="{FF2B5EF4-FFF2-40B4-BE49-F238E27FC236}">
                <a16:creationId xmlns:a16="http://schemas.microsoft.com/office/drawing/2014/main" id="{25E97DD1-E02D-559C-098F-8CBB1B8727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0534"/>
            <a:ext cx="9144000" cy="4642433"/>
          </a:xfrm>
          <a:prstGeom prst="rect">
            <a:avLst/>
          </a:prstGeom>
        </p:spPr>
      </p:pic>
      <p:pic>
        <p:nvPicPr>
          <p:cNvPr id="7" name="Picture 6" descr="A black and white logo">
            <a:extLst>
              <a:ext uri="{FF2B5EF4-FFF2-40B4-BE49-F238E27FC236}">
                <a16:creationId xmlns:a16="http://schemas.microsoft.com/office/drawing/2014/main" id="{88DD891E-1AFF-5901-486E-79D8FBC138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" y="4699390"/>
            <a:ext cx="1042988" cy="37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1547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white logo">
            <a:extLst>
              <a:ext uri="{FF2B5EF4-FFF2-40B4-BE49-F238E27FC236}">
                <a16:creationId xmlns:a16="http://schemas.microsoft.com/office/drawing/2014/main" id="{88DD891E-1AFF-5901-486E-79D8FBC138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" y="4699390"/>
            <a:ext cx="1042988" cy="37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32987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yellow text on a black background">
            <a:extLst>
              <a:ext uri="{FF2B5EF4-FFF2-40B4-BE49-F238E27FC236}">
                <a16:creationId xmlns:a16="http://schemas.microsoft.com/office/drawing/2014/main" id="{073121C9-6102-88DE-379F-281A5DBA66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4713535"/>
            <a:ext cx="960120" cy="327571"/>
          </a:xfrm>
          <a:prstGeom prst="rect">
            <a:avLst/>
          </a:prstGeom>
        </p:spPr>
      </p:pic>
      <p:pic>
        <p:nvPicPr>
          <p:cNvPr id="3" name="Picture 2" descr="A screenshot of a video game">
            <a:extLst>
              <a:ext uri="{FF2B5EF4-FFF2-40B4-BE49-F238E27FC236}">
                <a16:creationId xmlns:a16="http://schemas.microsoft.com/office/drawing/2014/main" id="{5ACE6049-AD5F-2EEF-A366-FE368C4544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99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37528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white logo">
            <a:extLst>
              <a:ext uri="{FF2B5EF4-FFF2-40B4-BE49-F238E27FC236}">
                <a16:creationId xmlns:a16="http://schemas.microsoft.com/office/drawing/2014/main" id="{88DD891E-1AFF-5901-486E-79D8FBC138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" y="4699390"/>
            <a:ext cx="1042988" cy="372881"/>
          </a:xfrm>
          <a:prstGeom prst="rect">
            <a:avLst/>
          </a:prstGeom>
        </p:spPr>
      </p:pic>
      <p:pic>
        <p:nvPicPr>
          <p:cNvPr id="3" name="Picture 2" descr="A black background with many squares and dots">
            <a:extLst>
              <a:ext uri="{FF2B5EF4-FFF2-40B4-BE49-F238E27FC236}">
                <a16:creationId xmlns:a16="http://schemas.microsoft.com/office/drawing/2014/main" id="{9D9E343A-938B-0EB3-64ED-547E4847E6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99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17730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Custom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white logo">
            <a:extLst>
              <a:ext uri="{FF2B5EF4-FFF2-40B4-BE49-F238E27FC236}">
                <a16:creationId xmlns:a16="http://schemas.microsoft.com/office/drawing/2014/main" id="{88DD891E-1AFF-5901-486E-79D8FBC138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" y="4699390"/>
            <a:ext cx="1042988" cy="37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0573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yellow text on a black background">
            <a:extLst>
              <a:ext uri="{FF2B5EF4-FFF2-40B4-BE49-F238E27FC236}">
                <a16:creationId xmlns:a16="http://schemas.microsoft.com/office/drawing/2014/main" id="{073121C9-6102-88DE-379F-281A5DBA66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4713535"/>
            <a:ext cx="960120" cy="327571"/>
          </a:xfrm>
          <a:prstGeom prst="rect">
            <a:avLst/>
          </a:prstGeom>
        </p:spPr>
      </p:pic>
      <p:pic>
        <p:nvPicPr>
          <p:cNvPr id="4" name="Picture 3" descr="A black background with green squares">
            <a:extLst>
              <a:ext uri="{FF2B5EF4-FFF2-40B4-BE49-F238E27FC236}">
                <a16:creationId xmlns:a16="http://schemas.microsoft.com/office/drawing/2014/main" id="{418A76BF-1993-37BD-0038-2E5A0CDA7FA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40929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white logo">
            <a:extLst>
              <a:ext uri="{FF2B5EF4-FFF2-40B4-BE49-F238E27FC236}">
                <a16:creationId xmlns:a16="http://schemas.microsoft.com/office/drawing/2014/main" id="{88DD891E-1AFF-5901-486E-79D8FBC138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" y="4699390"/>
            <a:ext cx="1042988" cy="372881"/>
          </a:xfrm>
          <a:prstGeom prst="rect">
            <a:avLst/>
          </a:prstGeom>
        </p:spPr>
      </p:pic>
      <p:pic>
        <p:nvPicPr>
          <p:cNvPr id="10" name="Picture 9" descr="A black background with white circles and dots">
            <a:extLst>
              <a:ext uri="{FF2B5EF4-FFF2-40B4-BE49-F238E27FC236}">
                <a16:creationId xmlns:a16="http://schemas.microsoft.com/office/drawing/2014/main" id="{3B0ACDC5-4386-3F3D-2C22-C29B88F4FE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36465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and white logo">
            <a:extLst>
              <a:ext uri="{FF2B5EF4-FFF2-40B4-BE49-F238E27FC236}">
                <a16:creationId xmlns:a16="http://schemas.microsoft.com/office/drawing/2014/main" id="{88DD891E-1AFF-5901-486E-79D8FBC138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" y="4699390"/>
            <a:ext cx="1042988" cy="37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8860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Custom Layou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background with white squares">
            <a:extLst>
              <a:ext uri="{FF2B5EF4-FFF2-40B4-BE49-F238E27FC236}">
                <a16:creationId xmlns:a16="http://schemas.microsoft.com/office/drawing/2014/main" id="{E2D224DD-0097-5BCB-D4DB-C7C203AD03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2" cy="5143500"/>
          </a:xfrm>
          <a:prstGeom prst="rect">
            <a:avLst/>
          </a:prstGeom>
        </p:spPr>
      </p:pic>
      <p:pic>
        <p:nvPicPr>
          <p:cNvPr id="7" name="Picture 6" descr="A black and white logo">
            <a:extLst>
              <a:ext uri="{FF2B5EF4-FFF2-40B4-BE49-F238E27FC236}">
                <a16:creationId xmlns:a16="http://schemas.microsoft.com/office/drawing/2014/main" id="{D07B0C47-7705-3D01-D416-253E786C49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" y="4699390"/>
            <a:ext cx="1042988" cy="37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2217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 3ximage/graph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17A636-0683-F5B9-ED62-B1A31CF1B4D6}"/>
              </a:ext>
            </a:extLst>
          </p:cNvPr>
          <p:cNvSpPr/>
          <p:nvPr userDrawn="1"/>
        </p:nvSpPr>
        <p:spPr>
          <a:xfrm>
            <a:off x="0" y="1672936"/>
            <a:ext cx="9144000" cy="24962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4461" y="976313"/>
            <a:ext cx="8562621" cy="3736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EBA Public hearing - Crypto-asset exposures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05450" y="1756064"/>
            <a:ext cx="2701633" cy="196388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54203824-637A-91A2-88B2-CA919BE120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74175" y="1756064"/>
            <a:ext cx="2701633" cy="196388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1EB339ED-5A3F-58DE-1149-DB171BECECC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2900" y="1764664"/>
            <a:ext cx="2701633" cy="196388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BA6A832-4E05-422E-BF07-95C66A89A1C3}"/>
              </a:ext>
            </a:extLst>
          </p:cNvPr>
          <p:cNvCxnSpPr/>
          <p:nvPr userDrawn="1"/>
        </p:nvCxnSpPr>
        <p:spPr>
          <a:xfrm>
            <a:off x="3162470" y="1683327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B63F928-749F-DA20-1DF8-1D21C1E2291E}"/>
              </a:ext>
            </a:extLst>
          </p:cNvPr>
          <p:cNvCxnSpPr/>
          <p:nvPr userDrawn="1"/>
        </p:nvCxnSpPr>
        <p:spPr>
          <a:xfrm>
            <a:off x="6092707" y="1683327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26F84BFD-D892-790C-1FF4-FA824262FA5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344462" y="3750687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C911F37-1C06-9DE7-AF0F-DC608ECEC5AE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3264307" y="3750687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441197D0-ECBC-EB61-5EB0-4494B610B4C0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215325" y="3750687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515445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Custom Layou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squares">
            <a:extLst>
              <a:ext uri="{FF2B5EF4-FFF2-40B4-BE49-F238E27FC236}">
                <a16:creationId xmlns:a16="http://schemas.microsoft.com/office/drawing/2014/main" id="{3A47F126-AE38-23E8-FFD7-27012B0E84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080" y="0"/>
            <a:ext cx="4911920" cy="5143500"/>
          </a:xfrm>
          <a:prstGeom prst="rect">
            <a:avLst/>
          </a:prstGeom>
        </p:spPr>
      </p:pic>
      <p:pic>
        <p:nvPicPr>
          <p:cNvPr id="4" name="Picture 3" descr="A blue and white logo">
            <a:extLst>
              <a:ext uri="{FF2B5EF4-FFF2-40B4-BE49-F238E27FC236}">
                <a16:creationId xmlns:a16="http://schemas.microsoft.com/office/drawing/2014/main" id="{00DB35D8-1A3B-FF58-42F4-6B6BD2367A3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00" y="750809"/>
            <a:ext cx="2062401" cy="721521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6821747-850C-916E-5197-B228D9CFE72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72876489"/>
              </p:ext>
            </p:extLst>
          </p:nvPr>
        </p:nvGraphicFramePr>
        <p:xfrm>
          <a:off x="680800" y="1854020"/>
          <a:ext cx="2069702" cy="1435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9702">
                  <a:extLst>
                    <a:ext uri="{9D8B030D-6E8A-4147-A177-3AD203B41FA5}">
                      <a16:colId xmlns:a16="http://schemas.microsoft.com/office/drawing/2014/main" val="4190969106"/>
                    </a:ext>
                  </a:extLst>
                </a:gridCol>
              </a:tblGrid>
              <a:tr h="640142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  <a:spcBef>
                          <a:spcPts val="1000"/>
                        </a:spcBef>
                      </a:pPr>
                      <a:r>
                        <a:rPr lang="fr-FR" sz="1100" b="0" dirty="0" err="1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Floor</a:t>
                      </a:r>
                      <a:r>
                        <a:rPr lang="fr-FR" sz="1100" b="0" dirty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24-27, Tour </a:t>
                      </a:r>
                      <a:r>
                        <a:rPr lang="fr-FR" sz="1100" b="0" dirty="0" err="1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Europlaza</a:t>
                      </a:r>
                      <a:endParaRPr lang="fr-FR" sz="1100" b="0" dirty="0">
                        <a:solidFill>
                          <a:prstClr val="white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fr-FR" sz="1100" b="0" dirty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20 Avenue André </a:t>
                      </a:r>
                      <a:r>
                        <a:rPr lang="fr-FR" sz="1100" b="0" dirty="0" err="1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Prothin</a:t>
                      </a:r>
                      <a:endParaRPr lang="fr-FR" sz="1100" b="0" dirty="0">
                        <a:solidFill>
                          <a:prstClr val="white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fr-FR" sz="1100" b="0" dirty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92400 Courbevoie, France</a:t>
                      </a:r>
                    </a:p>
                  </a:txBody>
                  <a:tcPr marL="68580" marR="68580" marT="34290" marB="3429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0175460"/>
                  </a:ext>
                </a:extLst>
              </a:tr>
              <a:tr h="4518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lang="en-US" sz="1100" b="0" dirty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Tel:  +33 1 86 52 70 00</a:t>
                      </a:r>
                      <a:endParaRPr lang="en-GB" sz="1100" b="0" dirty="0">
                        <a:solidFill>
                          <a:prstClr val="white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E-mail: </a:t>
                      </a:r>
                      <a:r>
                        <a:rPr lang="en-US" sz="1100" b="0" dirty="0" err="1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info@eba.europa.eu</a:t>
                      </a:r>
                      <a:endParaRPr lang="en-GB" sz="1100" b="0" dirty="0">
                        <a:solidFill>
                          <a:srgbClr val="000000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0469975"/>
                  </a:ext>
                </a:extLst>
              </a:tr>
              <a:tr h="34345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https://</a:t>
                      </a:r>
                      <a:r>
                        <a:rPr lang="en-US" sz="1100" b="0" dirty="0" err="1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eba.europa.eu</a:t>
                      </a:r>
                      <a:r>
                        <a:rPr lang="en-US" sz="1100" b="0" dirty="0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/</a:t>
                      </a:r>
                      <a:endParaRPr lang="en-GB" sz="1100" b="0" dirty="0">
                        <a:solidFill>
                          <a:srgbClr val="FFFFFF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7499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77565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12570-DC9A-71F4-AF25-D30E6A0EB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4B7BA7-7C3A-862E-F571-98CAAF8FB1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AE5F0-52F3-1EDF-024D-1D98D2C78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DC34E-1A04-C1E1-E281-C927269A5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5351622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BA51DC-56DB-2DBE-7F44-767F372863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07B24B-9F88-355B-2FF9-B19E997630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2EB0D-6DFD-9102-1551-F81ADF639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E7972-E98B-7D67-3DD6-0CF6CB42A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8832700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58179"/>
            <a:ext cx="4038600" cy="3665483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30D90-B5AE-694C-AF4D-B5392C99196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48200" y="1058179"/>
            <a:ext cx="4038600" cy="3665483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05222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26" Type="http://schemas.openxmlformats.org/officeDocument/2006/relationships/slideLayout" Target="../slideLayouts/slideLayout77.xml"/><Relationship Id="rId39" Type="http://schemas.openxmlformats.org/officeDocument/2006/relationships/slideLayout" Target="../slideLayouts/slideLayout90.xml"/><Relationship Id="rId3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72.xml"/><Relationship Id="rId34" Type="http://schemas.openxmlformats.org/officeDocument/2006/relationships/slideLayout" Target="../slideLayouts/slideLayout85.xml"/><Relationship Id="rId42" Type="http://schemas.openxmlformats.org/officeDocument/2006/relationships/slideLayout" Target="../slideLayouts/slideLayout93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5" Type="http://schemas.openxmlformats.org/officeDocument/2006/relationships/slideLayout" Target="../slideLayouts/slideLayout76.xml"/><Relationship Id="rId33" Type="http://schemas.openxmlformats.org/officeDocument/2006/relationships/slideLayout" Target="../slideLayouts/slideLayout84.xml"/><Relationship Id="rId38" Type="http://schemas.openxmlformats.org/officeDocument/2006/relationships/slideLayout" Target="../slideLayouts/slideLayout89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71.xml"/><Relationship Id="rId29" Type="http://schemas.openxmlformats.org/officeDocument/2006/relationships/slideLayout" Target="../slideLayouts/slideLayout80.xml"/><Relationship Id="rId41" Type="http://schemas.openxmlformats.org/officeDocument/2006/relationships/slideLayout" Target="../slideLayouts/slideLayout92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24" Type="http://schemas.openxmlformats.org/officeDocument/2006/relationships/slideLayout" Target="../slideLayouts/slideLayout75.xml"/><Relationship Id="rId32" Type="http://schemas.openxmlformats.org/officeDocument/2006/relationships/slideLayout" Target="../slideLayouts/slideLayout83.xml"/><Relationship Id="rId37" Type="http://schemas.openxmlformats.org/officeDocument/2006/relationships/slideLayout" Target="../slideLayouts/slideLayout88.xml"/><Relationship Id="rId40" Type="http://schemas.openxmlformats.org/officeDocument/2006/relationships/slideLayout" Target="../slideLayouts/slideLayout91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23" Type="http://schemas.openxmlformats.org/officeDocument/2006/relationships/slideLayout" Target="../slideLayouts/slideLayout74.xml"/><Relationship Id="rId28" Type="http://schemas.openxmlformats.org/officeDocument/2006/relationships/slideLayout" Target="../slideLayouts/slideLayout79.xml"/><Relationship Id="rId36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70.xml"/><Relationship Id="rId31" Type="http://schemas.openxmlformats.org/officeDocument/2006/relationships/slideLayout" Target="../slideLayouts/slideLayout82.xml"/><Relationship Id="rId44" Type="http://schemas.openxmlformats.org/officeDocument/2006/relationships/image" Target="../media/image25.png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Relationship Id="rId22" Type="http://schemas.openxmlformats.org/officeDocument/2006/relationships/slideLayout" Target="../slideLayouts/slideLayout73.xml"/><Relationship Id="rId27" Type="http://schemas.openxmlformats.org/officeDocument/2006/relationships/slideLayout" Target="../slideLayouts/slideLayout78.xml"/><Relationship Id="rId30" Type="http://schemas.openxmlformats.org/officeDocument/2006/relationships/slideLayout" Target="../slideLayouts/slideLayout81.xml"/><Relationship Id="rId35" Type="http://schemas.openxmlformats.org/officeDocument/2006/relationships/slideLayout" Target="../slideLayouts/slideLayout86.xml"/><Relationship Id="rId4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513" y="965200"/>
            <a:ext cx="8565127" cy="2673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60572" y="4649279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EBA Public hearing - Crypto-asset exposures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1241" y="4649279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</a:defRPr>
            </a:lvl1pPr>
          </a:lstStyle>
          <a:p>
            <a:fld id="{1067E634-D3D1-7145-91AA-5226C1C7AE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DB9A9D-8BE9-B36C-A65E-57A5A84D7AE4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8AF6783C-D985-7A59-D775-73987A7BE9F7}"/>
              </a:ext>
            </a:extLst>
          </p:cNvPr>
          <p:cNvPicPr>
            <a:picLocks noChangeAspect="1"/>
          </p:cNvPicPr>
          <p:nvPr userDrawn="1"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CD1EA4-CD02-4B2C-949A-30CB06702D7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1125538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2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EBA Regular Use</a:t>
            </a:r>
          </a:p>
        </p:txBody>
      </p:sp>
    </p:spTree>
    <p:extLst>
      <p:ext uri="{BB962C8B-B14F-4D97-AF65-F5344CB8AC3E}">
        <p14:creationId xmlns:p14="http://schemas.microsoft.com/office/powerpoint/2010/main" val="16537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85" r:id="rId3"/>
    <p:sldLayoutId id="2147483703" r:id="rId4"/>
    <p:sldLayoutId id="2147483684" r:id="rId5"/>
    <p:sldLayoutId id="2147483662" r:id="rId6"/>
    <p:sldLayoutId id="2147483674" r:id="rId7"/>
    <p:sldLayoutId id="2147483714" r:id="rId8"/>
    <p:sldLayoutId id="2147483716" r:id="rId9"/>
    <p:sldLayoutId id="2147483717" r:id="rId10"/>
    <p:sldLayoutId id="2147483718" r:id="rId11"/>
    <p:sldLayoutId id="2147483691" r:id="rId12"/>
    <p:sldLayoutId id="2147483715" r:id="rId13"/>
    <p:sldLayoutId id="2147483686" r:id="rId14"/>
    <p:sldLayoutId id="2147483689" r:id="rId15"/>
    <p:sldLayoutId id="2147483687" r:id="rId16"/>
    <p:sldLayoutId id="2147483679" r:id="rId17"/>
    <p:sldLayoutId id="2147483664" r:id="rId18"/>
    <p:sldLayoutId id="2147483688" r:id="rId19"/>
    <p:sldLayoutId id="2147483690" r:id="rId20"/>
    <p:sldLayoutId id="2147483719" r:id="rId21"/>
    <p:sldLayoutId id="2147483704" r:id="rId22"/>
    <p:sldLayoutId id="2147483683" r:id="rId23"/>
    <p:sldLayoutId id="2147483673" r:id="rId24"/>
    <p:sldLayoutId id="2147483705" r:id="rId25"/>
    <p:sldLayoutId id="2147483680" r:id="rId26"/>
    <p:sldLayoutId id="2147483706" r:id="rId27"/>
    <p:sldLayoutId id="2147483708" r:id="rId28"/>
    <p:sldLayoutId id="2147483710" r:id="rId29"/>
    <p:sldLayoutId id="2147483695" r:id="rId30"/>
    <p:sldLayoutId id="2147483676" r:id="rId31"/>
    <p:sldLayoutId id="2147483712" r:id="rId32"/>
    <p:sldLayoutId id="2147483675" r:id="rId33"/>
    <p:sldLayoutId id="2147483696" r:id="rId34"/>
    <p:sldLayoutId id="2147483711" r:id="rId35"/>
    <p:sldLayoutId id="2147483697" r:id="rId36"/>
    <p:sldLayoutId id="2147483677" r:id="rId37"/>
    <p:sldLayoutId id="2147483713" r:id="rId38"/>
    <p:sldLayoutId id="2147483698" r:id="rId39"/>
    <p:sldLayoutId id="2147483681" r:id="rId40"/>
    <p:sldLayoutId id="2147483699" r:id="rId41"/>
    <p:sldLayoutId id="2147483682" r:id="rId42"/>
    <p:sldLayoutId id="2147483700" r:id="rId43"/>
    <p:sldLayoutId id="2147483678" r:id="rId44"/>
    <p:sldLayoutId id="2147483701" r:id="rId45"/>
    <p:sldLayoutId id="2147483693" r:id="rId46"/>
    <p:sldLayoutId id="2147483694" r:id="rId47"/>
    <p:sldLayoutId id="2147483702" r:id="rId48"/>
    <p:sldLayoutId id="2147483692" r:id="rId49"/>
    <p:sldLayoutId id="2147483666" r:id="rId50"/>
    <p:sldLayoutId id="2147483720" r:id="rId5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14000"/>
        </a:lnSpc>
        <a:spcBef>
          <a:spcPts val="750"/>
        </a:spcBef>
        <a:buClr>
          <a:schemeClr val="tx2"/>
        </a:buClr>
        <a:buFont typeface="Wingdings" pitchFamily="2" charset="2"/>
        <a:buNone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Clr>
          <a:schemeClr val="tx2"/>
        </a:buClr>
        <a:buFont typeface="Wingdings" pitchFamily="2" charset="2"/>
        <a:buChar char="§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Clr>
          <a:schemeClr val="tx2"/>
        </a:buClr>
        <a:buFont typeface="Wingdings" pitchFamily="2" charset="2"/>
        <a:buChar char="§"/>
        <a:defRPr sz="11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Clr>
          <a:schemeClr val="tx2"/>
        </a:buClr>
        <a:buFont typeface="Wingdings" pitchFamily="2" charset="2"/>
        <a:buChar char="§"/>
        <a:defRPr sz="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2DFBEE-6A77-853D-C318-D0A8CF309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ED9A7E-FB07-EE8D-A079-E1CBA1C272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050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848B87-B81D-A949-9B48-4DBFF1E0DD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D283C6-85B4-D9DB-9F2D-D105FCF04E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E8CCCA-B601-4955-BB27-D5A6ACE27D7F}" type="slidenum">
              <a:rPr lang="el-GR" smtClean="0"/>
              <a:t>‹#›</a:t>
            </a:fld>
            <a:endParaRPr lang="el-GR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AEEFB84-F7AC-D408-93E3-CF198A3A859E}"/>
              </a:ext>
            </a:extLst>
          </p:cNvPr>
          <p:cNvCxnSpPr>
            <a:cxnSpLocks/>
          </p:cNvCxnSpPr>
          <p:nvPr userDrawn="1"/>
        </p:nvCxnSpPr>
        <p:spPr>
          <a:xfrm>
            <a:off x="629100" y="4549325"/>
            <a:ext cx="7886250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 descr="A blue and yellow text on a black background">
            <a:extLst>
              <a:ext uri="{FF2B5EF4-FFF2-40B4-BE49-F238E27FC236}">
                <a16:creationId xmlns:a16="http://schemas.microsoft.com/office/drawing/2014/main" id="{051AEC4A-21C8-0D90-876C-B1D9826DD100}"/>
              </a:ext>
            </a:extLst>
          </p:cNvPr>
          <p:cNvPicPr>
            <a:picLocks noChangeAspect="1"/>
          </p:cNvPicPr>
          <p:nvPr userDrawn="1"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4713535"/>
            <a:ext cx="960120" cy="3275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0229FC-FD7D-2FEC-6C76-2B278CF0CFE2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1125538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2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EBA Regular Use</a:t>
            </a:r>
          </a:p>
        </p:txBody>
      </p:sp>
    </p:spTree>
    <p:extLst>
      <p:ext uri="{BB962C8B-B14F-4D97-AF65-F5344CB8AC3E}">
        <p14:creationId xmlns:p14="http://schemas.microsoft.com/office/powerpoint/2010/main" val="228995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40" r:id="rId18"/>
    <p:sldLayoutId id="2147483741" r:id="rId19"/>
    <p:sldLayoutId id="2147483742" r:id="rId20"/>
    <p:sldLayoutId id="2147483743" r:id="rId21"/>
    <p:sldLayoutId id="2147483744" r:id="rId22"/>
    <p:sldLayoutId id="2147483745" r:id="rId23"/>
    <p:sldLayoutId id="2147483746" r:id="rId24"/>
    <p:sldLayoutId id="2147483747" r:id="rId25"/>
    <p:sldLayoutId id="2147483748" r:id="rId26"/>
    <p:sldLayoutId id="2147483749" r:id="rId27"/>
    <p:sldLayoutId id="2147483750" r:id="rId28"/>
    <p:sldLayoutId id="2147483751" r:id="rId29"/>
    <p:sldLayoutId id="2147483752" r:id="rId30"/>
    <p:sldLayoutId id="2147483753" r:id="rId31"/>
    <p:sldLayoutId id="2147483754" r:id="rId32"/>
    <p:sldLayoutId id="2147483755" r:id="rId33"/>
    <p:sldLayoutId id="2147483756" r:id="rId34"/>
    <p:sldLayoutId id="2147483757" r:id="rId35"/>
    <p:sldLayoutId id="2147483758" r:id="rId36"/>
    <p:sldLayoutId id="2147483759" r:id="rId37"/>
    <p:sldLayoutId id="2147483760" r:id="rId38"/>
    <p:sldLayoutId id="2147483761" r:id="rId39"/>
    <p:sldLayoutId id="2147483762" r:id="rId40"/>
    <p:sldLayoutId id="2147483763" r:id="rId41"/>
    <p:sldLayoutId id="2147483764" r:id="rId4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Clr>
          <a:schemeClr val="bg2"/>
        </a:buClr>
        <a:buFont typeface="Wingdings" panose="05000000000000000000" pitchFamily="2" charset="2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Wingdings" panose="05000000000000000000" pitchFamily="2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Wingdings" panose="05000000000000000000" pitchFamily="2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C3F77099-2C2A-5A45-1489-A2503E5D2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187179"/>
              </p:ext>
            </p:extLst>
          </p:nvPr>
        </p:nvGraphicFramePr>
        <p:xfrm>
          <a:off x="85243" y="1446531"/>
          <a:ext cx="5279237" cy="18752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79237">
                  <a:extLst>
                    <a:ext uri="{9D8B030D-6E8A-4147-A177-3AD203B41FA5}">
                      <a16:colId xmlns:a16="http://schemas.microsoft.com/office/drawing/2014/main" val="1070234767"/>
                    </a:ext>
                  </a:extLst>
                </a:gridCol>
              </a:tblGrid>
              <a:tr h="1266447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en-GB" sz="2800" b="0" i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Regulatory Developments:    </a:t>
                      </a:r>
                      <a:r>
                        <a:rPr lang="en-GB" sz="2800" b="0" i="0" dirty="0" err="1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MiCAR</a:t>
                      </a:r>
                      <a:r>
                        <a:rPr lang="en-GB" sz="2800" b="0" i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&amp; CRR</a:t>
                      </a:r>
                      <a:endParaRPr lang="en-DE" sz="2800" b="0" i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575539"/>
                  </a:ext>
                </a:extLst>
              </a:tr>
              <a:tr h="40536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Christian Moor, EBA , Paris, 16 April 2026</a:t>
                      </a:r>
                      <a:endParaRPr lang="en-US" dirty="0">
                        <a:solidFill>
                          <a:schemeClr val="accent4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accent4"/>
                        </a:solidFill>
                      </a:endParaRPr>
                    </a:p>
                  </a:txBody>
                  <a:tcPr marT="14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6312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3781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1ACF1-FF73-C174-AA96-81D404B6F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88EC1-83FC-2487-3A8D-FC878894C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094" y="149634"/>
            <a:ext cx="8823081" cy="994172"/>
          </a:xfrm>
        </p:spPr>
        <p:txBody>
          <a:bodyPr anchor="ctr">
            <a:normAutofit/>
          </a:bodyPr>
          <a:lstStyle/>
          <a:p>
            <a:r>
              <a:rPr lang="en-US" dirty="0"/>
              <a:t>Implementation challenges </a:t>
            </a:r>
            <a:endParaRPr lang="en-GB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18861FFF-E92D-427F-6FE9-44FE1DBE22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7860419"/>
              </p:ext>
            </p:extLst>
          </p:nvPr>
        </p:nvGraphicFramePr>
        <p:xfrm>
          <a:off x="655252" y="897308"/>
          <a:ext cx="8292195" cy="3392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05973667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E0058-DA6A-CF2B-5524-403EFD64F6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B28EE-A689-8E48-84DC-2D881C25E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11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4F7EF4-39E4-5ABF-58BC-4179AF412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129" y="306165"/>
            <a:ext cx="8565127" cy="691356"/>
          </a:xfrm>
        </p:spPr>
        <p:txBody>
          <a:bodyPr/>
          <a:lstStyle/>
          <a:p>
            <a:r>
              <a:rPr lang="en-GB" dirty="0"/>
              <a:t>Banking prudential regulation on Crypto-assets </a:t>
            </a:r>
            <a:endParaRPr lang="en-DE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7A3082EC-FF69-3E7C-5797-0B74CC4659E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60485" y="1141047"/>
          <a:ext cx="8566150" cy="2673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896621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1CE6A-9F2C-2691-E153-BE7423599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836A28-28F8-F94B-AE94-8CDCCF29B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2787BCC-3850-B437-7B2B-A496B61F0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563" y="303710"/>
            <a:ext cx="8565127" cy="691356"/>
          </a:xfrm>
        </p:spPr>
        <p:txBody>
          <a:bodyPr/>
          <a:lstStyle/>
          <a:p>
            <a:r>
              <a:rPr lang="en-GB" dirty="0"/>
              <a:t>BCBS prudential standard on crypto-asset exposures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9BC7F0-9009-E135-95BD-10C0DB06C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329" y="1154818"/>
            <a:ext cx="4877163" cy="2673219"/>
          </a:xfrm>
        </p:spPr>
        <p:txBody>
          <a:bodyPr/>
          <a:lstStyle/>
          <a:p>
            <a:pPr lvl="1" indent="-171450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The BCBS framework for the prudential treatment of banks' exposures to crypto assets,  should be implemented by 1st January 2026. </a:t>
            </a:r>
          </a:p>
          <a:p>
            <a:pPr lvl="1" indent="-171450">
              <a:lnSpc>
                <a:spcPct val="90000"/>
              </a:lnSpc>
              <a:buClr>
                <a:srgbClr val="ECD052"/>
              </a:buClr>
              <a:defRPr sz="1400"/>
            </a:pPr>
            <a:endParaRPr lang="en-US" sz="13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 indent="-171450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This framework aims to ensure that banks manage the risks associated with crypto assets effectively and maintain adequate capital to cover potential losses.</a:t>
            </a:r>
          </a:p>
          <a:p>
            <a:pPr marL="342900" lvl="1" indent="0">
              <a:lnSpc>
                <a:spcPct val="90000"/>
              </a:lnSpc>
              <a:buClr>
                <a:srgbClr val="ECD052"/>
              </a:buClr>
              <a:buNone/>
              <a:defRPr sz="1400"/>
            </a:pPr>
            <a:endParaRPr lang="en-US" sz="13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lvl="1" indent="0">
              <a:lnSpc>
                <a:spcPct val="90000"/>
              </a:lnSpc>
              <a:buClr>
                <a:srgbClr val="ECD052"/>
              </a:buClr>
              <a:buNone/>
              <a:defRPr sz="1400"/>
            </a:pPr>
            <a:r>
              <a:rPr 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Key Components</a:t>
            </a:r>
          </a:p>
          <a:p>
            <a:pPr marL="685800" lvl="1" indent="-342900">
              <a:lnSpc>
                <a:spcPct val="90000"/>
              </a:lnSpc>
              <a:buClr>
                <a:srgbClr val="ECD052"/>
              </a:buClr>
              <a:buFont typeface="+mj-lt"/>
              <a:buAutoNum type="arabicPeriod"/>
              <a:defRPr sz="1400"/>
            </a:pPr>
            <a:r>
              <a:rPr 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Classification of Crypto Assets</a:t>
            </a:r>
          </a:p>
          <a:p>
            <a:pPr marL="685800" lvl="1" indent="-342900">
              <a:lnSpc>
                <a:spcPct val="90000"/>
              </a:lnSpc>
              <a:buClr>
                <a:srgbClr val="ECD052"/>
              </a:buClr>
              <a:buFont typeface="+mj-lt"/>
              <a:buAutoNum type="arabicPeriod"/>
              <a:defRPr sz="1400"/>
            </a:pPr>
            <a:r>
              <a:rPr 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Capital Requirements</a:t>
            </a:r>
          </a:p>
          <a:p>
            <a:pPr marL="685800" lvl="1" indent="-342900">
              <a:lnSpc>
                <a:spcPct val="90000"/>
              </a:lnSpc>
              <a:buClr>
                <a:srgbClr val="ECD052"/>
              </a:buClr>
              <a:buFont typeface="+mj-lt"/>
              <a:buAutoNum type="arabicPeriod"/>
              <a:defRPr sz="1400"/>
            </a:pPr>
            <a:r>
              <a:rPr 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Exposure Limits</a:t>
            </a:r>
          </a:p>
          <a:p>
            <a:pPr marL="685800" lvl="1" indent="-342900">
              <a:lnSpc>
                <a:spcPct val="90000"/>
              </a:lnSpc>
              <a:buClr>
                <a:srgbClr val="ECD052"/>
              </a:buClr>
              <a:buFont typeface="+mj-lt"/>
              <a:buAutoNum type="arabicPeriod"/>
              <a:defRPr sz="1400"/>
            </a:pPr>
            <a:r>
              <a:rPr 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Risk Management and Reporting</a:t>
            </a:r>
          </a:p>
          <a:p>
            <a:pPr marL="457200" lvl="1" indent="0" algn="l">
              <a:spcBef>
                <a:spcPts val="750"/>
              </a:spcBef>
              <a:spcAft>
                <a:spcPts val="750"/>
              </a:spcAft>
              <a:buNone/>
            </a:pPr>
            <a:endParaRPr lang="en-GB" dirty="0"/>
          </a:p>
        </p:txBody>
      </p:sp>
      <p:sp>
        <p:nvSpPr>
          <p:cNvPr id="5" name="Explosion: 8 Points 4">
            <a:extLst>
              <a:ext uri="{FF2B5EF4-FFF2-40B4-BE49-F238E27FC236}">
                <a16:creationId xmlns:a16="http://schemas.microsoft.com/office/drawing/2014/main" id="{5FF5DA98-2941-834E-FE16-E8FFB9C99449}"/>
              </a:ext>
            </a:extLst>
          </p:cNvPr>
          <p:cNvSpPr/>
          <p:nvPr/>
        </p:nvSpPr>
        <p:spPr>
          <a:xfrm>
            <a:off x="5337752" y="1470007"/>
            <a:ext cx="3763863" cy="2168412"/>
          </a:xfrm>
          <a:prstGeom prst="irregularSeal1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C00000"/>
                </a:solidFill>
              </a:rPr>
              <a:t>Crypto Standard </a:t>
            </a:r>
          </a:p>
          <a:p>
            <a:pPr algn="ctr"/>
            <a:r>
              <a:rPr lang="en-GB" b="1" dirty="0">
                <a:solidFill>
                  <a:srgbClr val="C00000"/>
                </a:solidFill>
              </a:rPr>
              <a:t>re-opened in Basel in 2026</a:t>
            </a:r>
          </a:p>
        </p:txBody>
      </p:sp>
    </p:spTree>
    <p:extLst>
      <p:ext uri="{BB962C8B-B14F-4D97-AF65-F5344CB8AC3E}">
        <p14:creationId xmlns:p14="http://schemas.microsoft.com/office/powerpoint/2010/main" val="13089845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1F7F2-852D-0560-2C69-E01E382E63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Brace 46">
            <a:extLst>
              <a:ext uri="{FF2B5EF4-FFF2-40B4-BE49-F238E27FC236}">
                <a16:creationId xmlns:a16="http://schemas.microsoft.com/office/drawing/2014/main" id="{F0A00DD5-FB0E-9440-F3DA-937ADDE67C34}"/>
              </a:ext>
            </a:extLst>
          </p:cNvPr>
          <p:cNvSpPr/>
          <p:nvPr/>
        </p:nvSpPr>
        <p:spPr>
          <a:xfrm>
            <a:off x="4167685" y="845852"/>
            <a:ext cx="518746" cy="3491850"/>
          </a:xfrm>
          <a:prstGeom prst="rightBrace">
            <a:avLst/>
          </a:prstGeom>
          <a:solidFill>
            <a:schemeClr val="accent4"/>
          </a:solidFill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14B6E0-67C9-C8EE-424E-D55A1AE98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366C7F-2F59-E51C-14A0-AFD775DA7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61" y="284991"/>
            <a:ext cx="8565127" cy="691356"/>
          </a:xfrm>
        </p:spPr>
        <p:txBody>
          <a:bodyPr/>
          <a:lstStyle/>
          <a:p>
            <a:r>
              <a:rPr lang="en-US" dirty="0"/>
              <a:t>BCBS Classification of Crypto Assets and Capital treatment </a:t>
            </a:r>
            <a:endParaRPr lang="en-GB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8B63EDB-1499-F350-DB63-1AA67E560ACD}"/>
              </a:ext>
            </a:extLst>
          </p:cNvPr>
          <p:cNvGrpSpPr/>
          <p:nvPr/>
        </p:nvGrpSpPr>
        <p:grpSpPr>
          <a:xfrm>
            <a:off x="55541" y="941917"/>
            <a:ext cx="4175818" cy="794956"/>
            <a:chOff x="3078" y="939196"/>
            <a:chExt cx="2702018" cy="79495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28043A0-2961-A94E-1CD9-1385761F2289}"/>
                </a:ext>
              </a:extLst>
            </p:cNvPr>
            <p:cNvSpPr/>
            <p:nvPr/>
          </p:nvSpPr>
          <p:spPr>
            <a:xfrm>
              <a:off x="3078" y="939196"/>
              <a:ext cx="2702018" cy="794956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Rectangle: Rounded Corners 4">
              <a:extLst>
                <a:ext uri="{FF2B5EF4-FFF2-40B4-BE49-F238E27FC236}">
                  <a16:creationId xmlns:a16="http://schemas.microsoft.com/office/drawing/2014/main" id="{B423C7BD-38EA-50D0-B21F-7F93294731F4}"/>
                </a:ext>
              </a:extLst>
            </p:cNvPr>
            <p:cNvSpPr txBox="1"/>
            <p:nvPr/>
          </p:nvSpPr>
          <p:spPr>
            <a:xfrm>
              <a:off x="26361" y="962479"/>
              <a:ext cx="2655452" cy="7483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2400" dirty="0">
                <a:solidFill>
                  <a:schemeClr val="bg1"/>
                </a:solidFill>
                <a:ea typeface="+mj-ea"/>
                <a:cs typeface="+mj-cs"/>
              </a:endParaRPr>
            </a:p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600" b="1" dirty="0">
                  <a:solidFill>
                    <a:schemeClr val="accent4"/>
                  </a:solidFill>
                </a:rPr>
                <a:t>Crypto Asset properties / Nature of asset </a:t>
              </a:r>
            </a:p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200" b="1" dirty="0">
                  <a:solidFill>
                    <a:schemeClr val="accent4"/>
                  </a:solidFill>
                </a:rPr>
                <a:t>(Tokenised traditional assets, stablecoins and unbacked cryptos)</a:t>
              </a:r>
            </a:p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1900" b="1" kern="1200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6905C25-01C1-6169-AC9F-927E10D54AAB}"/>
              </a:ext>
            </a:extLst>
          </p:cNvPr>
          <p:cNvGrpSpPr/>
          <p:nvPr/>
        </p:nvGrpSpPr>
        <p:grpSpPr>
          <a:xfrm>
            <a:off x="51756" y="3456126"/>
            <a:ext cx="4175818" cy="794956"/>
            <a:chOff x="3078" y="939196"/>
            <a:chExt cx="2702018" cy="794956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D8BA9C91-7384-5330-F44D-8133C94440EA}"/>
                </a:ext>
              </a:extLst>
            </p:cNvPr>
            <p:cNvSpPr/>
            <p:nvPr/>
          </p:nvSpPr>
          <p:spPr>
            <a:xfrm>
              <a:off x="3078" y="939196"/>
              <a:ext cx="2702018" cy="794956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6" name="Rectangle: Rounded Corners 4">
              <a:extLst>
                <a:ext uri="{FF2B5EF4-FFF2-40B4-BE49-F238E27FC236}">
                  <a16:creationId xmlns:a16="http://schemas.microsoft.com/office/drawing/2014/main" id="{36C94004-5D34-F9B1-CCB4-1C8AE8C5006C}"/>
                </a:ext>
              </a:extLst>
            </p:cNvPr>
            <p:cNvSpPr txBox="1"/>
            <p:nvPr/>
          </p:nvSpPr>
          <p:spPr>
            <a:xfrm>
              <a:off x="26361" y="962479"/>
              <a:ext cx="2655452" cy="7483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900" b="1" kern="1200" dirty="0">
                  <a:solidFill>
                    <a:schemeClr val="accent4"/>
                  </a:solidFill>
                </a:rPr>
                <a:t>Involved </a:t>
              </a:r>
              <a:r>
                <a:rPr lang="en-GB" sz="1900" b="1" dirty="0">
                  <a:solidFill>
                    <a:schemeClr val="accent4"/>
                  </a:solidFill>
                </a:rPr>
                <a:t>Entities</a:t>
              </a:r>
            </a:p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200" b="1" dirty="0">
                  <a:solidFill>
                    <a:schemeClr val="accent4"/>
                  </a:solidFill>
                </a:rPr>
                <a:t>(reliability and </a:t>
              </a:r>
              <a:r>
                <a:rPr lang="en-GB" sz="1200" b="1" kern="1200" dirty="0">
                  <a:solidFill>
                    <a:schemeClr val="accent4"/>
                  </a:solidFill>
                </a:rPr>
                <a:t>regulatory soundness of all entities involved in issuance, redemption , settlement and governance)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748FA84-9B9E-D50E-A56C-73D0CC1B6CEE}"/>
              </a:ext>
            </a:extLst>
          </p:cNvPr>
          <p:cNvGrpSpPr/>
          <p:nvPr/>
        </p:nvGrpSpPr>
        <p:grpSpPr>
          <a:xfrm>
            <a:off x="41685" y="1770150"/>
            <a:ext cx="4175818" cy="794956"/>
            <a:chOff x="3078" y="939196"/>
            <a:chExt cx="2702018" cy="794956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68FBF56D-6C8B-D50E-A414-F7AF23529893}"/>
                </a:ext>
              </a:extLst>
            </p:cNvPr>
            <p:cNvSpPr/>
            <p:nvPr/>
          </p:nvSpPr>
          <p:spPr>
            <a:xfrm>
              <a:off x="3078" y="939196"/>
              <a:ext cx="2702018" cy="794956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39" name="Rectangle: Rounded Corners 4">
              <a:extLst>
                <a:ext uri="{FF2B5EF4-FFF2-40B4-BE49-F238E27FC236}">
                  <a16:creationId xmlns:a16="http://schemas.microsoft.com/office/drawing/2014/main" id="{8F8B1728-F5A9-447B-F097-B427E67797A0}"/>
                </a:ext>
              </a:extLst>
            </p:cNvPr>
            <p:cNvSpPr txBox="1"/>
            <p:nvPr/>
          </p:nvSpPr>
          <p:spPr>
            <a:xfrm>
              <a:off x="26361" y="962479"/>
              <a:ext cx="2655452" cy="7483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600" b="1" kern="1200" dirty="0">
                  <a:solidFill>
                    <a:schemeClr val="accent4"/>
                  </a:solidFill>
                </a:rPr>
                <a:t>Legal Framework</a:t>
              </a:r>
            </a:p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200" b="1" dirty="0">
                  <a:solidFill>
                    <a:schemeClr val="accent4"/>
                  </a:solidFill>
                </a:rPr>
                <a:t>(legal claim, fully enforceable, settlement finality)</a:t>
              </a:r>
              <a:endParaRPr lang="en-GB" sz="1200" b="1" kern="12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B9F8E0F-93D8-3FC9-D65A-03BD95A84D8A}"/>
              </a:ext>
            </a:extLst>
          </p:cNvPr>
          <p:cNvGrpSpPr/>
          <p:nvPr/>
        </p:nvGrpSpPr>
        <p:grpSpPr>
          <a:xfrm>
            <a:off x="51756" y="2613138"/>
            <a:ext cx="4175818" cy="794956"/>
            <a:chOff x="3078" y="939196"/>
            <a:chExt cx="2702018" cy="794956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1A078322-6CBC-99BF-AC96-68007C3C95A2}"/>
                </a:ext>
              </a:extLst>
            </p:cNvPr>
            <p:cNvSpPr/>
            <p:nvPr/>
          </p:nvSpPr>
          <p:spPr>
            <a:xfrm>
              <a:off x="3078" y="939196"/>
              <a:ext cx="2702018" cy="794956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42" name="Rectangle: Rounded Corners 4">
              <a:extLst>
                <a:ext uri="{FF2B5EF4-FFF2-40B4-BE49-F238E27FC236}">
                  <a16:creationId xmlns:a16="http://schemas.microsoft.com/office/drawing/2014/main" id="{6E844141-C72F-2D6C-FD45-7E9F2103D529}"/>
                </a:ext>
              </a:extLst>
            </p:cNvPr>
            <p:cNvSpPr txBox="1"/>
            <p:nvPr/>
          </p:nvSpPr>
          <p:spPr>
            <a:xfrm>
              <a:off x="26361" y="962479"/>
              <a:ext cx="2655452" cy="7483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2390" tIns="72390" rIns="72390" bIns="7239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600" b="1" kern="1200" dirty="0">
                  <a:solidFill>
                    <a:schemeClr val="accent4"/>
                  </a:solidFill>
                </a:rPr>
                <a:t>Network Infras</a:t>
              </a:r>
              <a:r>
                <a:rPr lang="en-GB" sz="1600" b="1" dirty="0">
                  <a:solidFill>
                    <a:schemeClr val="accent4"/>
                  </a:solidFill>
                </a:rPr>
                <a:t>tructure</a:t>
              </a:r>
            </a:p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200" b="1" kern="1200" dirty="0">
                  <a:solidFill>
                    <a:schemeClr val="accent4"/>
                  </a:solidFill>
                </a:rPr>
                <a:t>(Resilience and quality of the blockchain)</a:t>
              </a:r>
            </a:p>
          </p:txBody>
        </p:sp>
      </p:grp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453B65EF-8CED-E95B-F926-77C147802F64}"/>
              </a:ext>
            </a:extLst>
          </p:cNvPr>
          <p:cNvCxnSpPr>
            <a:cxnSpLocks/>
          </p:cNvCxnSpPr>
          <p:nvPr/>
        </p:nvCxnSpPr>
        <p:spPr>
          <a:xfrm flipV="1">
            <a:off x="5310554" y="1422932"/>
            <a:ext cx="1301261" cy="9278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9E05C44A-5DFF-057A-92B1-44C654485E9D}"/>
              </a:ext>
            </a:extLst>
          </p:cNvPr>
          <p:cNvCxnSpPr>
            <a:cxnSpLocks/>
          </p:cNvCxnSpPr>
          <p:nvPr/>
        </p:nvCxnSpPr>
        <p:spPr>
          <a:xfrm>
            <a:off x="5171157" y="2688221"/>
            <a:ext cx="1503439" cy="11917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Diamond 55">
            <a:extLst>
              <a:ext uri="{FF2B5EF4-FFF2-40B4-BE49-F238E27FC236}">
                <a16:creationId xmlns:a16="http://schemas.microsoft.com/office/drawing/2014/main" id="{515BBD64-1E24-36A1-D11B-30BFAAB38F30}"/>
              </a:ext>
            </a:extLst>
          </p:cNvPr>
          <p:cNvSpPr/>
          <p:nvPr/>
        </p:nvSpPr>
        <p:spPr>
          <a:xfrm>
            <a:off x="5456982" y="2904127"/>
            <a:ext cx="1008404" cy="817507"/>
          </a:xfrm>
          <a:prstGeom prst="diamond">
            <a:avLst/>
          </a:prstGeom>
          <a:solidFill>
            <a:schemeClr val="accent4"/>
          </a:solidFill>
          <a:ln w="25400">
            <a:solidFill>
              <a:schemeClr val="accent4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/>
              <a:t>Meet hedge criteria 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71748F87-6C88-7051-04F8-4DD39BD3A58F}"/>
              </a:ext>
            </a:extLst>
          </p:cNvPr>
          <p:cNvCxnSpPr>
            <a:cxnSpLocks/>
          </p:cNvCxnSpPr>
          <p:nvPr/>
        </p:nvCxnSpPr>
        <p:spPr>
          <a:xfrm flipV="1">
            <a:off x="6322463" y="2681939"/>
            <a:ext cx="442372" cy="3743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66BEB503-052F-A7CB-3C20-6B6C942C2C6A}"/>
              </a:ext>
            </a:extLst>
          </p:cNvPr>
          <p:cNvSpPr txBox="1"/>
          <p:nvPr/>
        </p:nvSpPr>
        <p:spPr>
          <a:xfrm>
            <a:off x="5250088" y="2888716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No</a:t>
            </a:r>
          </a:p>
        </p:txBody>
      </p:sp>
      <p:sp>
        <p:nvSpPr>
          <p:cNvPr id="65" name="Diamond 64">
            <a:extLst>
              <a:ext uri="{FF2B5EF4-FFF2-40B4-BE49-F238E27FC236}">
                <a16:creationId xmlns:a16="http://schemas.microsoft.com/office/drawing/2014/main" id="{DACEC518-A444-E887-9C11-81ED43757CE8}"/>
              </a:ext>
            </a:extLst>
          </p:cNvPr>
          <p:cNvSpPr/>
          <p:nvPr/>
        </p:nvSpPr>
        <p:spPr>
          <a:xfrm>
            <a:off x="4532226" y="2202060"/>
            <a:ext cx="1008404" cy="794956"/>
          </a:xfrm>
          <a:prstGeom prst="diamond">
            <a:avLst/>
          </a:prstGeom>
          <a:solidFill>
            <a:schemeClr val="accent4"/>
          </a:solidFill>
          <a:ln w="254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/>
              <a:t>Meet all criteria</a:t>
            </a:r>
            <a:endParaRPr lang="en-GB" sz="9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D06B0F2-EC2C-4711-1E96-F695C9D38657}"/>
              </a:ext>
            </a:extLst>
          </p:cNvPr>
          <p:cNvSpPr txBox="1"/>
          <p:nvPr/>
        </p:nvSpPr>
        <p:spPr>
          <a:xfrm>
            <a:off x="5481286" y="1756362"/>
            <a:ext cx="7584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Yes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E67CA94-65BA-5FE6-0F08-243DDDCBF484}"/>
              </a:ext>
            </a:extLst>
          </p:cNvPr>
          <p:cNvGrpSpPr/>
          <p:nvPr/>
        </p:nvGrpSpPr>
        <p:grpSpPr>
          <a:xfrm>
            <a:off x="6775030" y="992985"/>
            <a:ext cx="2313429" cy="794956"/>
            <a:chOff x="3078" y="1876799"/>
            <a:chExt cx="2702018" cy="794956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5410699B-160F-1599-13B3-015818C8B11E}"/>
                </a:ext>
              </a:extLst>
            </p:cNvPr>
            <p:cNvSpPr/>
            <p:nvPr/>
          </p:nvSpPr>
          <p:spPr>
            <a:xfrm>
              <a:off x="3078" y="1876799"/>
              <a:ext cx="2702018" cy="794956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70" name="Rectangle: Rounded Corners 4">
              <a:extLst>
                <a:ext uri="{FF2B5EF4-FFF2-40B4-BE49-F238E27FC236}">
                  <a16:creationId xmlns:a16="http://schemas.microsoft.com/office/drawing/2014/main" id="{8C411699-3BFD-72ED-6E80-8E4A00747054}"/>
                </a:ext>
              </a:extLst>
            </p:cNvPr>
            <p:cNvSpPr txBox="1"/>
            <p:nvPr/>
          </p:nvSpPr>
          <p:spPr>
            <a:xfrm>
              <a:off x="26361" y="1900082"/>
              <a:ext cx="2655452" cy="7483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b="1" dirty="0"/>
                <a:t>Capital treatment based on general Basel Framework </a:t>
              </a:r>
              <a:r>
                <a:rPr lang="en-GB" sz="1600" b="1" dirty="0">
                  <a:solidFill>
                    <a:srgbClr val="C00000"/>
                  </a:solidFill>
                </a:rPr>
                <a:t>(1a and 1b)</a:t>
              </a:r>
              <a:endParaRPr lang="en-GB" sz="1500" b="1" kern="12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6B073FE-B38E-29E5-F443-E211A3202775}"/>
              </a:ext>
            </a:extLst>
          </p:cNvPr>
          <p:cNvGrpSpPr/>
          <p:nvPr/>
        </p:nvGrpSpPr>
        <p:grpSpPr>
          <a:xfrm>
            <a:off x="6775029" y="2207500"/>
            <a:ext cx="2317215" cy="794956"/>
            <a:chOff x="3078" y="1876799"/>
            <a:chExt cx="2702018" cy="794956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BC71A717-F0FC-A955-2A2B-B3D00CFF63A0}"/>
                </a:ext>
              </a:extLst>
            </p:cNvPr>
            <p:cNvSpPr/>
            <p:nvPr/>
          </p:nvSpPr>
          <p:spPr>
            <a:xfrm>
              <a:off x="3078" y="1876799"/>
              <a:ext cx="2702018" cy="794956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74" name="Rectangle: Rounded Corners 4">
              <a:extLst>
                <a:ext uri="{FF2B5EF4-FFF2-40B4-BE49-F238E27FC236}">
                  <a16:creationId xmlns:a16="http://schemas.microsoft.com/office/drawing/2014/main" id="{AECFBC44-9793-DC78-D7B6-81B8B4CECB69}"/>
                </a:ext>
              </a:extLst>
            </p:cNvPr>
            <p:cNvSpPr txBox="1"/>
            <p:nvPr/>
          </p:nvSpPr>
          <p:spPr>
            <a:xfrm>
              <a:off x="26361" y="1900082"/>
              <a:ext cx="2655452" cy="7483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b="1" dirty="0"/>
                <a:t>Adapted market risk rules with netting and 100% capital charge </a:t>
              </a:r>
              <a:r>
                <a:rPr lang="en-GB" sz="1600" b="1" dirty="0">
                  <a:solidFill>
                    <a:srgbClr val="C00000"/>
                  </a:solidFill>
                </a:rPr>
                <a:t>(2a)</a:t>
              </a:r>
              <a:endParaRPr lang="en-GB" sz="15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9F93D7B-D1DC-38FF-C0C1-6F4F4E320049}"/>
              </a:ext>
            </a:extLst>
          </p:cNvPr>
          <p:cNvGrpSpPr/>
          <p:nvPr/>
        </p:nvGrpSpPr>
        <p:grpSpPr>
          <a:xfrm>
            <a:off x="6798300" y="3482445"/>
            <a:ext cx="2293944" cy="794956"/>
            <a:chOff x="3078" y="1876799"/>
            <a:chExt cx="2702018" cy="794956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B575DFB0-8F6A-7F52-4189-32C56DA42760}"/>
                </a:ext>
              </a:extLst>
            </p:cNvPr>
            <p:cNvSpPr/>
            <p:nvPr/>
          </p:nvSpPr>
          <p:spPr>
            <a:xfrm>
              <a:off x="3078" y="1876799"/>
              <a:ext cx="2702018" cy="794956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77" name="Rectangle: Rounded Corners 4">
              <a:extLst>
                <a:ext uri="{FF2B5EF4-FFF2-40B4-BE49-F238E27FC236}">
                  <a16:creationId xmlns:a16="http://schemas.microsoft.com/office/drawing/2014/main" id="{FA834389-A1C7-EB9A-84D9-8693A7559BEB}"/>
                </a:ext>
              </a:extLst>
            </p:cNvPr>
            <p:cNvSpPr txBox="1"/>
            <p:nvPr/>
          </p:nvSpPr>
          <p:spPr>
            <a:xfrm>
              <a:off x="26361" y="1900082"/>
              <a:ext cx="2655452" cy="7483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500" b="1" dirty="0"/>
                <a:t>1250% RW </a:t>
              </a:r>
              <a:r>
                <a:rPr lang="en-GB" sz="1500" b="1" dirty="0">
                  <a:solidFill>
                    <a:srgbClr val="C00000"/>
                  </a:solidFill>
                </a:rPr>
                <a:t>(2b) </a:t>
              </a:r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4A274F38-DF4C-93E8-E23F-77F220950CC4}"/>
              </a:ext>
            </a:extLst>
          </p:cNvPr>
          <p:cNvSpPr txBox="1"/>
          <p:nvPr/>
        </p:nvSpPr>
        <p:spPr>
          <a:xfrm>
            <a:off x="6246009" y="2698485"/>
            <a:ext cx="386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Yes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B2D0656-6681-A2A0-6CF8-98B8F5826703}"/>
              </a:ext>
            </a:extLst>
          </p:cNvPr>
          <p:cNvSpPr txBox="1"/>
          <p:nvPr/>
        </p:nvSpPr>
        <p:spPr>
          <a:xfrm>
            <a:off x="6256368" y="3751687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2980467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DDF37-9CA8-7426-6393-C9503284F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987D46-ABB6-1994-5AAB-C7679122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ADB152-F19F-9FCF-B11C-863C887D3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683" y="294357"/>
            <a:ext cx="8565127" cy="691356"/>
          </a:xfrm>
        </p:spPr>
        <p:txBody>
          <a:bodyPr/>
          <a:lstStyle/>
          <a:p>
            <a:r>
              <a:rPr lang="en-GB" dirty="0"/>
              <a:t>EU implementation of Basel standard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F71AC9B-7FFE-CA48-C5EC-761F0E76B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4" y="1062332"/>
            <a:ext cx="8565127" cy="3363546"/>
          </a:xfrm>
        </p:spPr>
        <p:txBody>
          <a:bodyPr/>
          <a:lstStyle/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CRR3 (Art 501d) sets transitional prudential rules for banks’ crypto‑asset exposures and is in force since 9 July 2024. </a:t>
            </a:r>
          </a:p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endParaRPr lang="en-GB" sz="13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Aligns to a certain extend with the Basel crypto standard on capital treatment but reflects the </a:t>
            </a:r>
            <a:r>
              <a:rPr lang="en-GB" sz="1350" dirty="0" err="1">
                <a:solidFill>
                  <a:srgbClr val="000000"/>
                </a:solidFill>
                <a:latin typeface="Arial" panose="020B0604020202020204" pitchFamily="34" charset="0"/>
              </a:rPr>
              <a:t>MiCA</a:t>
            </a: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 classification for crypto-assets </a:t>
            </a:r>
          </a:p>
          <a:p>
            <a:pPr marL="342900" lvl="1" indent="0" fontAlgn="t">
              <a:lnSpc>
                <a:spcPct val="90000"/>
              </a:lnSpc>
              <a:buClr>
                <a:srgbClr val="ECD052"/>
              </a:buClr>
              <a:buNone/>
              <a:defRPr sz="1400"/>
            </a:pPr>
            <a:endParaRPr lang="en-GB" sz="13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lvl="1" indent="0" fontAlgn="t">
              <a:lnSpc>
                <a:spcPct val="90000"/>
              </a:lnSpc>
              <a:buClr>
                <a:srgbClr val="ECD052"/>
              </a:buClr>
              <a:buNone/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Defines capital requirements for: </a:t>
            </a:r>
          </a:p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Tokenised traditional assets and </a:t>
            </a:r>
            <a:r>
              <a:rPr lang="en-GB" sz="1350" dirty="0" err="1">
                <a:solidFill>
                  <a:srgbClr val="000000"/>
                </a:solidFill>
                <a:latin typeface="Arial" panose="020B0604020202020204" pitchFamily="34" charset="0"/>
              </a:rPr>
              <a:t>MiCA</a:t>
            </a: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‑authorised EMTs </a:t>
            </a:r>
            <a:r>
              <a:rPr lang="en-GB" sz="1350" b="1" dirty="0">
                <a:solidFill>
                  <a:srgbClr val="FF0000"/>
                </a:solidFill>
                <a:latin typeface="Arial" panose="020B0604020202020204" pitchFamily="34" charset="0"/>
              </a:rPr>
              <a:t>(Category 1a)</a:t>
            </a:r>
          </a:p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ARTs </a:t>
            </a:r>
            <a:r>
              <a:rPr lang="en-GB" sz="1350" b="1" dirty="0">
                <a:solidFill>
                  <a:srgbClr val="FF0000"/>
                </a:solidFill>
                <a:latin typeface="Arial" panose="020B0604020202020204" pitchFamily="34" charset="0"/>
              </a:rPr>
              <a:t>(Category 1b)</a:t>
            </a:r>
          </a:p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Other crypto‑assets including ART backed by other crypto assets </a:t>
            </a:r>
            <a:r>
              <a:rPr lang="en-GB" sz="1350" b="1" dirty="0">
                <a:solidFill>
                  <a:srgbClr val="FF0000"/>
                </a:solidFill>
                <a:latin typeface="Arial" panose="020B0604020202020204" pitchFamily="34" charset="0"/>
              </a:rPr>
              <a:t>(Category 2a &amp; 2b)</a:t>
            </a:r>
            <a:endParaRPr lang="en-GB" sz="13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endParaRPr lang="en-GB" sz="13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Introduces a 1% limit on total crypto‑asset exposures (except tokenised traditional assets and ARTs). </a:t>
            </a:r>
          </a:p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endParaRPr lang="en-GB" sz="13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Imposes reporting and disclosure requirements. </a:t>
            </a:r>
          </a:p>
          <a:p>
            <a:pPr indent="0" fontAlgn="t"/>
            <a:endParaRPr lang="en-GB" dirty="0">
              <a:solidFill>
                <a:srgbClr val="242424"/>
              </a:solidFill>
              <a:latin typeface="Segoe UI" panose="020B0502040204020203" pitchFamily="34" charset="0"/>
            </a:endParaRPr>
          </a:p>
          <a:p>
            <a:pPr indent="0" fontAlgn="t"/>
            <a:endParaRPr lang="en-GB" dirty="0">
              <a:solidFill>
                <a:srgbClr val="242424"/>
              </a:solidFill>
              <a:latin typeface="Segoe UI" panose="020B0502040204020203" pitchFamily="34" charset="0"/>
            </a:endParaRPr>
          </a:p>
          <a:p>
            <a:pPr marL="112950" indent="-285750" fontAlgn="t">
              <a:buFont typeface="Arial" panose="020B0604020202020204" pitchFamily="34" charset="0"/>
              <a:buChar char="•"/>
            </a:pPr>
            <a:endParaRPr lang="en-GB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29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27D819-8CC8-DF31-2181-DBB918822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654927-5C3D-3F65-EC66-486EEB857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3FE68-BD56-D03B-EBA8-7A3035013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026" y="304272"/>
            <a:ext cx="8565127" cy="691356"/>
          </a:xfrm>
        </p:spPr>
        <p:txBody>
          <a:bodyPr/>
          <a:lstStyle/>
          <a:p>
            <a:r>
              <a:rPr lang="en-GB" dirty="0"/>
              <a:t>EU implementation of BCBS Crypto asset standard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2D72A3-E2F5-6CB1-0888-91CD87A54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95628"/>
            <a:ext cx="8456973" cy="3255108"/>
          </a:xfrm>
        </p:spPr>
        <p:txBody>
          <a:bodyPr/>
          <a:lstStyle/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EBA draft RTS (5 August 2025) sets rules for calculating crypto‑asset exposure values for credit, market, counterparty and CVA risk following Basel Crypto asset standard.  </a:t>
            </a:r>
            <a:r>
              <a:rPr lang="en-GB" sz="1350" b="1" dirty="0">
                <a:solidFill>
                  <a:srgbClr val="000000"/>
                </a:solidFill>
                <a:latin typeface="Arial" panose="020B0604020202020204" pitchFamily="34" charset="0"/>
              </a:rPr>
              <a:t>Put on hold by the Commission pending Basel developments.</a:t>
            </a:r>
          </a:p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endParaRPr lang="en-GB" sz="135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lvl="1" indent="0" fontAlgn="t">
              <a:lnSpc>
                <a:spcPct val="90000"/>
              </a:lnSpc>
              <a:buClr>
                <a:srgbClr val="ECD052"/>
              </a:buClr>
              <a:buNone/>
              <a:defRPr sz="1400"/>
            </a:pPr>
            <a:r>
              <a:rPr lang="en-GB" sz="1350" b="1" dirty="0">
                <a:solidFill>
                  <a:srgbClr val="000000"/>
                </a:solidFill>
                <a:latin typeface="Arial" panose="020B0604020202020204" pitchFamily="34" charset="0"/>
              </a:rPr>
              <a:t>Feedback from Banking Industry on RTS</a:t>
            </a:r>
          </a:p>
          <a:p>
            <a:pPr marL="628650" lvl="1" indent="-2857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Allow the use of permissionless blockchains</a:t>
            </a:r>
          </a:p>
          <a:p>
            <a:pPr marL="628650" lvl="1" indent="-2857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Allow use of stablecoins and unbacked crypto–assets as financial collateral</a:t>
            </a:r>
          </a:p>
          <a:p>
            <a:pPr marL="628650" lvl="1" indent="-2857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Change hedge recognition criteria for unbacked crypto-assets</a:t>
            </a:r>
          </a:p>
          <a:p>
            <a:pPr marL="628650" lvl="1" indent="-2857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Change capital calibration for unbacked crypto-assets</a:t>
            </a:r>
          </a:p>
          <a:p>
            <a:pPr marL="628650" lvl="1" indent="-285750" fontAlgn="t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GB" sz="1350" dirty="0">
                <a:solidFill>
                  <a:srgbClr val="000000"/>
                </a:solidFill>
                <a:latin typeface="Arial" panose="020B0604020202020204" pitchFamily="34" charset="0"/>
              </a:rPr>
              <a:t>Increase Exposure limit to at least 5% of Capital</a:t>
            </a:r>
          </a:p>
          <a:p>
            <a:pPr marL="628650" lvl="1" indent="-285750" fontAlgn="t">
              <a:lnSpc>
                <a:spcPct val="90000"/>
              </a:lnSpc>
              <a:buClr>
                <a:srgbClr val="ECD052"/>
              </a:buClr>
              <a:defRPr sz="1400"/>
            </a:pPr>
            <a:endParaRPr lang="en-GB" sz="135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 indent="-171450" fontAlgn="t">
              <a:lnSpc>
                <a:spcPct val="90000"/>
              </a:lnSpc>
              <a:buClr>
                <a:srgbClr val="ECD052"/>
              </a:buClr>
              <a:defRPr sz="1400"/>
            </a:pPr>
            <a:endParaRPr lang="en-GB" sz="135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t">
              <a:lnSpc>
                <a:spcPts val="1500"/>
              </a:lnSpc>
            </a:pPr>
            <a:endParaRPr lang="en-GB" b="1" dirty="0">
              <a:solidFill>
                <a:srgbClr val="242424"/>
              </a:solidFill>
              <a:latin typeface="Segoe UI" panose="020B0502040204020203" pitchFamily="34" charset="0"/>
            </a:endParaRPr>
          </a:p>
          <a:p>
            <a:pPr fontAlgn="t">
              <a:lnSpc>
                <a:spcPts val="1500"/>
              </a:lnSpc>
            </a:pPr>
            <a:endParaRPr lang="en-GB" b="1" dirty="0">
              <a:solidFill>
                <a:srgbClr val="242424"/>
              </a:solidFill>
              <a:latin typeface="Segoe UI" panose="020B0502040204020203" pitchFamily="34" charset="0"/>
            </a:endParaRPr>
          </a:p>
          <a:p>
            <a:pPr fontAlgn="t">
              <a:lnSpc>
                <a:spcPts val="1500"/>
              </a:lnSpc>
            </a:pPr>
            <a:endParaRPr lang="en-GB" dirty="0">
              <a:solidFill>
                <a:srgbClr val="242424"/>
              </a:solidFill>
              <a:latin typeface="Segoe UI" panose="020B0502040204020203" pitchFamily="34" charset="0"/>
            </a:endParaRPr>
          </a:p>
          <a:p>
            <a:pPr fontAlgn="t">
              <a:lnSpc>
                <a:spcPts val="1500"/>
              </a:lnSpc>
            </a:pPr>
            <a:endParaRPr lang="en-GB" b="1" dirty="0">
              <a:solidFill>
                <a:srgbClr val="242424"/>
              </a:solidFill>
              <a:latin typeface="Segoe UI" panose="020B0502040204020203" pitchFamily="34" charset="0"/>
            </a:endParaRPr>
          </a:p>
          <a:p>
            <a:pPr fontAlgn="t">
              <a:lnSpc>
                <a:spcPts val="1500"/>
              </a:lnSpc>
            </a:pPr>
            <a:endParaRPr lang="en-GB" dirty="0">
              <a:solidFill>
                <a:srgbClr val="242424"/>
              </a:solidFill>
              <a:latin typeface="Segoe UI" panose="020B0502040204020203" pitchFamily="34" charset="0"/>
            </a:endParaRPr>
          </a:p>
          <a:p>
            <a:pPr fontAlgn="t">
              <a:lnSpc>
                <a:spcPts val="1500"/>
              </a:lnSpc>
            </a:pPr>
            <a:endParaRPr lang="en-GB" b="1" dirty="0">
              <a:solidFill>
                <a:srgbClr val="242424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6032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A236E242-697D-E344-2C72-1BC9E2CB6D0D}"/>
              </a:ext>
            </a:extLst>
          </p:cNvPr>
          <p:cNvGraphicFramePr>
            <a:graphicFrameLocks noGrp="1"/>
          </p:cNvGraphicFramePr>
          <p:nvPr/>
        </p:nvGraphicFramePr>
        <p:xfrm>
          <a:off x="3329276" y="2394479"/>
          <a:ext cx="2677078" cy="674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078">
                  <a:extLst>
                    <a:ext uri="{9D8B030D-6E8A-4147-A177-3AD203B41FA5}">
                      <a16:colId xmlns:a16="http://schemas.microsoft.com/office/drawing/2014/main" val="1070234767"/>
                    </a:ext>
                  </a:extLst>
                </a:gridCol>
              </a:tblGrid>
              <a:tr h="614136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</a:pPr>
                      <a:r>
                        <a:rPr lang="en-US" sz="2800" b="0" i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Thank you!</a:t>
                      </a:r>
                      <a:endParaRPr lang="en-DE" sz="2800" b="0" i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5755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7368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918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21B1D-0DB7-4F6F-E25D-1E8F7A6EE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454AA-922F-A61F-9C64-C6F1EAA27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14" y="145169"/>
            <a:ext cx="7886700" cy="994172"/>
          </a:xfrm>
        </p:spPr>
        <p:txBody>
          <a:bodyPr anchor="ctr">
            <a:normAutofit/>
          </a:bodyPr>
          <a:lstStyle/>
          <a:p>
            <a:r>
              <a:rPr lang="en-US" sz="2400" dirty="0">
                <a:latin typeface="+mn-lt"/>
              </a:rPr>
              <a:t>Beginnings and Early European Responses</a:t>
            </a:r>
            <a:endParaRPr lang="en-GB" sz="2400" dirty="0">
              <a:latin typeface="+mn-lt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63591E3-9427-5EA0-79D0-0C5962153C61}"/>
              </a:ext>
            </a:extLst>
          </p:cNvPr>
          <p:cNvSpPr txBox="1">
            <a:spLocks/>
          </p:cNvSpPr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125412" y="1191816"/>
            <a:ext cx="4160838" cy="322778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2"/>
              </a:buClr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defTabSz="685800">
              <a:spcBef>
                <a:spcPts val="375"/>
              </a:spcBef>
              <a:buClr>
                <a:srgbClr val="ECD052"/>
              </a:buClr>
              <a:defRPr sz="1400"/>
            </a:pPr>
            <a:endParaRPr lang="en-US" sz="1400" b="1" dirty="0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4AC7EAE7-6CA9-D8F8-5DFA-C706790F49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1162695"/>
              </p:ext>
            </p:extLst>
          </p:nvPr>
        </p:nvGraphicFramePr>
        <p:xfrm>
          <a:off x="771979" y="876901"/>
          <a:ext cx="8262938" cy="3695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533072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91CD5-45C0-9463-3287-F9F2412DB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4B817-487C-7043-7663-2CE341593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33305"/>
            <a:ext cx="7886700" cy="994172"/>
          </a:xfrm>
        </p:spPr>
        <p:txBody>
          <a:bodyPr anchor="ctr">
            <a:normAutofit/>
          </a:bodyPr>
          <a:lstStyle/>
          <a:p>
            <a:r>
              <a:rPr lang="en-US" sz="2400" dirty="0">
                <a:latin typeface="+mn-lt"/>
              </a:rPr>
              <a:t>From Monitoring to Global Coordination</a:t>
            </a:r>
            <a:endParaRPr lang="en-GB" sz="2400" dirty="0">
              <a:latin typeface="+mn-lt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91F5FE5-C6F6-77FD-E4C0-6635F5150B5F}"/>
              </a:ext>
            </a:extLst>
          </p:cNvPr>
          <p:cNvSpPr txBox="1">
            <a:spLocks/>
          </p:cNvSpPr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125412" y="1191816"/>
            <a:ext cx="4160838" cy="322778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2"/>
              </a:buClr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defTabSz="685800">
              <a:spcBef>
                <a:spcPts val="375"/>
              </a:spcBef>
              <a:buClr>
                <a:srgbClr val="ECD052"/>
              </a:buClr>
              <a:defRPr sz="1400"/>
            </a:pPr>
            <a:endParaRPr lang="en-US" sz="1400" b="1" dirty="0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23E0882-A1E5-6ED7-657E-C970460E3F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2044619"/>
              </p:ext>
            </p:extLst>
          </p:nvPr>
        </p:nvGraphicFramePr>
        <p:xfrm>
          <a:off x="786910" y="879475"/>
          <a:ext cx="8262938" cy="3695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57729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BDD6D-AD39-53BC-2ED6-3644E8BB0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A3C31-70A7-B237-E990-6051ED15E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095" y="133303"/>
            <a:ext cx="8823081" cy="994172"/>
          </a:xfrm>
        </p:spPr>
        <p:txBody>
          <a:bodyPr anchor="ctr">
            <a:normAutofit/>
          </a:bodyPr>
          <a:lstStyle/>
          <a:p>
            <a:r>
              <a:rPr lang="en-US" sz="2400" dirty="0" err="1">
                <a:latin typeface="+mn-lt"/>
              </a:rPr>
              <a:t>MiCAR</a:t>
            </a:r>
            <a:endParaRPr lang="en-GB" sz="2400" dirty="0">
              <a:latin typeface="+mn-lt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6A93A1C-89BE-034A-044C-32AB0EE1073F}"/>
              </a:ext>
            </a:extLst>
          </p:cNvPr>
          <p:cNvSpPr txBox="1">
            <a:spLocks/>
          </p:cNvSpPr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125412" y="1073156"/>
            <a:ext cx="4160838" cy="322778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2"/>
              </a:buClr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defTabSz="685800">
              <a:spcBef>
                <a:spcPts val="375"/>
              </a:spcBef>
              <a:buClr>
                <a:srgbClr val="ECD052"/>
              </a:buClr>
              <a:defRPr sz="1400"/>
            </a:pPr>
            <a:endParaRPr lang="en-US" sz="1400" b="1" dirty="0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EA955B1-C042-169F-1BCD-C06A6E4A36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3450687"/>
              </p:ext>
            </p:extLst>
          </p:nvPr>
        </p:nvGraphicFramePr>
        <p:xfrm>
          <a:off x="784712" y="918203"/>
          <a:ext cx="7707193" cy="35759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303173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79C04-2F0D-E30E-5059-6412A4B4A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E8A97-4DD9-8E7C-D614-D27B4ADA5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950" y="429001"/>
            <a:ext cx="6663559" cy="416303"/>
          </a:xfrm>
        </p:spPr>
        <p:txBody>
          <a:bodyPr anchor="t">
            <a:noAutofit/>
          </a:bodyPr>
          <a:lstStyle/>
          <a:p>
            <a:r>
              <a:rPr lang="en-GB" sz="2400" dirty="0">
                <a:latin typeface="+mn-lt"/>
              </a:rPr>
              <a:t>Key definitions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C39068-66AC-FD45-2F7A-29B26C163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09294" y="4874173"/>
            <a:ext cx="777766" cy="166934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03930D90-B5AE-694C-AF4D-B5392C99196C}" type="slidenum">
              <a:rPr lang="en-US" sz="500" smtClean="0"/>
              <a:pPr>
                <a:lnSpc>
                  <a:spcPct val="90000"/>
                </a:lnSpc>
                <a:spcAft>
                  <a:spcPts val="600"/>
                </a:spcAft>
              </a:pPr>
              <a:t>5</a:t>
            </a:fld>
            <a:endParaRPr lang="en-US" sz="50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7B18F78-635D-858A-EB6F-1AC903A34362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31213" y="1037895"/>
            <a:ext cx="2501153" cy="3665483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endParaRPr lang="en-US" u="sng" dirty="0"/>
          </a:p>
          <a:p>
            <a:pPr marL="0" lvl="1" indent="0">
              <a:buNone/>
            </a:pPr>
            <a:r>
              <a:rPr lang="en-US" sz="1350" b="1" dirty="0">
                <a:solidFill>
                  <a:srgbClr val="000000"/>
                </a:solidFill>
                <a:latin typeface="Arial" panose="020B0604020202020204" pitchFamily="34" charset="0"/>
              </a:rPr>
              <a:t>Excluded from the scope of all aspects of </a:t>
            </a:r>
            <a:r>
              <a:rPr lang="en-US" sz="1350" b="1" dirty="0" err="1">
                <a:solidFill>
                  <a:srgbClr val="000000"/>
                </a:solidFill>
                <a:latin typeface="Arial" panose="020B0604020202020204" pitchFamily="34" charset="0"/>
              </a:rPr>
              <a:t>MiCA</a:t>
            </a:r>
            <a:r>
              <a:rPr lang="en-US" sz="1350" b="1" dirty="0">
                <a:solidFill>
                  <a:srgbClr val="000000"/>
                </a:solidFill>
                <a:latin typeface="Arial" panose="020B0604020202020204" pitchFamily="34" charset="0"/>
              </a:rPr>
              <a:t>:</a:t>
            </a:r>
          </a:p>
          <a:p>
            <a:pPr lvl="1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MiFID financial instruments – sounds straightforward but….</a:t>
            </a:r>
          </a:p>
          <a:p>
            <a:pPr lvl="1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CRD/CRR deposits</a:t>
            </a:r>
          </a:p>
          <a:p>
            <a:pPr lvl="1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central bank digital currencies (CBDCs)</a:t>
            </a:r>
          </a:p>
          <a:p>
            <a:pPr lvl="1">
              <a:lnSpc>
                <a:spcPct val="90000"/>
              </a:lnSpc>
              <a:buClr>
                <a:srgbClr val="ECD052"/>
              </a:buClr>
              <a:defRPr sz="1400"/>
            </a:pPr>
            <a:r>
              <a:rPr lang="en-US" sz="1350" dirty="0">
                <a:solidFill>
                  <a:srgbClr val="000000"/>
                </a:solidFill>
                <a:latin typeface="Arial" panose="020B0604020202020204" pitchFamily="34" charset="0"/>
              </a:rPr>
              <a:t>NFTs (for the most-part)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3237527-5364-0742-5BF9-24C792A128DC}"/>
              </a:ext>
            </a:extLst>
          </p:cNvPr>
          <p:cNvSpPr/>
          <p:nvPr/>
        </p:nvSpPr>
        <p:spPr>
          <a:xfrm>
            <a:off x="492369" y="1016099"/>
            <a:ext cx="6238844" cy="341522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E3172-B7D0-B601-2446-3F28F5669BD2}"/>
              </a:ext>
            </a:extLst>
          </p:cNvPr>
          <p:cNvSpPr txBox="1"/>
          <p:nvPr/>
        </p:nvSpPr>
        <p:spPr>
          <a:xfrm>
            <a:off x="755650" y="1037895"/>
            <a:ext cx="162486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Crypto-assets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4D71DC-1350-BC55-B250-7754AFB4B789}"/>
              </a:ext>
            </a:extLst>
          </p:cNvPr>
          <p:cNvSpPr txBox="1"/>
          <p:nvPr/>
        </p:nvSpPr>
        <p:spPr>
          <a:xfrm>
            <a:off x="408353" y="1386693"/>
            <a:ext cx="230211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egoe UI" panose="020B0502040204020203" pitchFamily="34" charset="0"/>
              </a:rPr>
              <a:t>means a digital representation of a value or of a right which may be transferred and stored electronically, using distributed ledger technology (DLT) or similar technology.</a:t>
            </a:r>
          </a:p>
          <a:p>
            <a:endParaRPr lang="en-GB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585CCC8-5C6E-E144-0DCF-35789FCEAD6C}"/>
              </a:ext>
            </a:extLst>
          </p:cNvPr>
          <p:cNvSpPr/>
          <p:nvPr/>
        </p:nvSpPr>
        <p:spPr>
          <a:xfrm>
            <a:off x="2710471" y="2321169"/>
            <a:ext cx="3948237" cy="205544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F08D14-2E30-6983-D25A-4EAC19E950EA}"/>
              </a:ext>
            </a:extLst>
          </p:cNvPr>
          <p:cNvSpPr txBox="1"/>
          <p:nvPr/>
        </p:nvSpPr>
        <p:spPr>
          <a:xfrm>
            <a:off x="2755489" y="2321169"/>
            <a:ext cx="25544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Asset‑Referenced Tokens</a:t>
            </a:r>
          </a:p>
          <a:p>
            <a:endParaRPr lang="en-GB" b="1" dirty="0">
              <a:solidFill>
                <a:schemeClr val="bg1"/>
              </a:solidFill>
            </a:endParaRPr>
          </a:p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50E21B1-A90F-751A-CEAC-FC885245CEC8}"/>
              </a:ext>
            </a:extLst>
          </p:cNvPr>
          <p:cNvSpPr txBox="1"/>
          <p:nvPr/>
        </p:nvSpPr>
        <p:spPr>
          <a:xfrm>
            <a:off x="2736311" y="2635489"/>
            <a:ext cx="17313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Segoe UI" panose="020B0502040204020203" pitchFamily="34" charset="0"/>
              </a:rPr>
              <a:t>means a type of crypto‑asset that is </a:t>
            </a:r>
            <a:r>
              <a:rPr lang="en-US" sz="1000" i="1" dirty="0">
                <a:latin typeface="Segoe UI" panose="020B0502040204020203" pitchFamily="34" charset="0"/>
              </a:rPr>
              <a:t>not an electronic money token</a:t>
            </a:r>
            <a:r>
              <a:rPr lang="en-US" sz="1000" dirty="0">
                <a:latin typeface="Segoe UI" panose="020B0502040204020203" pitchFamily="34" charset="0"/>
              </a:rPr>
              <a:t> and that </a:t>
            </a:r>
            <a:r>
              <a:rPr lang="en-US" sz="1000" i="1" dirty="0">
                <a:latin typeface="Segoe UI" panose="020B0502040204020203" pitchFamily="34" charset="0"/>
              </a:rPr>
              <a:t>purports to maintain a stable value</a:t>
            </a:r>
            <a:r>
              <a:rPr lang="en-US" sz="1000" dirty="0">
                <a:latin typeface="Segoe UI" panose="020B0502040204020203" pitchFamily="34" charset="0"/>
              </a:rPr>
              <a:t> by </a:t>
            </a:r>
            <a:r>
              <a:rPr lang="en-US" sz="1000" i="1" dirty="0">
                <a:latin typeface="Segoe UI" panose="020B0502040204020203" pitchFamily="34" charset="0"/>
              </a:rPr>
              <a:t>referencing another value or right or a combination thereof</a:t>
            </a:r>
            <a:r>
              <a:rPr lang="en-US" sz="1000" dirty="0">
                <a:latin typeface="Segoe UI" panose="020B0502040204020203" pitchFamily="34" charset="0"/>
              </a:rPr>
              <a:t>, including </a:t>
            </a:r>
            <a:r>
              <a:rPr lang="en-US" sz="1000" i="1" dirty="0">
                <a:latin typeface="Segoe UI" panose="020B0502040204020203" pitchFamily="34" charset="0"/>
              </a:rPr>
              <a:t>one or more official currencies</a:t>
            </a:r>
            <a:endParaRPr lang="en-US" sz="1000" dirty="0">
              <a:latin typeface="Segoe UI" panose="020B0502040204020203" pitchFamily="34" charset="0"/>
            </a:endParaRPr>
          </a:p>
          <a:p>
            <a:pPr algn="ctr"/>
            <a:endParaRPr lang="en-GB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96FFB9A-2FE8-6FD2-C569-CA9F3D76F9CE}"/>
              </a:ext>
            </a:extLst>
          </p:cNvPr>
          <p:cNvSpPr/>
          <p:nvPr/>
        </p:nvSpPr>
        <p:spPr>
          <a:xfrm>
            <a:off x="4467694" y="2787076"/>
            <a:ext cx="2117191" cy="15434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E6DF66-06AD-7ECA-43EC-5182F5B663D5}"/>
              </a:ext>
            </a:extLst>
          </p:cNvPr>
          <p:cNvSpPr txBox="1"/>
          <p:nvPr/>
        </p:nvSpPr>
        <p:spPr>
          <a:xfrm>
            <a:off x="4594029" y="2804630"/>
            <a:ext cx="2354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E-money Tokens</a:t>
            </a:r>
          </a:p>
          <a:p>
            <a:endParaRPr lang="en-GB" b="1" dirty="0">
              <a:solidFill>
                <a:schemeClr val="bg1"/>
              </a:solidFill>
            </a:endParaRPr>
          </a:p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3FFAD7-CB3F-16CC-FFF9-A438BAB09948}"/>
              </a:ext>
            </a:extLst>
          </p:cNvPr>
          <p:cNvSpPr txBox="1"/>
          <p:nvPr/>
        </p:nvSpPr>
        <p:spPr>
          <a:xfrm>
            <a:off x="4547544" y="3149559"/>
            <a:ext cx="1966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Segoe UI" panose="020B0502040204020203" pitchFamily="34" charset="0"/>
              </a:rPr>
              <a:t>means a type of crypto‑asset that </a:t>
            </a:r>
            <a:r>
              <a:rPr lang="en-US" sz="1000" i="1" dirty="0">
                <a:latin typeface="Segoe UI" panose="020B0502040204020203" pitchFamily="34" charset="0"/>
              </a:rPr>
              <a:t>purports to maintain a stable value</a:t>
            </a:r>
            <a:r>
              <a:rPr lang="en-US" sz="1000" dirty="0">
                <a:latin typeface="Segoe UI" panose="020B0502040204020203" pitchFamily="34" charset="0"/>
              </a:rPr>
              <a:t> by </a:t>
            </a:r>
            <a:r>
              <a:rPr lang="en-US" sz="1000" i="1" dirty="0">
                <a:latin typeface="Segoe UI" panose="020B0502040204020203" pitchFamily="34" charset="0"/>
              </a:rPr>
              <a:t>referencing the value of one official currency</a:t>
            </a:r>
            <a:endParaRPr lang="en-US" sz="1000" dirty="0"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497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674" y="437331"/>
            <a:ext cx="6663559" cy="416303"/>
          </a:xfrm>
        </p:spPr>
        <p:txBody>
          <a:bodyPr>
            <a:noAutofit/>
          </a:bodyPr>
          <a:lstStyle/>
          <a:p>
            <a:r>
              <a:rPr lang="en-GB" dirty="0"/>
              <a:t>Regulated activities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30D90-B5AE-694C-AF4D-B5392C99196C}" type="slidenum">
              <a:rPr lang="en-US" smtClean="0">
                <a:solidFill>
                  <a:srgbClr val="2F5773"/>
                </a:solidFill>
              </a:rPr>
              <a:pPr/>
              <a:t>6</a:t>
            </a:fld>
            <a:endParaRPr lang="en-US">
              <a:solidFill>
                <a:srgbClr val="2F5773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22836B7-14BE-DF49-077F-2C33371D1383}"/>
              </a:ext>
            </a:extLst>
          </p:cNvPr>
          <p:cNvSpPr/>
          <p:nvPr/>
        </p:nvSpPr>
        <p:spPr>
          <a:xfrm>
            <a:off x="599159" y="299146"/>
            <a:ext cx="7541233" cy="4131548"/>
          </a:xfrm>
          <a:prstGeom prst="rect">
            <a:avLst/>
          </a:prstGeom>
          <a:noFill/>
        </p:spPr>
        <p:txBody>
          <a:bodyPr/>
          <a:lstStyle/>
          <a:p>
            <a:endParaRPr lang="en-GB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C389A7C-569E-CB57-4FE9-E7EDD255D733}"/>
              </a:ext>
            </a:extLst>
          </p:cNvPr>
          <p:cNvSpPr/>
          <p:nvPr/>
        </p:nvSpPr>
        <p:spPr>
          <a:xfrm>
            <a:off x="605435" y="2079742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b="1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MiCA</a:t>
            </a:r>
            <a:endParaRPr lang="en-IE" sz="1350" b="1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3887310-BDF5-E19B-0C19-0D0478F6E0D6}"/>
              </a:ext>
            </a:extLst>
          </p:cNvPr>
          <p:cNvSpPr/>
          <p:nvPr/>
        </p:nvSpPr>
        <p:spPr>
          <a:xfrm rot="17692822">
            <a:off x="1432027" y="1860564"/>
            <a:ext cx="1084517" cy="24848"/>
          </a:xfrm>
          <a:custGeom>
            <a:avLst/>
            <a:gdLst>
              <a:gd name="csX0" fmla="*/ 0 w 1084517"/>
              <a:gd name="csY0" fmla="*/ 11799 h 24848"/>
              <a:gd name="csX1" fmla="*/ 876547 w 1084517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084517" h="24848">
                <a:moveTo>
                  <a:pt x="0" y="11799"/>
                </a:moveTo>
                <a:lnTo>
                  <a:pt x="876547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27844" tIns="-14689" rIns="582072" bIns="3953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707E43E-7ECD-FFB3-2333-8D8AEB207690}"/>
              </a:ext>
            </a:extLst>
          </p:cNvPr>
          <p:cNvSpPr/>
          <p:nvPr/>
        </p:nvSpPr>
        <p:spPr>
          <a:xfrm rot="18231177">
            <a:off x="3161735" y="1028520"/>
            <a:ext cx="819087" cy="24848"/>
          </a:xfrm>
          <a:custGeom>
            <a:avLst/>
            <a:gdLst>
              <a:gd name="csX0" fmla="*/ 0 w 819087"/>
              <a:gd name="csY0" fmla="*/ 11799 h 24848"/>
              <a:gd name="csX1" fmla="*/ 645786 w 819087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819087" h="24848">
                <a:moveTo>
                  <a:pt x="0" y="11799"/>
                </a:moveTo>
                <a:lnTo>
                  <a:pt x="645786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01765" tIns="-8054" rIns="442721" bIns="32901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30A45EC-42E1-F806-9EAE-A583D33D0CA7}"/>
              </a:ext>
            </a:extLst>
          </p:cNvPr>
          <p:cNvSpPr/>
          <p:nvPr/>
        </p:nvSpPr>
        <p:spPr>
          <a:xfrm>
            <a:off x="3799420" y="415653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IE" sz="1350" dirty="0">
                <a:solidFill>
                  <a:srgbClr val="FFFFFF"/>
                </a:solidFill>
              </a:rPr>
              <a:t>EM</a:t>
            </a:r>
            <a:r>
              <a:rPr lang="en-IE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Ts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E0CB184-CD29-2EAA-2D6E-04927A4E969D}"/>
              </a:ext>
            </a:extLst>
          </p:cNvPr>
          <p:cNvSpPr/>
          <p:nvPr/>
        </p:nvSpPr>
        <p:spPr>
          <a:xfrm flipV="1">
            <a:off x="4942286" y="654830"/>
            <a:ext cx="452007" cy="93084"/>
          </a:xfrm>
          <a:custGeom>
            <a:avLst/>
            <a:gdLst>
              <a:gd name="csX0" fmla="*/ 0 w 456931"/>
              <a:gd name="csY0" fmla="*/ 12424 h 24848"/>
              <a:gd name="csX1" fmla="*/ 456931 w 456931"/>
              <a:gd name="csY1" fmla="*/ 12424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56931" h="24848">
                <a:moveTo>
                  <a:pt x="0" y="12424"/>
                </a:moveTo>
                <a:lnTo>
                  <a:pt x="456931" y="12424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9742" tIns="1000" rIns="229743" bIns="1001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00" kern="12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14E79A4-C78E-D1DC-65DD-2458097C79A9}"/>
              </a:ext>
            </a:extLst>
          </p:cNvPr>
          <p:cNvSpPr/>
          <p:nvPr/>
        </p:nvSpPr>
        <p:spPr>
          <a:xfrm>
            <a:off x="5396413" y="431181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rgbClr val="0070C0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IE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Issuers of </a:t>
            </a:r>
            <a:r>
              <a:rPr lang="en-IE" sz="135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sEMTs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4B0222C-981B-C5F4-F998-EB3EF83E6A98}"/>
              </a:ext>
            </a:extLst>
          </p:cNvPr>
          <p:cNvSpPr/>
          <p:nvPr/>
        </p:nvSpPr>
        <p:spPr>
          <a:xfrm>
            <a:off x="3343137" y="1368633"/>
            <a:ext cx="456283" cy="24848"/>
          </a:xfrm>
          <a:custGeom>
            <a:avLst/>
            <a:gdLst>
              <a:gd name="csX0" fmla="*/ 0 w 456283"/>
              <a:gd name="csY0" fmla="*/ 11799 h 24848"/>
              <a:gd name="csX1" fmla="*/ 368785 w 456283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56283" h="24848">
                <a:moveTo>
                  <a:pt x="0" y="11799"/>
                </a:moveTo>
                <a:lnTo>
                  <a:pt x="368785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9434" tIns="1018" rIns="229435" bIns="101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4D47950-D5B5-6E4E-9329-DFCC2C91FF9A}"/>
              </a:ext>
            </a:extLst>
          </p:cNvPr>
          <p:cNvSpPr/>
          <p:nvPr/>
        </p:nvSpPr>
        <p:spPr>
          <a:xfrm>
            <a:off x="3799420" y="1095880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ARTs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2DCD59F-DB50-0BC3-95FC-3976C33A5BDB}"/>
              </a:ext>
            </a:extLst>
          </p:cNvPr>
          <p:cNvSpPr/>
          <p:nvPr/>
        </p:nvSpPr>
        <p:spPr>
          <a:xfrm>
            <a:off x="4940130" y="1368633"/>
            <a:ext cx="456283" cy="24848"/>
          </a:xfrm>
          <a:custGeom>
            <a:avLst/>
            <a:gdLst>
              <a:gd name="csX0" fmla="*/ 0 w 456283"/>
              <a:gd name="csY0" fmla="*/ 12424 h 24848"/>
              <a:gd name="csX1" fmla="*/ 456283 w 456283"/>
              <a:gd name="csY1" fmla="*/ 12424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56283" h="24848">
                <a:moveTo>
                  <a:pt x="0" y="12424"/>
                </a:moveTo>
                <a:lnTo>
                  <a:pt x="456283" y="12424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9434" tIns="1018" rIns="229435" bIns="101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GB" sz="500" kern="120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1FA41BB-ECC7-F467-AC54-547B925E4469}"/>
              </a:ext>
            </a:extLst>
          </p:cNvPr>
          <p:cNvSpPr/>
          <p:nvPr/>
        </p:nvSpPr>
        <p:spPr>
          <a:xfrm>
            <a:off x="5396413" y="1095880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rgbClr val="0070C0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IE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EMI issuers of </a:t>
            </a:r>
            <a:r>
              <a:rPr lang="en-IE" sz="135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sARTs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6A993F5-B987-872B-4CA1-A5894AA6EF54}"/>
              </a:ext>
            </a:extLst>
          </p:cNvPr>
          <p:cNvSpPr/>
          <p:nvPr/>
        </p:nvSpPr>
        <p:spPr>
          <a:xfrm rot="3310531">
            <a:off x="3171776" y="1696587"/>
            <a:ext cx="799005" cy="24848"/>
          </a:xfrm>
          <a:custGeom>
            <a:avLst/>
            <a:gdLst>
              <a:gd name="csX0" fmla="*/ 0 w 799005"/>
              <a:gd name="csY0" fmla="*/ 11799 h 24848"/>
              <a:gd name="csX1" fmla="*/ 645786 w 799005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99005" h="24848">
                <a:moveTo>
                  <a:pt x="0" y="11799"/>
                </a:moveTo>
                <a:lnTo>
                  <a:pt x="645786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92227" tIns="-7552" rIns="432177" bIns="32399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215F987-CDED-5522-F794-2196AC36F87A}"/>
              </a:ext>
            </a:extLst>
          </p:cNvPr>
          <p:cNvSpPr/>
          <p:nvPr/>
        </p:nvSpPr>
        <p:spPr>
          <a:xfrm>
            <a:off x="3799420" y="1751788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bg1">
              <a:lumMod val="40000"/>
              <a:lumOff val="6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Other CAs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28DD9EA-B624-B345-9004-8F3F631383AB}"/>
              </a:ext>
            </a:extLst>
          </p:cNvPr>
          <p:cNvSpPr/>
          <p:nvPr/>
        </p:nvSpPr>
        <p:spPr>
          <a:xfrm rot="3907178">
            <a:off x="1432027" y="2844426"/>
            <a:ext cx="1084517" cy="24848"/>
          </a:xfrm>
          <a:custGeom>
            <a:avLst/>
            <a:gdLst>
              <a:gd name="csX0" fmla="*/ 0 w 1084517"/>
              <a:gd name="csY0" fmla="*/ 11799 h 24848"/>
              <a:gd name="csX1" fmla="*/ 876547 w 1084517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084517" h="24848">
                <a:moveTo>
                  <a:pt x="0" y="11799"/>
                </a:moveTo>
                <a:lnTo>
                  <a:pt x="876547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27844" tIns="-14690" rIns="582072" bIns="39537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730126A-0965-C81C-5AC5-F99E62479291}"/>
              </a:ext>
            </a:extLst>
          </p:cNvPr>
          <p:cNvSpPr/>
          <p:nvPr/>
        </p:nvSpPr>
        <p:spPr>
          <a:xfrm>
            <a:off x="2202427" y="3063604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b="1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Service providers (CASPs)</a:t>
            </a:r>
            <a:endParaRPr lang="en-IE" sz="1350" b="1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5CAC62F-7C5B-65DE-337A-DE74CFE78556}"/>
              </a:ext>
            </a:extLst>
          </p:cNvPr>
          <p:cNvSpPr/>
          <p:nvPr/>
        </p:nvSpPr>
        <p:spPr>
          <a:xfrm rot="18289469">
            <a:off x="3171776" y="3008403"/>
            <a:ext cx="799005" cy="24848"/>
          </a:xfrm>
          <a:custGeom>
            <a:avLst/>
            <a:gdLst>
              <a:gd name="csX0" fmla="*/ 0 w 799005"/>
              <a:gd name="csY0" fmla="*/ 11799 h 24848"/>
              <a:gd name="csX1" fmla="*/ 645786 w 799005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99005" h="24848">
                <a:moveTo>
                  <a:pt x="0" y="11799"/>
                </a:moveTo>
                <a:lnTo>
                  <a:pt x="645786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92226" tIns="-7552" rIns="432178" bIns="32399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2DA791E-C081-E96C-221B-4F66ED72996A}"/>
              </a:ext>
            </a:extLst>
          </p:cNvPr>
          <p:cNvSpPr/>
          <p:nvPr/>
        </p:nvSpPr>
        <p:spPr>
          <a:xfrm>
            <a:off x="3799420" y="2407696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Custody &amp; admin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AE4FF54F-AA8E-5A2E-E378-F487B12AAE1B}"/>
              </a:ext>
            </a:extLst>
          </p:cNvPr>
          <p:cNvSpPr/>
          <p:nvPr/>
        </p:nvSpPr>
        <p:spPr>
          <a:xfrm>
            <a:off x="4957714" y="2680449"/>
            <a:ext cx="456283" cy="24848"/>
          </a:xfrm>
          <a:custGeom>
            <a:avLst/>
            <a:gdLst>
              <a:gd name="csX0" fmla="*/ 0 w 456283"/>
              <a:gd name="csY0" fmla="*/ 11799 h 24848"/>
              <a:gd name="csX1" fmla="*/ 368785 w 456283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56283" h="24848">
                <a:moveTo>
                  <a:pt x="0" y="11799"/>
                </a:moveTo>
                <a:lnTo>
                  <a:pt x="368785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9434" tIns="1017" rIns="252249" bIns="23831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51F7CE5-BBD9-9D85-806B-42FDC753931D}"/>
              </a:ext>
            </a:extLst>
          </p:cNvPr>
          <p:cNvSpPr/>
          <p:nvPr/>
        </p:nvSpPr>
        <p:spPr>
          <a:xfrm>
            <a:off x="5396413" y="2407696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Order execution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C5F9F67-EE7B-91E3-9295-9C7B8724A259}"/>
              </a:ext>
            </a:extLst>
          </p:cNvPr>
          <p:cNvSpPr/>
          <p:nvPr/>
        </p:nvSpPr>
        <p:spPr>
          <a:xfrm>
            <a:off x="6563499" y="2680449"/>
            <a:ext cx="456283" cy="24848"/>
          </a:xfrm>
          <a:custGeom>
            <a:avLst/>
            <a:gdLst>
              <a:gd name="csX0" fmla="*/ 0 w 456283"/>
              <a:gd name="csY0" fmla="*/ 11799 h 24848"/>
              <a:gd name="csX1" fmla="*/ 368785 w 456283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56283" h="24848">
                <a:moveTo>
                  <a:pt x="0" y="11799"/>
                </a:moveTo>
                <a:lnTo>
                  <a:pt x="368785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9434" tIns="1017" rIns="252249" bIns="23831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C7C77F2-B6DC-8C4E-80A3-719BAAA10109}"/>
              </a:ext>
            </a:extLst>
          </p:cNvPr>
          <p:cNvSpPr/>
          <p:nvPr/>
        </p:nvSpPr>
        <p:spPr>
          <a:xfrm>
            <a:off x="6993406" y="2407696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Reception / transmission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EF87A093-CDD3-388E-78BD-19B5FC4B5B3B}"/>
              </a:ext>
            </a:extLst>
          </p:cNvPr>
          <p:cNvSpPr/>
          <p:nvPr/>
        </p:nvSpPr>
        <p:spPr>
          <a:xfrm>
            <a:off x="3343137" y="3336357"/>
            <a:ext cx="456283" cy="24848"/>
          </a:xfrm>
          <a:custGeom>
            <a:avLst/>
            <a:gdLst>
              <a:gd name="csX0" fmla="*/ 0 w 456283"/>
              <a:gd name="csY0" fmla="*/ 11799 h 24848"/>
              <a:gd name="csX1" fmla="*/ 368785 w 456283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56283" h="24848">
                <a:moveTo>
                  <a:pt x="0" y="11799"/>
                </a:moveTo>
                <a:lnTo>
                  <a:pt x="368785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9434" tIns="1017" rIns="252249" bIns="23831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4CFCBD7-EDEB-48E1-9B8E-5C0107B3B459}"/>
              </a:ext>
            </a:extLst>
          </p:cNvPr>
          <p:cNvSpPr/>
          <p:nvPr/>
        </p:nvSpPr>
        <p:spPr>
          <a:xfrm>
            <a:off x="3799420" y="3063604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Trading platform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F65C5147-EB39-EDC6-5C6C-B5FA31688B1B}"/>
              </a:ext>
            </a:extLst>
          </p:cNvPr>
          <p:cNvSpPr/>
          <p:nvPr/>
        </p:nvSpPr>
        <p:spPr>
          <a:xfrm>
            <a:off x="4957714" y="3336357"/>
            <a:ext cx="456283" cy="24848"/>
          </a:xfrm>
          <a:custGeom>
            <a:avLst/>
            <a:gdLst>
              <a:gd name="csX0" fmla="*/ 0 w 456283"/>
              <a:gd name="csY0" fmla="*/ 11799 h 24848"/>
              <a:gd name="csX1" fmla="*/ 368785 w 456283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56283" h="24848">
                <a:moveTo>
                  <a:pt x="0" y="11799"/>
                </a:moveTo>
                <a:lnTo>
                  <a:pt x="368785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9434" tIns="1017" rIns="252249" bIns="23831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B66ECDED-D02E-2319-CB7B-E6E37AAD2BD9}"/>
              </a:ext>
            </a:extLst>
          </p:cNvPr>
          <p:cNvSpPr/>
          <p:nvPr/>
        </p:nvSpPr>
        <p:spPr>
          <a:xfrm>
            <a:off x="5396413" y="3063604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Placing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D12DECA-6825-6550-587B-03AC81F3A2D2}"/>
              </a:ext>
            </a:extLst>
          </p:cNvPr>
          <p:cNvSpPr/>
          <p:nvPr/>
        </p:nvSpPr>
        <p:spPr>
          <a:xfrm>
            <a:off x="6563499" y="3336357"/>
            <a:ext cx="456283" cy="24848"/>
          </a:xfrm>
          <a:custGeom>
            <a:avLst/>
            <a:gdLst>
              <a:gd name="csX0" fmla="*/ 0 w 456283"/>
              <a:gd name="csY0" fmla="*/ 11799 h 24848"/>
              <a:gd name="csX1" fmla="*/ 368785 w 456283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56283" h="24848">
                <a:moveTo>
                  <a:pt x="0" y="11799"/>
                </a:moveTo>
                <a:lnTo>
                  <a:pt x="368785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9434" tIns="1017" rIns="252249" bIns="23831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8195F9A9-5A45-52FF-0941-35EB92F9312C}"/>
              </a:ext>
            </a:extLst>
          </p:cNvPr>
          <p:cNvSpPr/>
          <p:nvPr/>
        </p:nvSpPr>
        <p:spPr>
          <a:xfrm>
            <a:off x="6993406" y="3063604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Advice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4A06EE7-DBBE-E3F3-86E2-A86DE8BDC839}"/>
              </a:ext>
            </a:extLst>
          </p:cNvPr>
          <p:cNvSpPr/>
          <p:nvPr/>
        </p:nvSpPr>
        <p:spPr>
          <a:xfrm rot="3310531">
            <a:off x="3171776" y="3664311"/>
            <a:ext cx="799005" cy="24848"/>
          </a:xfrm>
          <a:custGeom>
            <a:avLst/>
            <a:gdLst>
              <a:gd name="csX0" fmla="*/ 0 w 799005"/>
              <a:gd name="csY0" fmla="*/ 11799 h 24848"/>
              <a:gd name="csX1" fmla="*/ 645786 w 799005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799005" h="24848">
                <a:moveTo>
                  <a:pt x="0" y="11799"/>
                </a:moveTo>
                <a:lnTo>
                  <a:pt x="645786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92226" tIns="-7552" rIns="432178" bIns="32399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A8DD0145-86D8-F0A3-8C62-967552A2FFC5}"/>
              </a:ext>
            </a:extLst>
          </p:cNvPr>
          <p:cNvSpPr/>
          <p:nvPr/>
        </p:nvSpPr>
        <p:spPr>
          <a:xfrm>
            <a:off x="3799420" y="3719512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Exchange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2ECC44CB-E966-142D-54A0-279A84053EE5}"/>
              </a:ext>
            </a:extLst>
          </p:cNvPr>
          <p:cNvSpPr/>
          <p:nvPr/>
        </p:nvSpPr>
        <p:spPr>
          <a:xfrm>
            <a:off x="4957714" y="3992265"/>
            <a:ext cx="456283" cy="24848"/>
          </a:xfrm>
          <a:custGeom>
            <a:avLst/>
            <a:gdLst>
              <a:gd name="csX0" fmla="*/ 0 w 456283"/>
              <a:gd name="csY0" fmla="*/ 11799 h 24848"/>
              <a:gd name="csX1" fmla="*/ 368785 w 456283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56283" h="24848">
                <a:moveTo>
                  <a:pt x="0" y="11799"/>
                </a:moveTo>
                <a:lnTo>
                  <a:pt x="368785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9434" tIns="1017" rIns="252249" bIns="23831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DAFA5CFD-9C8E-FAB6-86A9-260C22676183}"/>
              </a:ext>
            </a:extLst>
          </p:cNvPr>
          <p:cNvSpPr/>
          <p:nvPr/>
        </p:nvSpPr>
        <p:spPr>
          <a:xfrm>
            <a:off x="5396413" y="3719512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Transfer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CCF122EC-D9D3-BA49-B1BB-3A6A10CC33DC}"/>
              </a:ext>
            </a:extLst>
          </p:cNvPr>
          <p:cNvSpPr/>
          <p:nvPr/>
        </p:nvSpPr>
        <p:spPr>
          <a:xfrm>
            <a:off x="6563499" y="3992265"/>
            <a:ext cx="456283" cy="24848"/>
          </a:xfrm>
          <a:custGeom>
            <a:avLst/>
            <a:gdLst>
              <a:gd name="csX0" fmla="*/ 0 w 456283"/>
              <a:gd name="csY0" fmla="*/ 11799 h 24848"/>
              <a:gd name="csX1" fmla="*/ 368785 w 456283"/>
              <a:gd name="csY1" fmla="*/ 11799 h 24848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456283" h="24848">
                <a:moveTo>
                  <a:pt x="0" y="11799"/>
                </a:moveTo>
                <a:lnTo>
                  <a:pt x="368785" y="11799"/>
                </a:lnTo>
              </a:path>
            </a:pathLst>
          </a:custGeom>
          <a:noFill/>
          <a:ln w="12700" cap="flat" cmpd="sng" algn="ctr">
            <a:solidFill>
              <a:srgbClr val="1E858B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9434" tIns="1017" rIns="252249" bIns="23831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IE" sz="500" kern="120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D2BDFD5C-0A07-0C50-95A4-494D0B239A3F}"/>
              </a:ext>
            </a:extLst>
          </p:cNvPr>
          <p:cNvSpPr/>
          <p:nvPr/>
        </p:nvSpPr>
        <p:spPr>
          <a:xfrm>
            <a:off x="6993406" y="3719512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595" tIns="25595" rIns="25595" bIns="25595" numCol="1" spcCol="1270" anchor="ctr" anchorCtr="0">
            <a:noAutofit/>
          </a:bodyPr>
          <a:lstStyle/>
          <a:p>
            <a:pPr marL="0" lvl="0" indent="0" algn="ctr" defTabSz="6000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350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Portfolio </a:t>
            </a:r>
            <a:r>
              <a:rPr lang="en-GB" sz="1350" kern="120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mgt</a:t>
            </a:r>
            <a:endParaRPr lang="en-IE" sz="1350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5096332-B159-FAB3-6A81-B98F6EBB3ABF}"/>
              </a:ext>
            </a:extLst>
          </p:cNvPr>
          <p:cNvSpPr/>
          <p:nvPr/>
        </p:nvSpPr>
        <p:spPr>
          <a:xfrm>
            <a:off x="2199669" y="1070791"/>
            <a:ext cx="1140709" cy="570354"/>
          </a:xfrm>
          <a:custGeom>
            <a:avLst/>
            <a:gdLst>
              <a:gd name="csX0" fmla="*/ 0 w 1140709"/>
              <a:gd name="csY0" fmla="*/ 57035 h 570354"/>
              <a:gd name="csX1" fmla="*/ 57035 w 1140709"/>
              <a:gd name="csY1" fmla="*/ 0 h 570354"/>
              <a:gd name="csX2" fmla="*/ 1083674 w 1140709"/>
              <a:gd name="csY2" fmla="*/ 0 h 570354"/>
              <a:gd name="csX3" fmla="*/ 1140709 w 1140709"/>
              <a:gd name="csY3" fmla="*/ 57035 h 570354"/>
              <a:gd name="csX4" fmla="*/ 1140709 w 1140709"/>
              <a:gd name="csY4" fmla="*/ 513319 h 570354"/>
              <a:gd name="csX5" fmla="*/ 1083674 w 1140709"/>
              <a:gd name="csY5" fmla="*/ 570354 h 570354"/>
              <a:gd name="csX6" fmla="*/ 57035 w 1140709"/>
              <a:gd name="csY6" fmla="*/ 570354 h 570354"/>
              <a:gd name="csX7" fmla="*/ 0 w 1140709"/>
              <a:gd name="csY7" fmla="*/ 513319 h 570354"/>
              <a:gd name="csX8" fmla="*/ 0 w 1140709"/>
              <a:gd name="csY8" fmla="*/ 57035 h 5703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140709" h="570354">
                <a:moveTo>
                  <a:pt x="0" y="57035"/>
                </a:moveTo>
                <a:cubicBezTo>
                  <a:pt x="0" y="25535"/>
                  <a:pt x="25535" y="0"/>
                  <a:pt x="57035" y="0"/>
                </a:cubicBezTo>
                <a:lnTo>
                  <a:pt x="1083674" y="0"/>
                </a:lnTo>
                <a:cubicBezTo>
                  <a:pt x="1115174" y="0"/>
                  <a:pt x="1140709" y="25535"/>
                  <a:pt x="1140709" y="57035"/>
                </a:cubicBezTo>
                <a:lnTo>
                  <a:pt x="1140709" y="513319"/>
                </a:lnTo>
                <a:cubicBezTo>
                  <a:pt x="1140709" y="544819"/>
                  <a:pt x="1115174" y="570354"/>
                  <a:pt x="1083674" y="570354"/>
                </a:cubicBezTo>
                <a:lnTo>
                  <a:pt x="57035" y="570354"/>
                </a:lnTo>
                <a:cubicBezTo>
                  <a:pt x="25535" y="570354"/>
                  <a:pt x="0" y="544819"/>
                  <a:pt x="0" y="513319"/>
                </a:cubicBezTo>
                <a:lnTo>
                  <a:pt x="0" y="57035"/>
                </a:ln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5120" tIns="35120" rIns="35120" bIns="35120" numCol="1" spcCol="1270" anchor="ctr" anchorCtr="0">
            <a:no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600" b="1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Issuers</a:t>
            </a:r>
            <a:endParaRPr lang="en-IE" sz="1600" b="1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Right Brace 27">
            <a:extLst>
              <a:ext uri="{FF2B5EF4-FFF2-40B4-BE49-F238E27FC236}">
                <a16:creationId xmlns:a16="http://schemas.microsoft.com/office/drawing/2014/main" id="{C8F75A51-F855-42FA-80CB-034382602A28}"/>
              </a:ext>
            </a:extLst>
          </p:cNvPr>
          <p:cNvSpPr/>
          <p:nvPr/>
        </p:nvSpPr>
        <p:spPr>
          <a:xfrm>
            <a:off x="6704879" y="456102"/>
            <a:ext cx="398988" cy="1313970"/>
          </a:xfrm>
          <a:prstGeom prst="rightBrace">
            <a:avLst>
              <a:gd name="adj1" fmla="val 0"/>
              <a:gd name="adj2" fmla="val 50000"/>
            </a:avLst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86495CD-34E0-4883-9156-B26C0E88B7A9}"/>
              </a:ext>
            </a:extLst>
          </p:cNvPr>
          <p:cNvSpPr txBox="1"/>
          <p:nvPr/>
        </p:nvSpPr>
        <p:spPr>
          <a:xfrm>
            <a:off x="7091258" y="896804"/>
            <a:ext cx="11521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00" b="1" dirty="0">
                <a:solidFill>
                  <a:schemeClr val="accent1"/>
                </a:solidFill>
                <a:latin typeface="+mn-lt"/>
              </a:rPr>
              <a:t>Supervised by the EBA</a:t>
            </a:r>
          </a:p>
        </p:txBody>
      </p:sp>
    </p:spTree>
    <p:extLst>
      <p:ext uri="{BB962C8B-B14F-4D97-AF65-F5344CB8AC3E}">
        <p14:creationId xmlns:p14="http://schemas.microsoft.com/office/powerpoint/2010/main" val="3551412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C947A-D3D7-2DBF-DB3D-A5C6C3646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3FD65-F8B4-DD02-9048-73D975454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095" y="133303"/>
            <a:ext cx="8823081" cy="994172"/>
          </a:xfrm>
        </p:spPr>
        <p:txBody>
          <a:bodyPr anchor="ctr">
            <a:normAutofit/>
          </a:bodyPr>
          <a:lstStyle/>
          <a:p>
            <a:r>
              <a:rPr lang="en-US" sz="2400" dirty="0">
                <a:latin typeface="+mn-lt"/>
              </a:rPr>
              <a:t>Key Requirements </a:t>
            </a:r>
            <a:endParaRPr lang="en-GB" sz="2400" dirty="0">
              <a:latin typeface="+mn-lt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FA6269-A936-496D-45CB-AA4A812871B9}"/>
              </a:ext>
            </a:extLst>
          </p:cNvPr>
          <p:cNvSpPr txBox="1">
            <a:spLocks/>
          </p:cNvSpPr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125412" y="1191816"/>
            <a:ext cx="4160838" cy="322778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bg2"/>
              </a:buClr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lvl="1" indent="-171450" defTabSz="685800">
              <a:spcBef>
                <a:spcPts val="375"/>
              </a:spcBef>
              <a:buClr>
                <a:srgbClr val="ECD052"/>
              </a:buClr>
              <a:defRPr sz="1400"/>
            </a:pPr>
            <a:endParaRPr lang="en-US" sz="1400" b="1" dirty="0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F5174B2-EB2B-7EDC-90FD-55CC961CF4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0242301"/>
              </p:ext>
            </p:extLst>
          </p:nvPr>
        </p:nvGraphicFramePr>
        <p:xfrm>
          <a:off x="489725" y="230736"/>
          <a:ext cx="8654275" cy="3954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956948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9AA47-569F-1888-CE1D-68B88D5CA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1C7FD-1A08-53D6-C227-679DCC419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730" y="304491"/>
            <a:ext cx="8565127" cy="691356"/>
          </a:xfrm>
        </p:spPr>
        <p:txBody>
          <a:bodyPr anchor="ctr">
            <a:normAutofit/>
          </a:bodyPr>
          <a:lstStyle/>
          <a:p>
            <a:r>
              <a:rPr lang="en-US" dirty="0"/>
              <a:t>EMT licenses and issuers: 43 licenses and 21 issuers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69FAD7-DFF9-DEBF-531F-12C15AD90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806116"/>
            <a:ext cx="7062537" cy="3531268"/>
          </a:xfrm>
          <a:prstGeom prst="rect">
            <a:avLst/>
          </a:prstGeom>
          <a:noFill/>
        </p:spPr>
      </p:pic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2DB2D288-F8C5-A50A-2830-3C36CCB24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pPr>
              <a:spcAft>
                <a:spcPts val="600"/>
              </a:spcAft>
            </a:pPr>
            <a:fld id="{03930D90-B5AE-694C-AF4D-B5392C99196C}" type="slidenum">
              <a:rPr lang="en-US" smtClean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19381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BDE29-186A-1CE7-5826-AC565F366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3EFE5-5A51-5374-14C4-C8C72809D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413" y="290172"/>
            <a:ext cx="8565127" cy="691356"/>
          </a:xfrm>
        </p:spPr>
        <p:txBody>
          <a:bodyPr anchor="ctr">
            <a:normAutofit/>
          </a:bodyPr>
          <a:lstStyle/>
          <a:p>
            <a:r>
              <a:rPr lang="en-US" dirty="0"/>
              <a:t>Licensed Crypto-asset Service Providers: 207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FE12C3-6244-635C-0355-DBAE3E963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823772"/>
            <a:ext cx="7062537" cy="3495955"/>
          </a:xfrm>
          <a:prstGeom prst="rect">
            <a:avLst/>
          </a:prstGeom>
          <a:noFill/>
        </p:spPr>
      </p:pic>
      <p:sp>
        <p:nvSpPr>
          <p:cNvPr id="19" name="Footer Placeholder 3">
            <a:extLst>
              <a:ext uri="{FF2B5EF4-FFF2-40B4-BE49-F238E27FC236}">
                <a16:creationId xmlns:a16="http://schemas.microsoft.com/office/drawing/2014/main" id="{026B31D4-D5F0-BEE3-82C3-8A88CCE9F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60572" y="4649279"/>
            <a:ext cx="3086100" cy="27384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/>
              <a:t>PRESENTATION TITLE</a:t>
            </a:r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8BE9B958-3E2E-FB5B-B859-3E91F03D9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03930D90-B5AE-694C-AF4D-B5392C99196C}" type="slidenum">
              <a:rPr lang="en-US" smtClean="0"/>
              <a:pPr>
                <a:spcAft>
                  <a:spcPts val="600"/>
                </a:spcAft>
              </a:pPr>
              <a:t>9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A6EB67-9265-34A1-03A3-0C9684980952}"/>
              </a:ext>
            </a:extLst>
          </p:cNvPr>
          <p:cNvSpPr txBox="1"/>
          <p:nvPr/>
        </p:nvSpPr>
        <p:spPr>
          <a:xfrm>
            <a:off x="1600200" y="1515128"/>
            <a:ext cx="322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NL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A75079-67CB-27B2-421F-F267E4F9B348}"/>
              </a:ext>
            </a:extLst>
          </p:cNvPr>
          <p:cNvSpPr txBox="1"/>
          <p:nvPr/>
        </p:nvSpPr>
        <p:spPr>
          <a:xfrm>
            <a:off x="1600200" y="1849217"/>
            <a:ext cx="3225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IE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548618-02AC-EEEE-95FB-B1A0668F2E98}"/>
              </a:ext>
            </a:extLst>
          </p:cNvPr>
          <p:cNvSpPr txBox="1"/>
          <p:nvPr/>
        </p:nvSpPr>
        <p:spPr>
          <a:xfrm>
            <a:off x="1592034" y="2183306"/>
            <a:ext cx="3225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26940C-4691-3176-D2F8-073A42DD992C}"/>
              </a:ext>
            </a:extLst>
          </p:cNvPr>
          <p:cNvSpPr txBox="1"/>
          <p:nvPr/>
        </p:nvSpPr>
        <p:spPr>
          <a:xfrm>
            <a:off x="1592034" y="2856344"/>
            <a:ext cx="3225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CZ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DB6575-8D01-4AFC-7DF0-9A340CFEE578}"/>
              </a:ext>
            </a:extLst>
          </p:cNvPr>
          <p:cNvSpPr txBox="1"/>
          <p:nvPr/>
        </p:nvSpPr>
        <p:spPr>
          <a:xfrm>
            <a:off x="1592034" y="2501379"/>
            <a:ext cx="3225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LT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2895297-C9DD-FDDD-CB2A-309A310ABAE3}"/>
              </a:ext>
            </a:extLst>
          </p:cNvPr>
          <p:cNvSpPr txBox="1"/>
          <p:nvPr/>
        </p:nvSpPr>
        <p:spPr>
          <a:xfrm>
            <a:off x="1566130" y="3182581"/>
            <a:ext cx="3225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SK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2FF4F0-3443-46CF-6F82-31CA365E68F3}"/>
              </a:ext>
            </a:extLst>
          </p:cNvPr>
          <p:cNvSpPr txBox="1"/>
          <p:nvPr/>
        </p:nvSpPr>
        <p:spPr>
          <a:xfrm>
            <a:off x="1566130" y="3524522"/>
            <a:ext cx="3225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LU</a:t>
            </a:r>
          </a:p>
        </p:txBody>
      </p:sp>
    </p:spTree>
    <p:extLst>
      <p:ext uri="{BB962C8B-B14F-4D97-AF65-F5344CB8AC3E}">
        <p14:creationId xmlns:p14="http://schemas.microsoft.com/office/powerpoint/2010/main" val="80565615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EBA BRAND COLOURS 2023">
      <a:dk1>
        <a:srgbClr val="000000"/>
      </a:dk1>
      <a:lt1>
        <a:srgbClr val="243E5E"/>
      </a:lt1>
      <a:dk2>
        <a:srgbClr val="ECCF51"/>
      </a:dk2>
      <a:lt2>
        <a:srgbClr val="994EB8"/>
      </a:lt2>
      <a:accent1>
        <a:srgbClr val="C8482E"/>
      </a:accent1>
      <a:accent2>
        <a:srgbClr val="7497AD"/>
      </a:accent2>
      <a:accent3>
        <a:srgbClr val="1F754E"/>
      </a:accent3>
      <a:accent4>
        <a:srgbClr val="FFFFFF"/>
      </a:accent4>
      <a:accent5>
        <a:srgbClr val="E56384"/>
      </a:accent5>
      <a:accent6>
        <a:srgbClr val="EDA03F"/>
      </a:accent6>
      <a:hlink>
        <a:srgbClr val="5CB7DD"/>
      </a:hlink>
      <a:folHlink>
        <a:srgbClr val="B6C35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EE0DECC6-A450-5847-8388-A7870801C6BC}" vid="{B00F614C-947D-6540-B182-892F9CA274B0}"/>
    </a:ext>
  </a:extLst>
</a:theme>
</file>

<file path=ppt/theme/theme2.xml><?xml version="1.0" encoding="utf-8"?>
<a:theme xmlns:a="http://schemas.openxmlformats.org/drawingml/2006/main" name="EBA Office Main Theme">
  <a:themeElements>
    <a:clrScheme name="EBA Main Theme Colors">
      <a:dk1>
        <a:srgbClr val="000000"/>
      </a:dk1>
      <a:lt1>
        <a:srgbClr val="FFFFFF"/>
      </a:lt1>
      <a:dk2>
        <a:srgbClr val="233E5D"/>
      </a:dk2>
      <a:lt2>
        <a:srgbClr val="ECD052"/>
      </a:lt2>
      <a:accent1>
        <a:srgbClr val="7497AD"/>
      </a:accent1>
      <a:accent2>
        <a:srgbClr val="C8482E"/>
      </a:accent2>
      <a:accent3>
        <a:srgbClr val="1F754E"/>
      </a:accent3>
      <a:accent4>
        <a:srgbClr val="994EB8"/>
      </a:accent4>
      <a:accent5>
        <a:srgbClr val="EEA03F"/>
      </a:accent5>
      <a:accent6>
        <a:srgbClr val="63BCE1"/>
      </a:accent6>
      <a:hlink>
        <a:srgbClr val="B6C452"/>
      </a:hlink>
      <a:folHlink>
        <a:srgbClr val="E56399"/>
      </a:folHlink>
    </a:clrScheme>
    <a:fontScheme name="EBA Internal Use Main Font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81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BA Office Main Presentation Template.potx" id="{4982C766-296E-411E-B5F2-A2EB226068A2}" vid="{2D3FD313-A8F4-4A29-81D8-A987A53DD4E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3D086FF2806C4BB85894BEEC73C231" ma:contentTypeVersion="15" ma:contentTypeDescription="Create a new document." ma:contentTypeScope="" ma:versionID="0a854f836e4c294b4de35a5b1f7b4a3c">
  <xsd:schema xmlns:xsd="http://www.w3.org/2001/XMLSchema" xmlns:xs="http://www.w3.org/2001/XMLSchema" xmlns:p="http://schemas.microsoft.com/office/2006/metadata/properties" xmlns:ns2="bfd28cd0-1846-4b58-9749-1bbdb554507a" xmlns:ns3="d3d0f1c2-2ee3-47ce-b429-1d6234aba6c6" targetNamespace="http://schemas.microsoft.com/office/2006/metadata/properties" ma:root="true" ma:fieldsID="fa4260e99bd491d49aef73318924dbd8" ns2:_="" ns3:_="">
    <xsd:import namespace="bfd28cd0-1846-4b58-9749-1bbdb554507a"/>
    <xsd:import namespace="d3d0f1c2-2ee3-47ce-b429-1d6234aba6c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d28cd0-1846-4b58-9749-1bbdb55450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39ef8c6-609c-46fa-9e5c-e4dc5d0a7c0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d0f1c2-2ee3-47ce-b429-1d6234aba6c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9a82402c-4b54-4668-a826-0365e7de7d30}" ma:internalName="TaxCatchAll" ma:showField="CatchAllData" ma:web="d3d0f1c2-2ee3-47ce-b429-1d6234aba6c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fd28cd0-1846-4b58-9749-1bbdb554507a">
      <Terms xmlns="http://schemas.microsoft.com/office/infopath/2007/PartnerControls"/>
    </lcf76f155ced4ddcb4097134ff3c332f>
    <TaxCatchAll xmlns="d3d0f1c2-2ee3-47ce-b429-1d6234aba6c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0C1FED-542D-4AB4-9241-4EB15920CA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fd28cd0-1846-4b58-9749-1bbdb554507a"/>
    <ds:schemaRef ds:uri="d3d0f1c2-2ee3-47ce-b429-1d6234aba6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E9F4E8B-7F71-4180-BE27-45D31C6BB8D4}">
  <ds:schemaRefs>
    <ds:schemaRef ds:uri="http://schemas.microsoft.com/office/2006/metadata/properties"/>
    <ds:schemaRef ds:uri="http://schemas.microsoft.com/office/infopath/2007/PartnerControls"/>
    <ds:schemaRef ds:uri="bfd28cd0-1846-4b58-9749-1bbdb554507a"/>
    <ds:schemaRef ds:uri="d3d0f1c2-2ee3-47ce-b429-1d6234aba6c6"/>
  </ds:schemaRefs>
</ds:datastoreItem>
</file>

<file path=customXml/itemProps3.xml><?xml version="1.0" encoding="utf-8"?>
<ds:datastoreItem xmlns:ds="http://schemas.openxmlformats.org/officeDocument/2006/customXml" ds:itemID="{576F20EF-80A5-4135-9C21-C378D6BB7B1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c7eb9de-735b-4a68-8fe4-c9c62709b012}" enabled="1" method="Standard" siteId="{3bacb4ff-f1a2-4c92-b96c-e99fec826b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EBA Template</Template>
  <TotalTime>427</TotalTime>
  <Words>2461</Words>
  <Application>Microsoft Office PowerPoint</Application>
  <PresentationFormat>On-screen Show (16:9)</PresentationFormat>
  <Paragraphs>306</Paragraphs>
  <Slides>17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MS PGothic</vt:lpstr>
      <vt:lpstr>Aptos</vt:lpstr>
      <vt:lpstr>Arial</vt:lpstr>
      <vt:lpstr>Calibri</vt:lpstr>
      <vt:lpstr>Segoe UI</vt:lpstr>
      <vt:lpstr>Wingdings</vt:lpstr>
      <vt:lpstr>Office Theme</vt:lpstr>
      <vt:lpstr>EBA Office Main Theme</vt:lpstr>
      <vt:lpstr>PowerPoint Presentation</vt:lpstr>
      <vt:lpstr>Beginnings and Early European Responses</vt:lpstr>
      <vt:lpstr>From Monitoring to Global Coordination</vt:lpstr>
      <vt:lpstr>MiCAR</vt:lpstr>
      <vt:lpstr>Key definitions</vt:lpstr>
      <vt:lpstr>Regulated activities</vt:lpstr>
      <vt:lpstr>Key Requirements </vt:lpstr>
      <vt:lpstr>EMT licenses and issuers: 43 licenses and 21 issuers</vt:lpstr>
      <vt:lpstr>Licensed Crypto-asset Service Providers: 207</vt:lpstr>
      <vt:lpstr>Implementation challenges </vt:lpstr>
      <vt:lpstr>Banking prudential regulation on Crypto-assets </vt:lpstr>
      <vt:lpstr>BCBS prudential standard on crypto-asset exposures</vt:lpstr>
      <vt:lpstr>BCBS Classification of Crypto Assets and Capital treatment </vt:lpstr>
      <vt:lpstr>EU implementation of Basel standard</vt:lpstr>
      <vt:lpstr>EU implementation of BCBS Crypto asset standard</vt:lpstr>
      <vt:lpstr>PowerPoint Presentation</vt:lpstr>
      <vt:lpstr>PowerPoint Presentation</vt:lpstr>
    </vt:vector>
  </TitlesOfParts>
  <Company>European Banking Authority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Lorenzo Stucchi</dc:creator>
  <cp:lastModifiedBy>Christian Moor</cp:lastModifiedBy>
  <cp:revision>20</cp:revision>
  <dcterms:created xsi:type="dcterms:W3CDTF">2025-01-15T13:34:50Z</dcterms:created>
  <dcterms:modified xsi:type="dcterms:W3CDTF">2026-04-14T07:16:05Z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0x0101006A3D086FF2806C4BB85894BEEC73C231</vt:lpwstr>
  </property>
  <property fmtid="{D5CDD505-2E9C-101B-9397-08002B2CF9AE}" pid="3" name="ClassificationContentMarkingHeaderLocations">
    <vt:lpwstr>Office Theme:7\EBA Office Main Theme:7</vt:lpwstr>
  </property>
  <property fmtid="{D5CDD505-2E9C-101B-9397-08002B2CF9AE}" pid="4" name="ClassificationContentMarkingHeaderText">
    <vt:lpwstr>EBA Regular Use</vt:lpwstr>
  </property>
</Properties>
</file>