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275" r:id="rId5"/>
    <p:sldId id="285" r:id="rId6"/>
    <p:sldId id="329" r:id="rId7"/>
    <p:sldId id="299" r:id="rId8"/>
    <p:sldId id="313" r:id="rId9"/>
    <p:sldId id="292" r:id="rId10"/>
    <p:sldId id="289" r:id="rId11"/>
    <p:sldId id="295" r:id="rId12"/>
    <p:sldId id="312" r:id="rId13"/>
    <p:sldId id="330" r:id="rId14"/>
    <p:sldId id="335" r:id="rId15"/>
    <p:sldId id="308" r:id="rId16"/>
    <p:sldId id="336" r:id="rId17"/>
    <p:sldId id="298" r:id="rId18"/>
    <p:sldId id="331" r:id="rId19"/>
    <p:sldId id="323" r:id="rId20"/>
    <p:sldId id="322" r:id="rId21"/>
    <p:sldId id="333" r:id="rId22"/>
    <p:sldId id="414" r:id="rId23"/>
    <p:sldId id="334" r:id="rId24"/>
    <p:sldId id="415" r:id="rId25"/>
    <p:sldId id="337" r:id="rId26"/>
    <p:sldId id="258" r:id="rId27"/>
    <p:sldId id="349" r:id="rId28"/>
    <p:sldId id="287" r:id="rId29"/>
    <p:sldId id="358" r:id="rId30"/>
    <p:sldId id="367" r:id="rId31"/>
    <p:sldId id="413" r:id="rId32"/>
    <p:sldId id="369" r:id="rId33"/>
    <p:sldId id="405" r:id="rId34"/>
    <p:sldId id="409" r:id="rId35"/>
    <p:sldId id="408" r:id="rId36"/>
    <p:sldId id="412" r:id="rId37"/>
    <p:sldId id="28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F589EC6-BD19-82CF-6050-064ED644A510}" name="KELLER Ivan (FISMA)" initials="KI(" userId="S::Ivan.KELLER@ec.europa.eu::e74c6bdf-6136-4168-8259-5af5a77129b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FCF760-6D64-4883-A22E-8EAC6FC976AD}" v="1" dt="2026-04-13T19:33:00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376" y="44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ER Ivan (FISMA)" userId="e74c6bdf-6136-4168-8259-5af5a77129b7" providerId="ADAL" clId="{EB1232C6-FA69-4280-868A-80E34BAD96A4}"/>
    <pc:docChg chg="custSel mod modSld">
      <pc:chgData name="KELLER Ivan (FISMA)" userId="e74c6bdf-6136-4168-8259-5af5a77129b7" providerId="ADAL" clId="{EB1232C6-FA69-4280-868A-80E34BAD96A4}" dt="2026-04-13T19:33:13.233" v="30" actId="6549"/>
      <pc:docMkLst>
        <pc:docMk/>
      </pc:docMkLst>
      <pc:sldChg chg="modSp mod">
        <pc:chgData name="KELLER Ivan (FISMA)" userId="e74c6bdf-6136-4168-8259-5af5a77129b7" providerId="ADAL" clId="{EB1232C6-FA69-4280-868A-80E34BAD96A4}" dt="2026-04-13T19:24:12.279" v="0" actId="6549"/>
        <pc:sldMkLst>
          <pc:docMk/>
          <pc:sldMk cId="1658662898" sldId="275"/>
        </pc:sldMkLst>
        <pc:spChg chg="mod">
          <ac:chgData name="KELLER Ivan (FISMA)" userId="e74c6bdf-6136-4168-8259-5af5a77129b7" providerId="ADAL" clId="{EB1232C6-FA69-4280-868A-80E34BAD96A4}" dt="2026-04-13T19:24:12.279" v="0" actId="6549"/>
          <ac:spMkLst>
            <pc:docMk/>
            <pc:sldMk cId="1658662898" sldId="275"/>
            <ac:spMk id="3" creationId="{00000000-0000-0000-0000-000000000000}"/>
          </ac:spMkLst>
        </pc:spChg>
      </pc:sldChg>
      <pc:sldChg chg="modSp mod">
        <pc:chgData name="KELLER Ivan (FISMA)" userId="e74c6bdf-6136-4168-8259-5af5a77129b7" providerId="ADAL" clId="{EB1232C6-FA69-4280-868A-80E34BAD96A4}" dt="2026-04-13T19:33:13.233" v="30" actId="6549"/>
        <pc:sldMkLst>
          <pc:docMk/>
          <pc:sldMk cId="3451837444" sldId="334"/>
        </pc:sldMkLst>
        <pc:spChg chg="mod">
          <ac:chgData name="KELLER Ivan (FISMA)" userId="e74c6bdf-6136-4168-8259-5af5a77129b7" providerId="ADAL" clId="{EB1232C6-FA69-4280-868A-80E34BAD96A4}" dt="2026-04-13T19:33:13.233" v="30" actId="6549"/>
          <ac:spMkLst>
            <pc:docMk/>
            <pc:sldMk cId="3451837444" sldId="334"/>
            <ac:spMk id="3" creationId="{B39192D3-58EE-CED7-F563-B8261FA33BFE}"/>
          </ac:spMkLst>
        </pc:spChg>
      </pc:sldChg>
      <pc:sldChg chg="modSp mod">
        <pc:chgData name="KELLER Ivan (FISMA)" userId="e74c6bdf-6136-4168-8259-5af5a77129b7" providerId="ADAL" clId="{EB1232C6-FA69-4280-868A-80E34BAD96A4}" dt="2026-04-13T19:24:59.015" v="2" actId="403"/>
        <pc:sldMkLst>
          <pc:docMk/>
          <pc:sldMk cId="1633768981" sldId="335"/>
        </pc:sldMkLst>
        <pc:spChg chg="mod">
          <ac:chgData name="KELLER Ivan (FISMA)" userId="e74c6bdf-6136-4168-8259-5af5a77129b7" providerId="ADAL" clId="{EB1232C6-FA69-4280-868A-80E34BAD96A4}" dt="2026-04-13T19:24:59.015" v="2" actId="403"/>
          <ac:spMkLst>
            <pc:docMk/>
            <pc:sldMk cId="1633768981" sldId="335"/>
            <ac:spMk id="2" creationId="{1B37A94F-FF9A-C166-86AF-36157BEEED95}"/>
          </ac:spMkLst>
        </pc:spChg>
      </pc:sldChg>
      <pc:sldChg chg="delSp modSp mod">
        <pc:chgData name="KELLER Ivan (FISMA)" userId="e74c6bdf-6136-4168-8259-5af5a77129b7" providerId="ADAL" clId="{EB1232C6-FA69-4280-868A-80E34BAD96A4}" dt="2026-04-13T19:31:05.596" v="9" actId="14100"/>
        <pc:sldMkLst>
          <pc:docMk/>
          <pc:sldMk cId="3780310481" sldId="415"/>
        </pc:sldMkLst>
        <pc:spChg chg="del">
          <ac:chgData name="KELLER Ivan (FISMA)" userId="e74c6bdf-6136-4168-8259-5af5a77129b7" providerId="ADAL" clId="{EB1232C6-FA69-4280-868A-80E34BAD96A4}" dt="2026-04-13T19:30:50.883" v="4" actId="478"/>
          <ac:spMkLst>
            <pc:docMk/>
            <pc:sldMk cId="3780310481" sldId="415"/>
            <ac:spMk id="4" creationId="{69658357-F60B-A692-DA81-020B4057E95B}"/>
          </ac:spMkLst>
        </pc:spChg>
        <pc:graphicFrameChg chg="mod modGraphic">
          <ac:chgData name="KELLER Ivan (FISMA)" userId="e74c6bdf-6136-4168-8259-5af5a77129b7" providerId="ADAL" clId="{EB1232C6-FA69-4280-868A-80E34BAD96A4}" dt="2026-04-13T19:31:05.596" v="9" actId="14100"/>
          <ac:graphicFrameMkLst>
            <pc:docMk/>
            <pc:sldMk cId="3780310481" sldId="415"/>
            <ac:graphicFrameMk id="8" creationId="{9CA7605C-F19B-50D3-3A05-5E872C5E89EC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609F7D-28B2-4856-8C73-7647490C8377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60C5DCBF-EC2B-4670-B68D-A8821A8656B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Increasing proportionality and flexibility</a:t>
          </a:r>
          <a:endParaRPr lang="en-IE" dirty="0"/>
        </a:p>
      </dgm:t>
    </dgm:pt>
    <dgm:pt modelId="{9D561B18-A4D3-4F41-8B17-1D7D00E82C96}" type="parTrans" cxnId="{01B3C6A6-9CB2-42C8-837A-175BCE19D455}">
      <dgm:prSet/>
      <dgm:spPr/>
      <dgm:t>
        <a:bodyPr/>
        <a:lstStyle/>
        <a:p>
          <a:endParaRPr lang="en-IE"/>
        </a:p>
      </dgm:t>
    </dgm:pt>
    <dgm:pt modelId="{823C424B-5B14-4F3C-8306-98F7DEFC8F92}" type="sibTrans" cxnId="{01B3C6A6-9CB2-42C8-837A-175BCE19D455}">
      <dgm:prSet/>
      <dgm:spPr/>
      <dgm:t>
        <a:bodyPr/>
        <a:lstStyle/>
        <a:p>
          <a:endParaRPr lang="en-IE"/>
        </a:p>
      </dgm:t>
    </dgm:pt>
    <dgm:pt modelId="{BCE8C08F-5346-4C38-804A-8C16A0070B35}">
      <dgm:prSet phldrT="[Text]"/>
      <dgm:spPr/>
      <dgm:t>
        <a:bodyPr/>
        <a:lstStyle/>
        <a:p>
          <a:r>
            <a:rPr lang="en-GB" dirty="0"/>
            <a:t>Wide exemptive relief mechanism</a:t>
          </a:r>
          <a:endParaRPr lang="en-IE" dirty="0"/>
        </a:p>
      </dgm:t>
    </dgm:pt>
    <dgm:pt modelId="{19FBAB3C-5586-43E5-959E-DB8A70228D52}" type="parTrans" cxnId="{8FEC8538-FDDA-4A31-B801-E70628C07904}">
      <dgm:prSet/>
      <dgm:spPr>
        <a:ln w="38100"/>
      </dgm:spPr>
      <dgm:t>
        <a:bodyPr/>
        <a:lstStyle/>
        <a:p>
          <a:endParaRPr lang="en-IE"/>
        </a:p>
      </dgm:t>
    </dgm:pt>
    <dgm:pt modelId="{388507D7-6570-4F19-A5FF-62A6C29E7240}" type="sibTrans" cxnId="{8FEC8538-FDDA-4A31-B801-E70628C07904}">
      <dgm:prSet/>
      <dgm:spPr/>
      <dgm:t>
        <a:bodyPr/>
        <a:lstStyle/>
        <a:p>
          <a:endParaRPr lang="en-IE"/>
        </a:p>
      </dgm:t>
    </dgm:pt>
    <dgm:pt modelId="{9C066A7D-E8EB-401D-8114-E52EA6F8B683}" type="pres">
      <dgm:prSet presAssocID="{9C609F7D-28B2-4856-8C73-7647490C837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0254DD-DB72-442B-823C-1D7F3CBB9699}" type="pres">
      <dgm:prSet presAssocID="{60C5DCBF-EC2B-4670-B68D-A8821A8656B3}" presName="root" presStyleCnt="0"/>
      <dgm:spPr/>
    </dgm:pt>
    <dgm:pt modelId="{1FC0A707-3625-4ECC-96D9-F98493EC0FD8}" type="pres">
      <dgm:prSet presAssocID="{60C5DCBF-EC2B-4670-B68D-A8821A8656B3}" presName="rootComposite" presStyleCnt="0"/>
      <dgm:spPr/>
    </dgm:pt>
    <dgm:pt modelId="{B0F10F21-CE7B-4BF5-B2B8-FDF5710FDF2F}" type="pres">
      <dgm:prSet presAssocID="{60C5DCBF-EC2B-4670-B68D-A8821A8656B3}" presName="rootText" presStyleLbl="node1" presStyleIdx="0" presStyleCnt="1" custScaleX="419699" custLinFactNeighborX="-587" custLinFactNeighborY="1175"/>
      <dgm:spPr/>
    </dgm:pt>
    <dgm:pt modelId="{9BF26EC9-F524-45A8-93BA-B4F8F3E9D1C5}" type="pres">
      <dgm:prSet presAssocID="{60C5DCBF-EC2B-4670-B68D-A8821A8656B3}" presName="rootConnector" presStyleLbl="node1" presStyleIdx="0" presStyleCnt="1"/>
      <dgm:spPr/>
    </dgm:pt>
    <dgm:pt modelId="{CF550619-B0E3-4BDC-BE38-D582492A3091}" type="pres">
      <dgm:prSet presAssocID="{60C5DCBF-EC2B-4670-B68D-A8821A8656B3}" presName="childShape" presStyleCnt="0"/>
      <dgm:spPr/>
    </dgm:pt>
    <dgm:pt modelId="{A4DE037F-A6D0-4F8C-AB43-5FA894FD6A1B}" type="pres">
      <dgm:prSet presAssocID="{19FBAB3C-5586-43E5-959E-DB8A70228D52}" presName="Name13" presStyleLbl="parChTrans1D2" presStyleIdx="0" presStyleCnt="1"/>
      <dgm:spPr/>
    </dgm:pt>
    <dgm:pt modelId="{DB0BD755-E172-430B-B261-F4D4B72CCAA7}" type="pres">
      <dgm:prSet presAssocID="{BCE8C08F-5346-4C38-804A-8C16A0070B35}" presName="childText" presStyleLbl="bgAcc1" presStyleIdx="0" presStyleCnt="1" custScaleX="434007">
        <dgm:presLayoutVars>
          <dgm:bulletEnabled val="1"/>
        </dgm:presLayoutVars>
      </dgm:prSet>
      <dgm:spPr/>
    </dgm:pt>
  </dgm:ptLst>
  <dgm:cxnLst>
    <dgm:cxn modelId="{8ED61E17-FDC4-4B5A-9356-9261D7338398}" type="presOf" srcId="{9C609F7D-28B2-4856-8C73-7647490C8377}" destId="{9C066A7D-E8EB-401D-8114-E52EA6F8B683}" srcOrd="0" destOrd="0" presId="urn:microsoft.com/office/officeart/2005/8/layout/hierarchy3"/>
    <dgm:cxn modelId="{8FEC8538-FDDA-4A31-B801-E70628C07904}" srcId="{60C5DCBF-EC2B-4670-B68D-A8821A8656B3}" destId="{BCE8C08F-5346-4C38-804A-8C16A0070B35}" srcOrd="0" destOrd="0" parTransId="{19FBAB3C-5586-43E5-959E-DB8A70228D52}" sibTransId="{388507D7-6570-4F19-A5FF-62A6C29E7240}"/>
    <dgm:cxn modelId="{ADEB7D3E-9ED1-42C3-B2A1-3F38A25C7A26}" type="presOf" srcId="{19FBAB3C-5586-43E5-959E-DB8A70228D52}" destId="{A4DE037F-A6D0-4F8C-AB43-5FA894FD6A1B}" srcOrd="0" destOrd="0" presId="urn:microsoft.com/office/officeart/2005/8/layout/hierarchy3"/>
    <dgm:cxn modelId="{DE834F4B-D6CF-4341-BDE7-F4339BD8914D}" type="presOf" srcId="{60C5DCBF-EC2B-4670-B68D-A8821A8656B3}" destId="{9BF26EC9-F524-45A8-93BA-B4F8F3E9D1C5}" srcOrd="1" destOrd="0" presId="urn:microsoft.com/office/officeart/2005/8/layout/hierarchy3"/>
    <dgm:cxn modelId="{ED757F82-FAFE-4AA8-A72A-2BC389BF1059}" type="presOf" srcId="{BCE8C08F-5346-4C38-804A-8C16A0070B35}" destId="{DB0BD755-E172-430B-B261-F4D4B72CCAA7}" srcOrd="0" destOrd="0" presId="urn:microsoft.com/office/officeart/2005/8/layout/hierarchy3"/>
    <dgm:cxn modelId="{01B3C6A6-9CB2-42C8-837A-175BCE19D455}" srcId="{9C609F7D-28B2-4856-8C73-7647490C8377}" destId="{60C5DCBF-EC2B-4670-B68D-A8821A8656B3}" srcOrd="0" destOrd="0" parTransId="{9D561B18-A4D3-4F41-8B17-1D7D00E82C96}" sibTransId="{823C424B-5B14-4F3C-8306-98F7DEFC8F92}"/>
    <dgm:cxn modelId="{1337F9C9-ECEF-4431-8973-1327C78183D1}" type="presOf" srcId="{60C5DCBF-EC2B-4670-B68D-A8821A8656B3}" destId="{B0F10F21-CE7B-4BF5-B2B8-FDF5710FDF2F}" srcOrd="0" destOrd="0" presId="urn:microsoft.com/office/officeart/2005/8/layout/hierarchy3"/>
    <dgm:cxn modelId="{6577AE21-379D-4AAC-BF0C-666A9C94EBF0}" type="presParOf" srcId="{9C066A7D-E8EB-401D-8114-E52EA6F8B683}" destId="{400254DD-DB72-442B-823C-1D7F3CBB9699}" srcOrd="0" destOrd="0" presId="urn:microsoft.com/office/officeart/2005/8/layout/hierarchy3"/>
    <dgm:cxn modelId="{A6F584E4-6DE8-48E0-A684-2BE39280E71F}" type="presParOf" srcId="{400254DD-DB72-442B-823C-1D7F3CBB9699}" destId="{1FC0A707-3625-4ECC-96D9-F98493EC0FD8}" srcOrd="0" destOrd="0" presId="urn:microsoft.com/office/officeart/2005/8/layout/hierarchy3"/>
    <dgm:cxn modelId="{E78B54AB-BD7E-468C-BA04-08D1FC3E5CBD}" type="presParOf" srcId="{1FC0A707-3625-4ECC-96D9-F98493EC0FD8}" destId="{B0F10F21-CE7B-4BF5-B2B8-FDF5710FDF2F}" srcOrd="0" destOrd="0" presId="urn:microsoft.com/office/officeart/2005/8/layout/hierarchy3"/>
    <dgm:cxn modelId="{45C23803-8E5F-482A-A5CD-5C51FD159B9F}" type="presParOf" srcId="{1FC0A707-3625-4ECC-96D9-F98493EC0FD8}" destId="{9BF26EC9-F524-45A8-93BA-B4F8F3E9D1C5}" srcOrd="1" destOrd="0" presId="urn:microsoft.com/office/officeart/2005/8/layout/hierarchy3"/>
    <dgm:cxn modelId="{08796598-420D-47BA-BE54-CD3A80EEE449}" type="presParOf" srcId="{400254DD-DB72-442B-823C-1D7F3CBB9699}" destId="{CF550619-B0E3-4BDC-BE38-D582492A3091}" srcOrd="1" destOrd="0" presId="urn:microsoft.com/office/officeart/2005/8/layout/hierarchy3"/>
    <dgm:cxn modelId="{742A41E1-B220-4820-99E5-45D5B98FDA2A}" type="presParOf" srcId="{CF550619-B0E3-4BDC-BE38-D582492A3091}" destId="{A4DE037F-A6D0-4F8C-AB43-5FA894FD6A1B}" srcOrd="0" destOrd="0" presId="urn:microsoft.com/office/officeart/2005/8/layout/hierarchy3"/>
    <dgm:cxn modelId="{87EB26FD-DE2F-4E0F-9F02-E8B04732A3EE}" type="presParOf" srcId="{CF550619-B0E3-4BDC-BE38-D582492A3091}" destId="{DB0BD755-E172-430B-B261-F4D4B72CCAA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A0337E-65D4-4673-8185-A9633568A727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B77F80D4-5429-45F7-9401-FC9F376790BE}">
      <dgm:prSet phldrT="[Text]" custT="1"/>
      <dgm:spPr>
        <a:ln w="44450">
          <a:solidFill>
            <a:schemeClr val="tx1"/>
          </a:solidFill>
        </a:ln>
      </dgm:spPr>
      <dgm:t>
        <a:bodyPr/>
        <a:lstStyle/>
        <a:p>
          <a:pPr algn="l"/>
          <a:r>
            <a:rPr lang="en-IE" sz="2800" dirty="0"/>
            <a:t>Regular regime</a:t>
          </a:r>
        </a:p>
      </dgm:t>
    </dgm:pt>
    <dgm:pt modelId="{7A975611-55B3-48F4-AE35-51922A4C5E30}" type="parTrans" cxnId="{7BCA521F-F973-4162-8D5B-53B43BA1CBF0}">
      <dgm:prSet/>
      <dgm:spPr/>
      <dgm:t>
        <a:bodyPr/>
        <a:lstStyle/>
        <a:p>
          <a:endParaRPr lang="en-IE"/>
        </a:p>
      </dgm:t>
    </dgm:pt>
    <dgm:pt modelId="{7FCA7CF0-0E7A-44B7-9D83-5EF23031C382}" type="sibTrans" cxnId="{7BCA521F-F973-4162-8D5B-53B43BA1CBF0}">
      <dgm:prSet/>
      <dgm:spPr/>
      <dgm:t>
        <a:bodyPr/>
        <a:lstStyle/>
        <a:p>
          <a:endParaRPr lang="en-IE"/>
        </a:p>
      </dgm:t>
    </dgm:pt>
    <dgm:pt modelId="{FED6B148-D96F-45F8-B09F-A3B043698BFC}">
      <dgm:prSet phldrT="[Text]" custT="1"/>
      <dgm:spPr/>
      <dgm:t>
        <a:bodyPr/>
        <a:lstStyle/>
        <a:p>
          <a:r>
            <a:rPr lang="en-IE" sz="2000" dirty="0"/>
            <a:t>Current DLTPR rules +</a:t>
          </a:r>
        </a:p>
      </dgm:t>
    </dgm:pt>
    <dgm:pt modelId="{DEC8E256-9BA2-4914-A913-6C7F2F03ACFF}" type="parTrans" cxnId="{02E8BF18-FE32-4B59-8C6A-4762C3E1AC80}">
      <dgm:prSet/>
      <dgm:spPr/>
      <dgm:t>
        <a:bodyPr/>
        <a:lstStyle/>
        <a:p>
          <a:endParaRPr lang="en-IE"/>
        </a:p>
      </dgm:t>
    </dgm:pt>
    <dgm:pt modelId="{2DBCCD33-4739-46A0-94E4-84912094A067}" type="sibTrans" cxnId="{02E8BF18-FE32-4B59-8C6A-4762C3E1AC80}">
      <dgm:prSet/>
      <dgm:spPr/>
      <dgm:t>
        <a:bodyPr/>
        <a:lstStyle/>
        <a:p>
          <a:endParaRPr lang="en-IE"/>
        </a:p>
      </dgm:t>
    </dgm:pt>
    <dgm:pt modelId="{D59BF2CE-EAA4-4355-961F-FE9E8B68A230}">
      <dgm:prSet phldrT="[Text]" custT="1"/>
      <dgm:spPr>
        <a:ln w="34925">
          <a:solidFill>
            <a:srgbClr val="0D0D0D"/>
          </a:solidFill>
        </a:ln>
      </dgm:spPr>
      <dgm:t>
        <a:bodyPr/>
        <a:lstStyle/>
        <a:p>
          <a:pPr algn="l"/>
          <a:r>
            <a:rPr lang="en-IE" sz="2800" dirty="0"/>
            <a:t>Simplified regime</a:t>
          </a:r>
        </a:p>
      </dgm:t>
    </dgm:pt>
    <dgm:pt modelId="{86BB4E10-A016-4CAF-A499-72855900EF73}" type="parTrans" cxnId="{43DE0A95-ED24-4A6E-BAB8-31CEB6FCE86B}">
      <dgm:prSet/>
      <dgm:spPr/>
      <dgm:t>
        <a:bodyPr/>
        <a:lstStyle/>
        <a:p>
          <a:endParaRPr lang="en-IE"/>
        </a:p>
      </dgm:t>
    </dgm:pt>
    <dgm:pt modelId="{C97B73F6-0D62-4CAE-9AEC-C0D6C34072DA}" type="sibTrans" cxnId="{43DE0A95-ED24-4A6E-BAB8-31CEB6FCE86B}">
      <dgm:prSet/>
      <dgm:spPr/>
      <dgm:t>
        <a:bodyPr/>
        <a:lstStyle/>
        <a:p>
          <a:endParaRPr lang="en-IE"/>
        </a:p>
      </dgm:t>
    </dgm:pt>
    <dgm:pt modelId="{E9A73C46-3801-41A1-92EB-68E45B4D3AB2}">
      <dgm:prSet phldrT="[Text]"/>
      <dgm:spPr/>
      <dgm:t>
        <a:bodyPr/>
        <a:lstStyle/>
        <a:p>
          <a:pPr>
            <a:spcAft>
              <a:spcPts val="600"/>
            </a:spcAft>
          </a:pPr>
          <a:r>
            <a:rPr lang="en-IE" dirty="0"/>
            <a:t>Open to entities eligible to operate a DLT SS or DLT TSS </a:t>
          </a:r>
        </a:p>
      </dgm:t>
    </dgm:pt>
    <dgm:pt modelId="{4B06B84E-4025-4FB2-9600-FB7D261EB307}" type="parTrans" cxnId="{7CC4D021-9944-47DC-913E-F8108FCF9D9A}">
      <dgm:prSet/>
      <dgm:spPr/>
      <dgm:t>
        <a:bodyPr/>
        <a:lstStyle/>
        <a:p>
          <a:endParaRPr lang="en-IE"/>
        </a:p>
      </dgm:t>
    </dgm:pt>
    <dgm:pt modelId="{3C6BE1E6-199C-4856-A911-B5D2766C5540}" type="sibTrans" cxnId="{7CC4D021-9944-47DC-913E-F8108FCF9D9A}">
      <dgm:prSet/>
      <dgm:spPr/>
      <dgm:t>
        <a:bodyPr/>
        <a:lstStyle/>
        <a:p>
          <a:endParaRPr lang="en-IE"/>
        </a:p>
      </dgm:t>
    </dgm:pt>
    <dgm:pt modelId="{B8BF7FA3-2A18-4FFB-9A49-51882C292705}">
      <dgm:prSet phldrT="[Text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n-IE" sz="2000" dirty="0"/>
            <a:t>CSDR Investment policy </a:t>
          </a:r>
        </a:p>
      </dgm:t>
    </dgm:pt>
    <dgm:pt modelId="{BA75FAAC-EBF2-4B14-9C6B-9F2473B1EF45}" type="parTrans" cxnId="{F0461EA5-58DD-4417-86D1-277B34DA7376}">
      <dgm:prSet/>
      <dgm:spPr/>
      <dgm:t>
        <a:bodyPr/>
        <a:lstStyle/>
        <a:p>
          <a:endParaRPr lang="en-IE"/>
        </a:p>
      </dgm:t>
    </dgm:pt>
    <dgm:pt modelId="{8C4F677F-8D9E-4949-B4A6-5AD9C7E9A46B}" type="sibTrans" cxnId="{F0461EA5-58DD-4417-86D1-277B34DA7376}">
      <dgm:prSet/>
      <dgm:spPr/>
      <dgm:t>
        <a:bodyPr/>
        <a:lstStyle/>
        <a:p>
          <a:endParaRPr lang="en-IE"/>
        </a:p>
      </dgm:t>
    </dgm:pt>
    <dgm:pt modelId="{5A0D0A53-CE99-4398-BBAE-69CADF899E46}">
      <dgm:prSet phldrT="[Text]" custT="1"/>
      <dgm:spPr/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en-IE" sz="2000" dirty="0"/>
            <a:t>CSDR capital requirements </a:t>
          </a:r>
        </a:p>
      </dgm:t>
    </dgm:pt>
    <dgm:pt modelId="{20CC20B4-E487-4080-B333-994DE23D430D}" type="parTrans" cxnId="{347A0834-85EB-4782-A19D-DDC0DB2DCECB}">
      <dgm:prSet/>
      <dgm:spPr/>
      <dgm:t>
        <a:bodyPr/>
        <a:lstStyle/>
        <a:p>
          <a:endParaRPr lang="en-IE"/>
        </a:p>
      </dgm:t>
    </dgm:pt>
    <dgm:pt modelId="{0DC14AF1-4569-4BA7-8905-DDD0FAA444E1}" type="sibTrans" cxnId="{347A0834-85EB-4782-A19D-DDC0DB2DCECB}">
      <dgm:prSet/>
      <dgm:spPr/>
      <dgm:t>
        <a:bodyPr/>
        <a:lstStyle/>
        <a:p>
          <a:endParaRPr lang="en-IE"/>
        </a:p>
      </dgm:t>
    </dgm:pt>
    <dgm:pt modelId="{D7C1BAA9-3FAD-4046-B065-BB42D88038A5}">
      <dgm:prSet phldrT="[Text]"/>
      <dgm:spPr/>
      <dgm:t>
        <a:bodyPr/>
        <a:lstStyle/>
        <a:p>
          <a:pPr>
            <a:spcAft>
              <a:spcPts val="600"/>
            </a:spcAft>
          </a:pPr>
          <a:r>
            <a:rPr lang="en-IE" dirty="0"/>
            <a:t>ESMA to adapt level 2 </a:t>
          </a:r>
        </a:p>
      </dgm:t>
    </dgm:pt>
    <dgm:pt modelId="{E622947C-090C-4540-98DC-866E45C8DD74}" type="parTrans" cxnId="{9F02C4C8-D47A-483F-B319-D39481D2581D}">
      <dgm:prSet/>
      <dgm:spPr/>
      <dgm:t>
        <a:bodyPr/>
        <a:lstStyle/>
        <a:p>
          <a:endParaRPr lang="en-IE"/>
        </a:p>
      </dgm:t>
    </dgm:pt>
    <dgm:pt modelId="{1DC6754A-5703-4B76-9841-18538E14F4DA}" type="sibTrans" cxnId="{9F02C4C8-D47A-483F-B319-D39481D2581D}">
      <dgm:prSet/>
      <dgm:spPr/>
      <dgm:t>
        <a:bodyPr/>
        <a:lstStyle/>
        <a:p>
          <a:endParaRPr lang="en-IE"/>
        </a:p>
      </dgm:t>
    </dgm:pt>
    <dgm:pt modelId="{DCCBE3B8-33D8-49E0-BA18-E28D08E30E84}">
      <dgm:prSet phldrT="[Text]"/>
      <dgm:spPr/>
      <dgm:t>
        <a:bodyPr/>
        <a:lstStyle/>
        <a:p>
          <a:pPr>
            <a:spcAft>
              <a:spcPct val="15000"/>
            </a:spcAft>
          </a:pPr>
          <a:r>
            <a:rPr lang="en-IE" dirty="0"/>
            <a:t>Current DLTPR participants deem to be a part of the simplified regime</a:t>
          </a:r>
        </a:p>
      </dgm:t>
    </dgm:pt>
    <dgm:pt modelId="{6EB61BB8-7C14-46D7-B47A-A8447BDF0FB6}" type="parTrans" cxnId="{162FB43E-3542-4889-B26F-7FBB9B560E61}">
      <dgm:prSet/>
      <dgm:spPr/>
      <dgm:t>
        <a:bodyPr/>
        <a:lstStyle/>
        <a:p>
          <a:endParaRPr lang="en-IE"/>
        </a:p>
      </dgm:t>
    </dgm:pt>
    <dgm:pt modelId="{F5AD7302-4A32-43CD-8F16-057B5F616F82}" type="sibTrans" cxnId="{162FB43E-3542-4889-B26F-7FBB9B560E61}">
      <dgm:prSet/>
      <dgm:spPr/>
      <dgm:t>
        <a:bodyPr/>
        <a:lstStyle/>
        <a:p>
          <a:endParaRPr lang="en-IE"/>
        </a:p>
      </dgm:t>
    </dgm:pt>
    <dgm:pt modelId="{F5EDB1C3-01DD-491D-92F3-EA7660F6F843}">
      <dgm:prSet phldrT="[Text]"/>
      <dgm:spPr/>
      <dgm:t>
        <a:bodyPr/>
        <a:lstStyle/>
        <a:p>
          <a:pPr>
            <a:spcAft>
              <a:spcPts val="600"/>
            </a:spcAft>
          </a:pPr>
          <a:r>
            <a:rPr lang="en-IE" dirty="0"/>
            <a:t>Simplified CSDR rulebook</a:t>
          </a:r>
        </a:p>
      </dgm:t>
    </dgm:pt>
    <dgm:pt modelId="{D0FFD173-FA6A-4ED2-AEE2-78BCCD7636DC}" type="parTrans" cxnId="{9D801638-3450-4BF1-9448-B52EBFF790C8}">
      <dgm:prSet/>
      <dgm:spPr/>
      <dgm:t>
        <a:bodyPr/>
        <a:lstStyle/>
        <a:p>
          <a:endParaRPr lang="en-IE"/>
        </a:p>
      </dgm:t>
    </dgm:pt>
    <dgm:pt modelId="{4DA11BB3-F9D3-4AAF-A7AE-D23C5E7A1D19}" type="sibTrans" cxnId="{9D801638-3450-4BF1-9448-B52EBFF790C8}">
      <dgm:prSet/>
      <dgm:spPr/>
      <dgm:t>
        <a:bodyPr/>
        <a:lstStyle/>
        <a:p>
          <a:endParaRPr lang="en-IE"/>
        </a:p>
      </dgm:t>
    </dgm:pt>
    <dgm:pt modelId="{B98FEB9C-B93C-4EC3-8F72-441D2CEF254E}" type="pres">
      <dgm:prSet presAssocID="{E2A0337E-65D4-4673-8185-A9633568A727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B80189B-7A84-498E-A370-ECB8D493C17F}" type="pres">
      <dgm:prSet presAssocID="{B77F80D4-5429-45F7-9401-FC9F376790BE}" presName="circle1" presStyleLbl="node1" presStyleIdx="0" presStyleCnt="2" custScaleX="124408" custLinFactNeighborY="259"/>
      <dgm:spPr>
        <a:ln w="41275"/>
      </dgm:spPr>
    </dgm:pt>
    <dgm:pt modelId="{B5E2A80E-1CFB-4ADF-8941-B75EEE86C437}" type="pres">
      <dgm:prSet presAssocID="{B77F80D4-5429-45F7-9401-FC9F376790BE}" presName="space" presStyleCnt="0"/>
      <dgm:spPr/>
    </dgm:pt>
    <dgm:pt modelId="{4F36BDA4-F59D-470B-998B-43FB1A47C794}" type="pres">
      <dgm:prSet presAssocID="{B77F80D4-5429-45F7-9401-FC9F376790BE}" presName="rect1" presStyleLbl="alignAcc1" presStyleIdx="0" presStyleCnt="2" custScaleX="100000" custLinFactNeighborX="-482" custLinFactNeighborY="1047"/>
      <dgm:spPr/>
    </dgm:pt>
    <dgm:pt modelId="{34EEC3D1-8854-4F7E-BC17-BCC06FBFA9C9}" type="pres">
      <dgm:prSet presAssocID="{D59BF2CE-EAA4-4355-961F-FE9E8B68A230}" presName="vertSpace2" presStyleLbl="node1" presStyleIdx="0" presStyleCnt="2"/>
      <dgm:spPr/>
    </dgm:pt>
    <dgm:pt modelId="{3787B215-B711-46A4-9FF0-8776752231FF}" type="pres">
      <dgm:prSet presAssocID="{D59BF2CE-EAA4-4355-961F-FE9E8B68A230}" presName="circle2" presStyleLbl="node1" presStyleIdx="1" presStyleCnt="2" custScaleX="128911" custScaleY="110189"/>
      <dgm:spPr>
        <a:ln w="60325"/>
      </dgm:spPr>
    </dgm:pt>
    <dgm:pt modelId="{E9DCC35F-154D-4AED-A7D2-180561979AE7}" type="pres">
      <dgm:prSet presAssocID="{D59BF2CE-EAA4-4355-961F-FE9E8B68A230}" presName="rect2" presStyleLbl="alignAcc1" presStyleIdx="1" presStyleCnt="2" custScaleX="100000" custScaleY="115371" custLinFactNeighborX="-629" custLinFactNeighborY="2664"/>
      <dgm:spPr/>
    </dgm:pt>
    <dgm:pt modelId="{E0BB5E18-571E-4C90-9150-B66384A4CBF6}" type="pres">
      <dgm:prSet presAssocID="{B77F80D4-5429-45F7-9401-FC9F376790BE}" presName="rect1ParTx" presStyleLbl="alignAcc1" presStyleIdx="1" presStyleCnt="2">
        <dgm:presLayoutVars>
          <dgm:chMax val="1"/>
          <dgm:bulletEnabled val="1"/>
        </dgm:presLayoutVars>
      </dgm:prSet>
      <dgm:spPr/>
    </dgm:pt>
    <dgm:pt modelId="{DD191F9F-A6C0-42F9-A707-987243998D90}" type="pres">
      <dgm:prSet presAssocID="{B77F80D4-5429-45F7-9401-FC9F376790BE}" presName="rect1ChTx" presStyleLbl="alignAcc1" presStyleIdx="1" presStyleCnt="2" custScaleX="136577">
        <dgm:presLayoutVars>
          <dgm:bulletEnabled val="1"/>
        </dgm:presLayoutVars>
      </dgm:prSet>
      <dgm:spPr/>
    </dgm:pt>
    <dgm:pt modelId="{E574C631-96A7-4E08-A577-5CE3F251A50C}" type="pres">
      <dgm:prSet presAssocID="{D59BF2CE-EAA4-4355-961F-FE9E8B68A230}" presName="rect2ParTx" presStyleLbl="alignAcc1" presStyleIdx="1" presStyleCnt="2">
        <dgm:presLayoutVars>
          <dgm:chMax val="1"/>
          <dgm:bulletEnabled val="1"/>
        </dgm:presLayoutVars>
      </dgm:prSet>
      <dgm:spPr/>
    </dgm:pt>
    <dgm:pt modelId="{8C87FBE9-2827-48D0-BAEF-0BFBBAC72765}" type="pres">
      <dgm:prSet presAssocID="{D59BF2CE-EAA4-4355-961F-FE9E8B68A230}" presName="rect2ChTx" presStyleLbl="alignAcc1" presStyleIdx="1" presStyleCnt="2" custScaleX="109302" custScaleY="109081" custLinFactNeighborX="-9095" custLinFactNeighborY="551">
        <dgm:presLayoutVars>
          <dgm:bulletEnabled val="1"/>
        </dgm:presLayoutVars>
      </dgm:prSet>
      <dgm:spPr/>
    </dgm:pt>
  </dgm:ptLst>
  <dgm:cxnLst>
    <dgm:cxn modelId="{4FC7DE11-97AA-4F60-9088-0F10EAA3E091}" type="presOf" srcId="{FED6B148-D96F-45F8-B09F-A3B043698BFC}" destId="{DD191F9F-A6C0-42F9-A707-987243998D90}" srcOrd="0" destOrd="0" presId="urn:microsoft.com/office/officeart/2005/8/layout/target3"/>
    <dgm:cxn modelId="{83405917-3BDF-478A-AB40-5804159CD2C9}" type="presOf" srcId="{B8BF7FA3-2A18-4FFB-9A49-51882C292705}" destId="{DD191F9F-A6C0-42F9-A707-987243998D90}" srcOrd="0" destOrd="2" presId="urn:microsoft.com/office/officeart/2005/8/layout/target3"/>
    <dgm:cxn modelId="{02E8BF18-FE32-4B59-8C6A-4762C3E1AC80}" srcId="{B77F80D4-5429-45F7-9401-FC9F376790BE}" destId="{FED6B148-D96F-45F8-B09F-A3B043698BFC}" srcOrd="0" destOrd="0" parTransId="{DEC8E256-9BA2-4914-A913-6C7F2F03ACFF}" sibTransId="{2DBCCD33-4739-46A0-94E4-84912094A067}"/>
    <dgm:cxn modelId="{C5B1A91B-E156-493D-BDB7-9FB3DBE73FE5}" type="presOf" srcId="{DCCBE3B8-33D8-49E0-BA18-E28D08E30E84}" destId="{8C87FBE9-2827-48D0-BAEF-0BFBBAC72765}" srcOrd="0" destOrd="3" presId="urn:microsoft.com/office/officeart/2005/8/layout/target3"/>
    <dgm:cxn modelId="{7BCA521F-F973-4162-8D5B-53B43BA1CBF0}" srcId="{E2A0337E-65D4-4673-8185-A9633568A727}" destId="{B77F80D4-5429-45F7-9401-FC9F376790BE}" srcOrd="0" destOrd="0" parTransId="{7A975611-55B3-48F4-AE35-51922A4C5E30}" sibTransId="{7FCA7CF0-0E7A-44B7-9D83-5EF23031C382}"/>
    <dgm:cxn modelId="{7CC4D021-9944-47DC-913E-F8108FCF9D9A}" srcId="{D59BF2CE-EAA4-4355-961F-FE9E8B68A230}" destId="{E9A73C46-3801-41A1-92EB-68E45B4D3AB2}" srcOrd="0" destOrd="0" parTransId="{4B06B84E-4025-4FB2-9600-FB7D261EB307}" sibTransId="{3C6BE1E6-199C-4856-A911-B5D2766C5540}"/>
    <dgm:cxn modelId="{2B17D022-2653-486B-9FA5-F495A72648E8}" type="presOf" srcId="{D7C1BAA9-3FAD-4046-B065-BB42D88038A5}" destId="{8C87FBE9-2827-48D0-BAEF-0BFBBAC72765}" srcOrd="0" destOrd="2" presId="urn:microsoft.com/office/officeart/2005/8/layout/target3"/>
    <dgm:cxn modelId="{347A0834-85EB-4782-A19D-DDC0DB2DCECB}" srcId="{FED6B148-D96F-45F8-B09F-A3B043698BFC}" destId="{5A0D0A53-CE99-4398-BBAE-69CADF899E46}" srcOrd="0" destOrd="0" parTransId="{20CC20B4-E487-4080-B333-994DE23D430D}" sibTransId="{0DC14AF1-4569-4BA7-8905-DDD0FAA444E1}"/>
    <dgm:cxn modelId="{9D801638-3450-4BF1-9448-B52EBFF790C8}" srcId="{D59BF2CE-EAA4-4355-961F-FE9E8B68A230}" destId="{F5EDB1C3-01DD-491D-92F3-EA7660F6F843}" srcOrd="1" destOrd="0" parTransId="{D0FFD173-FA6A-4ED2-AEE2-78BCCD7636DC}" sibTransId="{4DA11BB3-F9D3-4AAF-A7AE-D23C5E7A1D19}"/>
    <dgm:cxn modelId="{162FB43E-3542-4889-B26F-7FBB9B560E61}" srcId="{D59BF2CE-EAA4-4355-961F-FE9E8B68A230}" destId="{DCCBE3B8-33D8-49E0-BA18-E28D08E30E84}" srcOrd="3" destOrd="0" parTransId="{6EB61BB8-7C14-46D7-B47A-A8447BDF0FB6}" sibTransId="{F5AD7302-4A32-43CD-8F16-057B5F616F82}"/>
    <dgm:cxn modelId="{BAFFAF3F-D2FB-480D-88D4-3D9A264CE1D1}" type="presOf" srcId="{E9A73C46-3801-41A1-92EB-68E45B4D3AB2}" destId="{8C87FBE9-2827-48D0-BAEF-0BFBBAC72765}" srcOrd="0" destOrd="0" presId="urn:microsoft.com/office/officeart/2005/8/layout/target3"/>
    <dgm:cxn modelId="{A2904D46-96A3-4700-A341-AB6FC05BEEA0}" type="presOf" srcId="{B77F80D4-5429-45F7-9401-FC9F376790BE}" destId="{E0BB5E18-571E-4C90-9150-B66384A4CBF6}" srcOrd="1" destOrd="0" presId="urn:microsoft.com/office/officeart/2005/8/layout/target3"/>
    <dgm:cxn modelId="{3AAA3658-C415-48A0-A09D-FA260106E455}" type="presOf" srcId="{D59BF2CE-EAA4-4355-961F-FE9E8B68A230}" destId="{E9DCC35F-154D-4AED-A7D2-180561979AE7}" srcOrd="0" destOrd="0" presId="urn:microsoft.com/office/officeart/2005/8/layout/target3"/>
    <dgm:cxn modelId="{1667BE7B-9DED-4684-A16C-F86AA879C79F}" type="presOf" srcId="{F5EDB1C3-01DD-491D-92F3-EA7660F6F843}" destId="{8C87FBE9-2827-48D0-BAEF-0BFBBAC72765}" srcOrd="0" destOrd="1" presId="urn:microsoft.com/office/officeart/2005/8/layout/target3"/>
    <dgm:cxn modelId="{CDD0998B-B4FA-4F05-8A3A-B01366DFF13F}" type="presOf" srcId="{B77F80D4-5429-45F7-9401-FC9F376790BE}" destId="{4F36BDA4-F59D-470B-998B-43FB1A47C794}" srcOrd="0" destOrd="0" presId="urn:microsoft.com/office/officeart/2005/8/layout/target3"/>
    <dgm:cxn modelId="{43DE0A95-ED24-4A6E-BAB8-31CEB6FCE86B}" srcId="{E2A0337E-65D4-4673-8185-A9633568A727}" destId="{D59BF2CE-EAA4-4355-961F-FE9E8B68A230}" srcOrd="1" destOrd="0" parTransId="{86BB4E10-A016-4CAF-A499-72855900EF73}" sibTransId="{C97B73F6-0D62-4CAE-9AEC-C0D6C34072DA}"/>
    <dgm:cxn modelId="{F0461EA5-58DD-4417-86D1-277B34DA7376}" srcId="{FED6B148-D96F-45F8-B09F-A3B043698BFC}" destId="{B8BF7FA3-2A18-4FFB-9A49-51882C292705}" srcOrd="1" destOrd="0" parTransId="{BA75FAAC-EBF2-4B14-9C6B-9F2473B1EF45}" sibTransId="{8C4F677F-8D9E-4949-B4A6-5AD9C7E9A46B}"/>
    <dgm:cxn modelId="{CD7303AB-6DB8-4AC7-9718-31CB0B77105F}" type="presOf" srcId="{D59BF2CE-EAA4-4355-961F-FE9E8B68A230}" destId="{E574C631-96A7-4E08-A577-5CE3F251A50C}" srcOrd="1" destOrd="0" presId="urn:microsoft.com/office/officeart/2005/8/layout/target3"/>
    <dgm:cxn modelId="{BDDD39B2-44DF-4A76-8F31-7C87E93D8222}" type="presOf" srcId="{E2A0337E-65D4-4673-8185-A9633568A727}" destId="{B98FEB9C-B93C-4EC3-8F72-441D2CEF254E}" srcOrd="0" destOrd="0" presId="urn:microsoft.com/office/officeart/2005/8/layout/target3"/>
    <dgm:cxn modelId="{28A940BC-E3DA-4712-8946-21AE8E5F442F}" type="presOf" srcId="{5A0D0A53-CE99-4398-BBAE-69CADF899E46}" destId="{DD191F9F-A6C0-42F9-A707-987243998D90}" srcOrd="0" destOrd="1" presId="urn:microsoft.com/office/officeart/2005/8/layout/target3"/>
    <dgm:cxn modelId="{9F02C4C8-D47A-483F-B319-D39481D2581D}" srcId="{D59BF2CE-EAA4-4355-961F-FE9E8B68A230}" destId="{D7C1BAA9-3FAD-4046-B065-BB42D88038A5}" srcOrd="2" destOrd="0" parTransId="{E622947C-090C-4540-98DC-866E45C8DD74}" sibTransId="{1DC6754A-5703-4B76-9841-18538E14F4DA}"/>
    <dgm:cxn modelId="{E106361F-4BC4-4DAB-B98D-2AF665AEDAC7}" type="presParOf" srcId="{B98FEB9C-B93C-4EC3-8F72-441D2CEF254E}" destId="{CB80189B-7A84-498E-A370-ECB8D493C17F}" srcOrd="0" destOrd="0" presId="urn:microsoft.com/office/officeart/2005/8/layout/target3"/>
    <dgm:cxn modelId="{3A184935-548A-4276-8692-0D0D44ED9985}" type="presParOf" srcId="{B98FEB9C-B93C-4EC3-8F72-441D2CEF254E}" destId="{B5E2A80E-1CFB-4ADF-8941-B75EEE86C437}" srcOrd="1" destOrd="0" presId="urn:microsoft.com/office/officeart/2005/8/layout/target3"/>
    <dgm:cxn modelId="{EAA6A27E-42D4-4899-9A41-D73AC04DC715}" type="presParOf" srcId="{B98FEB9C-B93C-4EC3-8F72-441D2CEF254E}" destId="{4F36BDA4-F59D-470B-998B-43FB1A47C794}" srcOrd="2" destOrd="0" presId="urn:microsoft.com/office/officeart/2005/8/layout/target3"/>
    <dgm:cxn modelId="{392F22C8-CD3C-4FF6-AFA8-A90370FF57A9}" type="presParOf" srcId="{B98FEB9C-B93C-4EC3-8F72-441D2CEF254E}" destId="{34EEC3D1-8854-4F7E-BC17-BCC06FBFA9C9}" srcOrd="3" destOrd="0" presId="urn:microsoft.com/office/officeart/2005/8/layout/target3"/>
    <dgm:cxn modelId="{D137B759-70C7-4BC5-ADA7-E56B663970E3}" type="presParOf" srcId="{B98FEB9C-B93C-4EC3-8F72-441D2CEF254E}" destId="{3787B215-B711-46A4-9FF0-8776752231FF}" srcOrd="4" destOrd="0" presId="urn:microsoft.com/office/officeart/2005/8/layout/target3"/>
    <dgm:cxn modelId="{D682AA92-0423-4884-B1DB-203BD43A3042}" type="presParOf" srcId="{B98FEB9C-B93C-4EC3-8F72-441D2CEF254E}" destId="{E9DCC35F-154D-4AED-A7D2-180561979AE7}" srcOrd="5" destOrd="0" presId="urn:microsoft.com/office/officeart/2005/8/layout/target3"/>
    <dgm:cxn modelId="{910DD0EC-3CC2-492B-BB96-90AAF22F43F5}" type="presParOf" srcId="{B98FEB9C-B93C-4EC3-8F72-441D2CEF254E}" destId="{E0BB5E18-571E-4C90-9150-B66384A4CBF6}" srcOrd="6" destOrd="0" presId="urn:microsoft.com/office/officeart/2005/8/layout/target3"/>
    <dgm:cxn modelId="{E0224ECE-50B2-45DF-9A17-27B653674BB3}" type="presParOf" srcId="{B98FEB9C-B93C-4EC3-8F72-441D2CEF254E}" destId="{DD191F9F-A6C0-42F9-A707-987243998D90}" srcOrd="7" destOrd="0" presId="urn:microsoft.com/office/officeart/2005/8/layout/target3"/>
    <dgm:cxn modelId="{B0ECE174-E54D-4A2A-A4BC-A5E04AA47F55}" type="presParOf" srcId="{B98FEB9C-B93C-4EC3-8F72-441D2CEF254E}" destId="{E574C631-96A7-4E08-A577-5CE3F251A50C}" srcOrd="8" destOrd="0" presId="urn:microsoft.com/office/officeart/2005/8/layout/target3"/>
    <dgm:cxn modelId="{AB0F8C11-9C22-4D37-8944-7B65515131FF}" type="presParOf" srcId="{B98FEB9C-B93C-4EC3-8F72-441D2CEF254E}" destId="{8C87FBE9-2827-48D0-BAEF-0BFBBAC72765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609F7D-28B2-4856-8C73-7647490C8377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60C5DCBF-EC2B-4670-B68D-A8821A8656B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Increasing proportionality and flexibility</a:t>
          </a:r>
          <a:endParaRPr lang="en-IE" dirty="0"/>
        </a:p>
      </dgm:t>
    </dgm:pt>
    <dgm:pt modelId="{9D561B18-A4D3-4F41-8B17-1D7D00E82C96}" type="parTrans" cxnId="{01B3C6A6-9CB2-42C8-837A-175BCE19D455}">
      <dgm:prSet/>
      <dgm:spPr/>
      <dgm:t>
        <a:bodyPr/>
        <a:lstStyle/>
        <a:p>
          <a:endParaRPr lang="en-IE"/>
        </a:p>
      </dgm:t>
    </dgm:pt>
    <dgm:pt modelId="{823C424B-5B14-4F3C-8306-98F7DEFC8F92}" type="sibTrans" cxnId="{01B3C6A6-9CB2-42C8-837A-175BCE19D455}">
      <dgm:prSet/>
      <dgm:spPr/>
      <dgm:t>
        <a:bodyPr/>
        <a:lstStyle/>
        <a:p>
          <a:endParaRPr lang="en-IE"/>
        </a:p>
      </dgm:t>
    </dgm:pt>
    <dgm:pt modelId="{BCE8C08F-5346-4C38-804A-8C16A0070B35}">
      <dgm:prSet phldrT="[Text]"/>
      <dgm:spPr/>
      <dgm:t>
        <a:bodyPr/>
        <a:lstStyle/>
        <a:p>
          <a:r>
            <a:rPr lang="en-GB" dirty="0"/>
            <a:t>Simplified regime for </a:t>
          </a:r>
          <a:r>
            <a:rPr lang="en-GB" b="1" dirty="0"/>
            <a:t>CSD services </a:t>
          </a:r>
          <a:endParaRPr lang="en-IE" b="1" dirty="0"/>
        </a:p>
      </dgm:t>
    </dgm:pt>
    <dgm:pt modelId="{19FBAB3C-5586-43E5-959E-DB8A70228D52}" type="parTrans" cxnId="{8FEC8538-FDDA-4A31-B801-E70628C07904}">
      <dgm:prSet/>
      <dgm:spPr>
        <a:ln w="38100"/>
      </dgm:spPr>
      <dgm:t>
        <a:bodyPr/>
        <a:lstStyle/>
        <a:p>
          <a:endParaRPr lang="en-IE"/>
        </a:p>
      </dgm:t>
    </dgm:pt>
    <dgm:pt modelId="{388507D7-6570-4F19-A5FF-62A6C29E7240}" type="sibTrans" cxnId="{8FEC8538-FDDA-4A31-B801-E70628C07904}">
      <dgm:prSet/>
      <dgm:spPr/>
      <dgm:t>
        <a:bodyPr/>
        <a:lstStyle/>
        <a:p>
          <a:endParaRPr lang="en-IE"/>
        </a:p>
      </dgm:t>
    </dgm:pt>
    <dgm:pt modelId="{9C066A7D-E8EB-401D-8114-E52EA6F8B683}" type="pres">
      <dgm:prSet presAssocID="{9C609F7D-28B2-4856-8C73-7647490C837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0254DD-DB72-442B-823C-1D7F3CBB9699}" type="pres">
      <dgm:prSet presAssocID="{60C5DCBF-EC2B-4670-B68D-A8821A8656B3}" presName="root" presStyleCnt="0"/>
      <dgm:spPr/>
    </dgm:pt>
    <dgm:pt modelId="{1FC0A707-3625-4ECC-96D9-F98493EC0FD8}" type="pres">
      <dgm:prSet presAssocID="{60C5DCBF-EC2B-4670-B68D-A8821A8656B3}" presName="rootComposite" presStyleCnt="0"/>
      <dgm:spPr/>
    </dgm:pt>
    <dgm:pt modelId="{B0F10F21-CE7B-4BF5-B2B8-FDF5710FDF2F}" type="pres">
      <dgm:prSet presAssocID="{60C5DCBF-EC2B-4670-B68D-A8821A8656B3}" presName="rootText" presStyleLbl="node1" presStyleIdx="0" presStyleCnt="1" custScaleX="419699" custLinFactNeighborX="-587" custLinFactNeighborY="1175"/>
      <dgm:spPr/>
    </dgm:pt>
    <dgm:pt modelId="{9BF26EC9-F524-45A8-93BA-B4F8F3E9D1C5}" type="pres">
      <dgm:prSet presAssocID="{60C5DCBF-EC2B-4670-B68D-A8821A8656B3}" presName="rootConnector" presStyleLbl="node1" presStyleIdx="0" presStyleCnt="1"/>
      <dgm:spPr/>
    </dgm:pt>
    <dgm:pt modelId="{CF550619-B0E3-4BDC-BE38-D582492A3091}" type="pres">
      <dgm:prSet presAssocID="{60C5DCBF-EC2B-4670-B68D-A8821A8656B3}" presName="childShape" presStyleCnt="0"/>
      <dgm:spPr/>
    </dgm:pt>
    <dgm:pt modelId="{A4DE037F-A6D0-4F8C-AB43-5FA894FD6A1B}" type="pres">
      <dgm:prSet presAssocID="{19FBAB3C-5586-43E5-959E-DB8A70228D52}" presName="Name13" presStyleLbl="parChTrans1D2" presStyleIdx="0" presStyleCnt="1"/>
      <dgm:spPr/>
    </dgm:pt>
    <dgm:pt modelId="{DB0BD755-E172-430B-B261-F4D4B72CCAA7}" type="pres">
      <dgm:prSet presAssocID="{BCE8C08F-5346-4C38-804A-8C16A0070B35}" presName="childText" presStyleLbl="bgAcc1" presStyleIdx="0" presStyleCnt="1" custScaleX="434007">
        <dgm:presLayoutVars>
          <dgm:bulletEnabled val="1"/>
        </dgm:presLayoutVars>
      </dgm:prSet>
      <dgm:spPr/>
    </dgm:pt>
  </dgm:ptLst>
  <dgm:cxnLst>
    <dgm:cxn modelId="{8ED61E17-FDC4-4B5A-9356-9261D7338398}" type="presOf" srcId="{9C609F7D-28B2-4856-8C73-7647490C8377}" destId="{9C066A7D-E8EB-401D-8114-E52EA6F8B683}" srcOrd="0" destOrd="0" presId="urn:microsoft.com/office/officeart/2005/8/layout/hierarchy3"/>
    <dgm:cxn modelId="{8FEC8538-FDDA-4A31-B801-E70628C07904}" srcId="{60C5DCBF-EC2B-4670-B68D-A8821A8656B3}" destId="{BCE8C08F-5346-4C38-804A-8C16A0070B35}" srcOrd="0" destOrd="0" parTransId="{19FBAB3C-5586-43E5-959E-DB8A70228D52}" sibTransId="{388507D7-6570-4F19-A5FF-62A6C29E7240}"/>
    <dgm:cxn modelId="{ADEB7D3E-9ED1-42C3-B2A1-3F38A25C7A26}" type="presOf" srcId="{19FBAB3C-5586-43E5-959E-DB8A70228D52}" destId="{A4DE037F-A6D0-4F8C-AB43-5FA894FD6A1B}" srcOrd="0" destOrd="0" presId="urn:microsoft.com/office/officeart/2005/8/layout/hierarchy3"/>
    <dgm:cxn modelId="{DE834F4B-D6CF-4341-BDE7-F4339BD8914D}" type="presOf" srcId="{60C5DCBF-EC2B-4670-B68D-A8821A8656B3}" destId="{9BF26EC9-F524-45A8-93BA-B4F8F3E9D1C5}" srcOrd="1" destOrd="0" presId="urn:microsoft.com/office/officeart/2005/8/layout/hierarchy3"/>
    <dgm:cxn modelId="{ED757F82-FAFE-4AA8-A72A-2BC389BF1059}" type="presOf" srcId="{BCE8C08F-5346-4C38-804A-8C16A0070B35}" destId="{DB0BD755-E172-430B-B261-F4D4B72CCAA7}" srcOrd="0" destOrd="0" presId="urn:microsoft.com/office/officeart/2005/8/layout/hierarchy3"/>
    <dgm:cxn modelId="{01B3C6A6-9CB2-42C8-837A-175BCE19D455}" srcId="{9C609F7D-28B2-4856-8C73-7647490C8377}" destId="{60C5DCBF-EC2B-4670-B68D-A8821A8656B3}" srcOrd="0" destOrd="0" parTransId="{9D561B18-A4D3-4F41-8B17-1D7D00E82C96}" sibTransId="{823C424B-5B14-4F3C-8306-98F7DEFC8F92}"/>
    <dgm:cxn modelId="{1337F9C9-ECEF-4431-8973-1327C78183D1}" type="presOf" srcId="{60C5DCBF-EC2B-4670-B68D-A8821A8656B3}" destId="{B0F10F21-CE7B-4BF5-B2B8-FDF5710FDF2F}" srcOrd="0" destOrd="0" presId="urn:microsoft.com/office/officeart/2005/8/layout/hierarchy3"/>
    <dgm:cxn modelId="{6577AE21-379D-4AAC-BF0C-666A9C94EBF0}" type="presParOf" srcId="{9C066A7D-E8EB-401D-8114-E52EA6F8B683}" destId="{400254DD-DB72-442B-823C-1D7F3CBB9699}" srcOrd="0" destOrd="0" presId="urn:microsoft.com/office/officeart/2005/8/layout/hierarchy3"/>
    <dgm:cxn modelId="{A6F584E4-6DE8-48E0-A684-2BE39280E71F}" type="presParOf" srcId="{400254DD-DB72-442B-823C-1D7F3CBB9699}" destId="{1FC0A707-3625-4ECC-96D9-F98493EC0FD8}" srcOrd="0" destOrd="0" presId="urn:microsoft.com/office/officeart/2005/8/layout/hierarchy3"/>
    <dgm:cxn modelId="{E78B54AB-BD7E-468C-BA04-08D1FC3E5CBD}" type="presParOf" srcId="{1FC0A707-3625-4ECC-96D9-F98493EC0FD8}" destId="{B0F10F21-CE7B-4BF5-B2B8-FDF5710FDF2F}" srcOrd="0" destOrd="0" presId="urn:microsoft.com/office/officeart/2005/8/layout/hierarchy3"/>
    <dgm:cxn modelId="{45C23803-8E5F-482A-A5CD-5C51FD159B9F}" type="presParOf" srcId="{1FC0A707-3625-4ECC-96D9-F98493EC0FD8}" destId="{9BF26EC9-F524-45A8-93BA-B4F8F3E9D1C5}" srcOrd="1" destOrd="0" presId="urn:microsoft.com/office/officeart/2005/8/layout/hierarchy3"/>
    <dgm:cxn modelId="{08796598-420D-47BA-BE54-CD3A80EEE449}" type="presParOf" srcId="{400254DD-DB72-442B-823C-1D7F3CBB9699}" destId="{CF550619-B0E3-4BDC-BE38-D582492A3091}" srcOrd="1" destOrd="0" presId="urn:microsoft.com/office/officeart/2005/8/layout/hierarchy3"/>
    <dgm:cxn modelId="{742A41E1-B220-4820-99E5-45D5B98FDA2A}" type="presParOf" srcId="{CF550619-B0E3-4BDC-BE38-D582492A3091}" destId="{A4DE037F-A6D0-4F8C-AB43-5FA894FD6A1B}" srcOrd="0" destOrd="0" presId="urn:microsoft.com/office/officeart/2005/8/layout/hierarchy3"/>
    <dgm:cxn modelId="{87EB26FD-DE2F-4E0F-9F02-E8B04732A3EE}" type="presParOf" srcId="{CF550619-B0E3-4BDC-BE38-D582492A3091}" destId="{DB0BD755-E172-430B-B261-F4D4B72CCAA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609F7D-28B2-4856-8C73-7647490C8377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60C5DCBF-EC2B-4670-B68D-A8821A8656B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Increasing proportionality and flexibility</a:t>
          </a:r>
          <a:endParaRPr lang="en-IE" dirty="0"/>
        </a:p>
      </dgm:t>
    </dgm:pt>
    <dgm:pt modelId="{9D561B18-A4D3-4F41-8B17-1D7D00E82C96}" type="parTrans" cxnId="{01B3C6A6-9CB2-42C8-837A-175BCE19D455}">
      <dgm:prSet/>
      <dgm:spPr/>
      <dgm:t>
        <a:bodyPr/>
        <a:lstStyle/>
        <a:p>
          <a:endParaRPr lang="en-IE"/>
        </a:p>
      </dgm:t>
    </dgm:pt>
    <dgm:pt modelId="{823C424B-5B14-4F3C-8306-98F7DEFC8F92}" type="sibTrans" cxnId="{01B3C6A6-9CB2-42C8-837A-175BCE19D455}">
      <dgm:prSet/>
      <dgm:spPr/>
      <dgm:t>
        <a:bodyPr/>
        <a:lstStyle/>
        <a:p>
          <a:endParaRPr lang="en-IE"/>
        </a:p>
      </dgm:t>
    </dgm:pt>
    <dgm:pt modelId="{BCE8C08F-5346-4C38-804A-8C16A0070B35}">
      <dgm:prSet phldrT="[Text]"/>
      <dgm:spPr/>
      <dgm:t>
        <a:bodyPr/>
        <a:lstStyle/>
        <a:p>
          <a:r>
            <a:rPr lang="en-GB" dirty="0"/>
            <a:t>Distribution of CSD services</a:t>
          </a:r>
          <a:endParaRPr lang="en-IE" dirty="0"/>
        </a:p>
      </dgm:t>
    </dgm:pt>
    <dgm:pt modelId="{19FBAB3C-5586-43E5-959E-DB8A70228D52}" type="parTrans" cxnId="{8FEC8538-FDDA-4A31-B801-E70628C07904}">
      <dgm:prSet/>
      <dgm:spPr>
        <a:ln w="38100"/>
      </dgm:spPr>
      <dgm:t>
        <a:bodyPr/>
        <a:lstStyle/>
        <a:p>
          <a:endParaRPr lang="en-IE"/>
        </a:p>
      </dgm:t>
    </dgm:pt>
    <dgm:pt modelId="{388507D7-6570-4F19-A5FF-62A6C29E7240}" type="sibTrans" cxnId="{8FEC8538-FDDA-4A31-B801-E70628C07904}">
      <dgm:prSet/>
      <dgm:spPr/>
      <dgm:t>
        <a:bodyPr/>
        <a:lstStyle/>
        <a:p>
          <a:endParaRPr lang="en-IE"/>
        </a:p>
      </dgm:t>
    </dgm:pt>
    <dgm:pt modelId="{9C066A7D-E8EB-401D-8114-E52EA6F8B683}" type="pres">
      <dgm:prSet presAssocID="{9C609F7D-28B2-4856-8C73-7647490C837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0254DD-DB72-442B-823C-1D7F3CBB9699}" type="pres">
      <dgm:prSet presAssocID="{60C5DCBF-EC2B-4670-B68D-A8821A8656B3}" presName="root" presStyleCnt="0"/>
      <dgm:spPr/>
    </dgm:pt>
    <dgm:pt modelId="{1FC0A707-3625-4ECC-96D9-F98493EC0FD8}" type="pres">
      <dgm:prSet presAssocID="{60C5DCBF-EC2B-4670-B68D-A8821A8656B3}" presName="rootComposite" presStyleCnt="0"/>
      <dgm:spPr/>
    </dgm:pt>
    <dgm:pt modelId="{B0F10F21-CE7B-4BF5-B2B8-FDF5710FDF2F}" type="pres">
      <dgm:prSet presAssocID="{60C5DCBF-EC2B-4670-B68D-A8821A8656B3}" presName="rootText" presStyleLbl="node1" presStyleIdx="0" presStyleCnt="1" custScaleX="419699" custLinFactNeighborX="-587" custLinFactNeighborY="1175"/>
      <dgm:spPr/>
    </dgm:pt>
    <dgm:pt modelId="{9BF26EC9-F524-45A8-93BA-B4F8F3E9D1C5}" type="pres">
      <dgm:prSet presAssocID="{60C5DCBF-EC2B-4670-B68D-A8821A8656B3}" presName="rootConnector" presStyleLbl="node1" presStyleIdx="0" presStyleCnt="1"/>
      <dgm:spPr/>
    </dgm:pt>
    <dgm:pt modelId="{CF550619-B0E3-4BDC-BE38-D582492A3091}" type="pres">
      <dgm:prSet presAssocID="{60C5DCBF-EC2B-4670-B68D-A8821A8656B3}" presName="childShape" presStyleCnt="0"/>
      <dgm:spPr/>
    </dgm:pt>
    <dgm:pt modelId="{A4DE037F-A6D0-4F8C-AB43-5FA894FD6A1B}" type="pres">
      <dgm:prSet presAssocID="{19FBAB3C-5586-43E5-959E-DB8A70228D52}" presName="Name13" presStyleLbl="parChTrans1D2" presStyleIdx="0" presStyleCnt="1"/>
      <dgm:spPr/>
    </dgm:pt>
    <dgm:pt modelId="{DB0BD755-E172-430B-B261-F4D4B72CCAA7}" type="pres">
      <dgm:prSet presAssocID="{BCE8C08F-5346-4C38-804A-8C16A0070B35}" presName="childText" presStyleLbl="bgAcc1" presStyleIdx="0" presStyleCnt="1" custScaleX="434007">
        <dgm:presLayoutVars>
          <dgm:bulletEnabled val="1"/>
        </dgm:presLayoutVars>
      </dgm:prSet>
      <dgm:spPr/>
    </dgm:pt>
  </dgm:ptLst>
  <dgm:cxnLst>
    <dgm:cxn modelId="{8ED61E17-FDC4-4B5A-9356-9261D7338398}" type="presOf" srcId="{9C609F7D-28B2-4856-8C73-7647490C8377}" destId="{9C066A7D-E8EB-401D-8114-E52EA6F8B683}" srcOrd="0" destOrd="0" presId="urn:microsoft.com/office/officeart/2005/8/layout/hierarchy3"/>
    <dgm:cxn modelId="{8FEC8538-FDDA-4A31-B801-E70628C07904}" srcId="{60C5DCBF-EC2B-4670-B68D-A8821A8656B3}" destId="{BCE8C08F-5346-4C38-804A-8C16A0070B35}" srcOrd="0" destOrd="0" parTransId="{19FBAB3C-5586-43E5-959E-DB8A70228D52}" sibTransId="{388507D7-6570-4F19-A5FF-62A6C29E7240}"/>
    <dgm:cxn modelId="{ADEB7D3E-9ED1-42C3-B2A1-3F38A25C7A26}" type="presOf" srcId="{19FBAB3C-5586-43E5-959E-DB8A70228D52}" destId="{A4DE037F-A6D0-4F8C-AB43-5FA894FD6A1B}" srcOrd="0" destOrd="0" presId="urn:microsoft.com/office/officeart/2005/8/layout/hierarchy3"/>
    <dgm:cxn modelId="{DE834F4B-D6CF-4341-BDE7-F4339BD8914D}" type="presOf" srcId="{60C5DCBF-EC2B-4670-B68D-A8821A8656B3}" destId="{9BF26EC9-F524-45A8-93BA-B4F8F3E9D1C5}" srcOrd="1" destOrd="0" presId="urn:microsoft.com/office/officeart/2005/8/layout/hierarchy3"/>
    <dgm:cxn modelId="{ED757F82-FAFE-4AA8-A72A-2BC389BF1059}" type="presOf" srcId="{BCE8C08F-5346-4C38-804A-8C16A0070B35}" destId="{DB0BD755-E172-430B-B261-F4D4B72CCAA7}" srcOrd="0" destOrd="0" presId="urn:microsoft.com/office/officeart/2005/8/layout/hierarchy3"/>
    <dgm:cxn modelId="{01B3C6A6-9CB2-42C8-837A-175BCE19D455}" srcId="{9C609F7D-28B2-4856-8C73-7647490C8377}" destId="{60C5DCBF-EC2B-4670-B68D-A8821A8656B3}" srcOrd="0" destOrd="0" parTransId="{9D561B18-A4D3-4F41-8B17-1D7D00E82C96}" sibTransId="{823C424B-5B14-4F3C-8306-98F7DEFC8F92}"/>
    <dgm:cxn modelId="{1337F9C9-ECEF-4431-8973-1327C78183D1}" type="presOf" srcId="{60C5DCBF-EC2B-4670-B68D-A8821A8656B3}" destId="{B0F10F21-CE7B-4BF5-B2B8-FDF5710FDF2F}" srcOrd="0" destOrd="0" presId="urn:microsoft.com/office/officeart/2005/8/layout/hierarchy3"/>
    <dgm:cxn modelId="{6577AE21-379D-4AAC-BF0C-666A9C94EBF0}" type="presParOf" srcId="{9C066A7D-E8EB-401D-8114-E52EA6F8B683}" destId="{400254DD-DB72-442B-823C-1D7F3CBB9699}" srcOrd="0" destOrd="0" presId="urn:microsoft.com/office/officeart/2005/8/layout/hierarchy3"/>
    <dgm:cxn modelId="{A6F584E4-6DE8-48E0-A684-2BE39280E71F}" type="presParOf" srcId="{400254DD-DB72-442B-823C-1D7F3CBB9699}" destId="{1FC0A707-3625-4ECC-96D9-F98493EC0FD8}" srcOrd="0" destOrd="0" presId="urn:microsoft.com/office/officeart/2005/8/layout/hierarchy3"/>
    <dgm:cxn modelId="{E78B54AB-BD7E-468C-BA04-08D1FC3E5CBD}" type="presParOf" srcId="{1FC0A707-3625-4ECC-96D9-F98493EC0FD8}" destId="{B0F10F21-CE7B-4BF5-B2B8-FDF5710FDF2F}" srcOrd="0" destOrd="0" presId="urn:microsoft.com/office/officeart/2005/8/layout/hierarchy3"/>
    <dgm:cxn modelId="{45C23803-8E5F-482A-A5CD-5C51FD159B9F}" type="presParOf" srcId="{1FC0A707-3625-4ECC-96D9-F98493EC0FD8}" destId="{9BF26EC9-F524-45A8-93BA-B4F8F3E9D1C5}" srcOrd="1" destOrd="0" presId="urn:microsoft.com/office/officeart/2005/8/layout/hierarchy3"/>
    <dgm:cxn modelId="{08796598-420D-47BA-BE54-CD3A80EEE449}" type="presParOf" srcId="{400254DD-DB72-442B-823C-1D7F3CBB9699}" destId="{CF550619-B0E3-4BDC-BE38-D582492A3091}" srcOrd="1" destOrd="0" presId="urn:microsoft.com/office/officeart/2005/8/layout/hierarchy3"/>
    <dgm:cxn modelId="{742A41E1-B220-4820-99E5-45D5B98FDA2A}" type="presParOf" srcId="{CF550619-B0E3-4BDC-BE38-D582492A3091}" destId="{A4DE037F-A6D0-4F8C-AB43-5FA894FD6A1B}" srcOrd="0" destOrd="0" presId="urn:microsoft.com/office/officeart/2005/8/layout/hierarchy3"/>
    <dgm:cxn modelId="{87EB26FD-DE2F-4E0F-9F02-E8B04732A3EE}" type="presParOf" srcId="{CF550619-B0E3-4BDC-BE38-D582492A3091}" destId="{DB0BD755-E172-430B-B261-F4D4B72CCAA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C609F7D-28B2-4856-8C73-7647490C8377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60C5DCBF-EC2B-4670-B68D-A8821A8656B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Interoperability between DLT Market Infrastructures</a:t>
          </a:r>
          <a:endParaRPr lang="en-IE" dirty="0"/>
        </a:p>
      </dgm:t>
    </dgm:pt>
    <dgm:pt modelId="{9D561B18-A4D3-4F41-8B17-1D7D00E82C96}" type="parTrans" cxnId="{01B3C6A6-9CB2-42C8-837A-175BCE19D455}">
      <dgm:prSet/>
      <dgm:spPr/>
      <dgm:t>
        <a:bodyPr/>
        <a:lstStyle/>
        <a:p>
          <a:endParaRPr lang="en-IE"/>
        </a:p>
      </dgm:t>
    </dgm:pt>
    <dgm:pt modelId="{823C424B-5B14-4F3C-8306-98F7DEFC8F92}" type="sibTrans" cxnId="{01B3C6A6-9CB2-42C8-837A-175BCE19D455}">
      <dgm:prSet/>
      <dgm:spPr/>
      <dgm:t>
        <a:bodyPr/>
        <a:lstStyle/>
        <a:p>
          <a:endParaRPr lang="en-IE"/>
        </a:p>
      </dgm:t>
    </dgm:pt>
    <dgm:pt modelId="{9C066A7D-E8EB-401D-8114-E52EA6F8B683}" type="pres">
      <dgm:prSet presAssocID="{9C609F7D-28B2-4856-8C73-7647490C837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0254DD-DB72-442B-823C-1D7F3CBB9699}" type="pres">
      <dgm:prSet presAssocID="{60C5DCBF-EC2B-4670-B68D-A8821A8656B3}" presName="root" presStyleCnt="0"/>
      <dgm:spPr/>
    </dgm:pt>
    <dgm:pt modelId="{1FC0A707-3625-4ECC-96D9-F98493EC0FD8}" type="pres">
      <dgm:prSet presAssocID="{60C5DCBF-EC2B-4670-B68D-A8821A8656B3}" presName="rootComposite" presStyleCnt="0"/>
      <dgm:spPr/>
    </dgm:pt>
    <dgm:pt modelId="{B0F10F21-CE7B-4BF5-B2B8-FDF5710FDF2F}" type="pres">
      <dgm:prSet presAssocID="{60C5DCBF-EC2B-4670-B68D-A8821A8656B3}" presName="rootText" presStyleLbl="node1" presStyleIdx="0" presStyleCnt="1" custScaleX="419039" custScaleY="70076" custLinFactNeighborX="19256" custLinFactNeighborY="-11430"/>
      <dgm:spPr/>
    </dgm:pt>
    <dgm:pt modelId="{9BF26EC9-F524-45A8-93BA-B4F8F3E9D1C5}" type="pres">
      <dgm:prSet presAssocID="{60C5DCBF-EC2B-4670-B68D-A8821A8656B3}" presName="rootConnector" presStyleLbl="node1" presStyleIdx="0" presStyleCnt="1"/>
      <dgm:spPr/>
    </dgm:pt>
    <dgm:pt modelId="{CF550619-B0E3-4BDC-BE38-D582492A3091}" type="pres">
      <dgm:prSet presAssocID="{60C5DCBF-EC2B-4670-B68D-A8821A8656B3}" presName="childShape" presStyleCnt="0"/>
      <dgm:spPr/>
    </dgm:pt>
  </dgm:ptLst>
  <dgm:cxnLst>
    <dgm:cxn modelId="{8ED61E17-FDC4-4B5A-9356-9261D7338398}" type="presOf" srcId="{9C609F7D-28B2-4856-8C73-7647490C8377}" destId="{9C066A7D-E8EB-401D-8114-E52EA6F8B683}" srcOrd="0" destOrd="0" presId="urn:microsoft.com/office/officeart/2005/8/layout/hierarchy3"/>
    <dgm:cxn modelId="{DE834F4B-D6CF-4341-BDE7-F4339BD8914D}" type="presOf" srcId="{60C5DCBF-EC2B-4670-B68D-A8821A8656B3}" destId="{9BF26EC9-F524-45A8-93BA-B4F8F3E9D1C5}" srcOrd="1" destOrd="0" presId="urn:microsoft.com/office/officeart/2005/8/layout/hierarchy3"/>
    <dgm:cxn modelId="{01B3C6A6-9CB2-42C8-837A-175BCE19D455}" srcId="{9C609F7D-28B2-4856-8C73-7647490C8377}" destId="{60C5DCBF-EC2B-4670-B68D-A8821A8656B3}" srcOrd="0" destOrd="0" parTransId="{9D561B18-A4D3-4F41-8B17-1D7D00E82C96}" sibTransId="{823C424B-5B14-4F3C-8306-98F7DEFC8F92}"/>
    <dgm:cxn modelId="{1337F9C9-ECEF-4431-8973-1327C78183D1}" type="presOf" srcId="{60C5DCBF-EC2B-4670-B68D-A8821A8656B3}" destId="{B0F10F21-CE7B-4BF5-B2B8-FDF5710FDF2F}" srcOrd="0" destOrd="0" presId="urn:microsoft.com/office/officeart/2005/8/layout/hierarchy3"/>
    <dgm:cxn modelId="{6577AE21-379D-4AAC-BF0C-666A9C94EBF0}" type="presParOf" srcId="{9C066A7D-E8EB-401D-8114-E52EA6F8B683}" destId="{400254DD-DB72-442B-823C-1D7F3CBB9699}" srcOrd="0" destOrd="0" presId="urn:microsoft.com/office/officeart/2005/8/layout/hierarchy3"/>
    <dgm:cxn modelId="{A6F584E4-6DE8-48E0-A684-2BE39280E71F}" type="presParOf" srcId="{400254DD-DB72-442B-823C-1D7F3CBB9699}" destId="{1FC0A707-3625-4ECC-96D9-F98493EC0FD8}" srcOrd="0" destOrd="0" presId="urn:microsoft.com/office/officeart/2005/8/layout/hierarchy3"/>
    <dgm:cxn modelId="{E78B54AB-BD7E-468C-BA04-08D1FC3E5CBD}" type="presParOf" srcId="{1FC0A707-3625-4ECC-96D9-F98493EC0FD8}" destId="{B0F10F21-CE7B-4BF5-B2B8-FDF5710FDF2F}" srcOrd="0" destOrd="0" presId="urn:microsoft.com/office/officeart/2005/8/layout/hierarchy3"/>
    <dgm:cxn modelId="{45C23803-8E5F-482A-A5CD-5C51FD159B9F}" type="presParOf" srcId="{1FC0A707-3625-4ECC-96D9-F98493EC0FD8}" destId="{9BF26EC9-F524-45A8-93BA-B4F8F3E9D1C5}" srcOrd="1" destOrd="0" presId="urn:microsoft.com/office/officeart/2005/8/layout/hierarchy3"/>
    <dgm:cxn modelId="{08796598-420D-47BA-BE54-CD3A80EEE449}" type="presParOf" srcId="{400254DD-DB72-442B-823C-1D7F3CBB9699}" destId="{CF550619-B0E3-4BDC-BE38-D582492A309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10F21-CE7B-4BF5-B2B8-FDF5710FDF2F}">
      <dsp:nvSpPr>
        <dsp:cNvPr id="0" name=""/>
        <dsp:cNvSpPr/>
      </dsp:nvSpPr>
      <dsp:spPr>
        <a:xfrm>
          <a:off x="1551601" y="8938"/>
          <a:ext cx="5598984" cy="6670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500" kern="1200" dirty="0"/>
            <a:t>Increasing proportionality and flexibility</a:t>
          </a:r>
          <a:endParaRPr lang="en-IE" sz="2500" kern="1200" dirty="0"/>
        </a:p>
      </dsp:txBody>
      <dsp:txXfrm>
        <a:off x="1571137" y="28474"/>
        <a:ext cx="5559912" cy="627951"/>
      </dsp:txXfrm>
    </dsp:sp>
    <dsp:sp modelId="{A4DE037F-A6D0-4F8C-AB43-5FA894FD6A1B}">
      <dsp:nvSpPr>
        <dsp:cNvPr id="0" name=""/>
        <dsp:cNvSpPr/>
      </dsp:nvSpPr>
      <dsp:spPr>
        <a:xfrm>
          <a:off x="2111500" y="675962"/>
          <a:ext cx="567729" cy="492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2430"/>
              </a:lnTo>
              <a:lnTo>
                <a:pt x="567729" y="492430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BD755-E172-430B-B261-F4D4B72CCAA7}">
      <dsp:nvSpPr>
        <dsp:cNvPr id="0" name=""/>
        <dsp:cNvSpPr/>
      </dsp:nvSpPr>
      <dsp:spPr>
        <a:xfrm>
          <a:off x="2679229" y="834880"/>
          <a:ext cx="4631888" cy="6670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Wide exemptive relief mechanism</a:t>
          </a:r>
          <a:endParaRPr lang="en-IE" sz="2300" kern="1200" dirty="0"/>
        </a:p>
      </dsp:txBody>
      <dsp:txXfrm>
        <a:off x="2698765" y="854416"/>
        <a:ext cx="4592816" cy="6279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0189B-7A84-498E-A370-ECB8D493C17F}">
      <dsp:nvSpPr>
        <dsp:cNvPr id="0" name=""/>
        <dsp:cNvSpPr/>
      </dsp:nvSpPr>
      <dsp:spPr>
        <a:xfrm>
          <a:off x="-546918" y="8863"/>
          <a:ext cx="4257357" cy="342209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36BDA4-F59D-470B-998B-43FB1A47C794}">
      <dsp:nvSpPr>
        <dsp:cNvPr id="0" name=""/>
        <dsp:cNvSpPr/>
      </dsp:nvSpPr>
      <dsp:spPr>
        <a:xfrm>
          <a:off x="1546117" y="0"/>
          <a:ext cx="7394853" cy="34220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44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800" kern="1200" dirty="0"/>
            <a:t>Regular regime</a:t>
          </a:r>
        </a:p>
      </dsp:txBody>
      <dsp:txXfrm>
        <a:off x="1546117" y="0"/>
        <a:ext cx="3697426" cy="1625494"/>
      </dsp:txXfrm>
    </dsp:sp>
    <dsp:sp modelId="{3787B215-B711-46A4-9FF0-8776752231FF}">
      <dsp:nvSpPr>
        <dsp:cNvPr id="0" name=""/>
        <dsp:cNvSpPr/>
      </dsp:nvSpPr>
      <dsp:spPr>
        <a:xfrm>
          <a:off x="534040" y="1542683"/>
          <a:ext cx="2095440" cy="179111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03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DCC35F-154D-4AED-A7D2-180561979AE7}">
      <dsp:nvSpPr>
        <dsp:cNvPr id="0" name=""/>
        <dsp:cNvSpPr/>
      </dsp:nvSpPr>
      <dsp:spPr>
        <a:xfrm>
          <a:off x="1535247" y="1543869"/>
          <a:ext cx="7394853" cy="18753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rgbClr val="0D0D0D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800" kern="1200" dirty="0"/>
            <a:t>Simplified regime</a:t>
          </a:r>
        </a:p>
      </dsp:txBody>
      <dsp:txXfrm>
        <a:off x="1535247" y="1543869"/>
        <a:ext cx="3697426" cy="1875348"/>
      </dsp:txXfrm>
    </dsp:sp>
    <dsp:sp modelId="{DD191F9F-A6C0-42F9-A707-987243998D90}">
      <dsp:nvSpPr>
        <dsp:cNvPr id="0" name=""/>
        <dsp:cNvSpPr/>
      </dsp:nvSpPr>
      <dsp:spPr>
        <a:xfrm>
          <a:off x="4602983" y="0"/>
          <a:ext cx="5049834" cy="1625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2000" kern="1200" dirty="0"/>
            <a:t>Current DLTPR rules +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IE" sz="2000" kern="1200" dirty="0"/>
            <a:t>CSDR capital requirements 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Ø"/>
          </a:pPr>
          <a:r>
            <a:rPr lang="en-IE" sz="2000" kern="1200" dirty="0"/>
            <a:t>CSDR Investment policy </a:t>
          </a:r>
        </a:p>
      </dsp:txBody>
      <dsp:txXfrm>
        <a:off x="4602983" y="0"/>
        <a:ext cx="5049834" cy="1625494"/>
      </dsp:txXfrm>
    </dsp:sp>
    <dsp:sp modelId="{8C87FBE9-2827-48D0-BAEF-0BFBBAC72765}">
      <dsp:nvSpPr>
        <dsp:cNvPr id="0" name=""/>
        <dsp:cNvSpPr/>
      </dsp:nvSpPr>
      <dsp:spPr>
        <a:xfrm>
          <a:off x="4770939" y="1560645"/>
          <a:ext cx="4041361" cy="177310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IE" sz="1700" kern="1200" dirty="0"/>
            <a:t>Open to entities eligible to operate a DLT SS or DLT TSS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IE" sz="1700" kern="1200" dirty="0"/>
            <a:t>Simplified CSDR rulebook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"/>
          </a:pPr>
          <a:r>
            <a:rPr lang="en-IE" sz="1700" kern="1200" dirty="0"/>
            <a:t>ESMA to adapt level 2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700" kern="1200" dirty="0"/>
            <a:t>Current DLTPR participants deem to be a part of the simplified regime</a:t>
          </a:r>
        </a:p>
      </dsp:txBody>
      <dsp:txXfrm>
        <a:off x="4770939" y="1560645"/>
        <a:ext cx="4041361" cy="17731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10F21-CE7B-4BF5-B2B8-FDF5710FDF2F}">
      <dsp:nvSpPr>
        <dsp:cNvPr id="0" name=""/>
        <dsp:cNvSpPr/>
      </dsp:nvSpPr>
      <dsp:spPr>
        <a:xfrm>
          <a:off x="1664557" y="8639"/>
          <a:ext cx="5505708" cy="6559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400" kern="1200" dirty="0"/>
            <a:t>Increasing proportionality and flexibility</a:t>
          </a:r>
          <a:endParaRPr lang="en-IE" sz="2400" kern="1200" dirty="0"/>
        </a:p>
      </dsp:txBody>
      <dsp:txXfrm>
        <a:off x="1683768" y="27850"/>
        <a:ext cx="5467286" cy="617489"/>
      </dsp:txXfrm>
    </dsp:sp>
    <dsp:sp modelId="{A4DE037F-A6D0-4F8C-AB43-5FA894FD6A1B}">
      <dsp:nvSpPr>
        <dsp:cNvPr id="0" name=""/>
        <dsp:cNvSpPr/>
      </dsp:nvSpPr>
      <dsp:spPr>
        <a:xfrm>
          <a:off x="2215128" y="664551"/>
          <a:ext cx="558271" cy="4842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226"/>
              </a:lnTo>
              <a:lnTo>
                <a:pt x="558271" y="484226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BD755-E172-430B-B261-F4D4B72CCAA7}">
      <dsp:nvSpPr>
        <dsp:cNvPr id="0" name=""/>
        <dsp:cNvSpPr/>
      </dsp:nvSpPr>
      <dsp:spPr>
        <a:xfrm>
          <a:off x="2773399" y="820822"/>
          <a:ext cx="4554723" cy="655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Simplified regime for </a:t>
          </a:r>
          <a:r>
            <a:rPr lang="en-GB" sz="2200" b="1" kern="1200" dirty="0"/>
            <a:t>CSD services </a:t>
          </a:r>
          <a:endParaRPr lang="en-IE" sz="2200" b="1" kern="1200" dirty="0"/>
        </a:p>
      </dsp:txBody>
      <dsp:txXfrm>
        <a:off x="2792610" y="840033"/>
        <a:ext cx="4516301" cy="6174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10F21-CE7B-4BF5-B2B8-FDF5710FDF2F}">
      <dsp:nvSpPr>
        <dsp:cNvPr id="0" name=""/>
        <dsp:cNvSpPr/>
      </dsp:nvSpPr>
      <dsp:spPr>
        <a:xfrm>
          <a:off x="2091952" y="7269"/>
          <a:ext cx="4983557" cy="5937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200" kern="1200" dirty="0"/>
            <a:t>Increasing proportionality and flexibility</a:t>
          </a:r>
          <a:endParaRPr lang="en-IE" sz="2200" kern="1200" dirty="0"/>
        </a:p>
      </dsp:txBody>
      <dsp:txXfrm>
        <a:off x="2109341" y="24658"/>
        <a:ext cx="4948779" cy="558928"/>
      </dsp:txXfrm>
    </dsp:sp>
    <dsp:sp modelId="{A4DE037F-A6D0-4F8C-AB43-5FA894FD6A1B}">
      <dsp:nvSpPr>
        <dsp:cNvPr id="0" name=""/>
        <dsp:cNvSpPr/>
      </dsp:nvSpPr>
      <dsp:spPr>
        <a:xfrm>
          <a:off x="2590308" y="600975"/>
          <a:ext cx="505325" cy="438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303"/>
              </a:lnTo>
              <a:lnTo>
                <a:pt x="505325" y="438303"/>
              </a:lnTo>
            </a:path>
          </a:pathLst>
        </a:custGeom>
        <a:noFill/>
        <a:ln w="38100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BD755-E172-430B-B261-F4D4B72CCAA7}">
      <dsp:nvSpPr>
        <dsp:cNvPr id="0" name=""/>
        <dsp:cNvSpPr/>
      </dsp:nvSpPr>
      <dsp:spPr>
        <a:xfrm>
          <a:off x="3095634" y="742425"/>
          <a:ext cx="4122762" cy="5937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Distribution of CSD services</a:t>
          </a:r>
          <a:endParaRPr lang="en-IE" sz="2500" kern="1200" dirty="0"/>
        </a:p>
      </dsp:txBody>
      <dsp:txXfrm>
        <a:off x="3113023" y="759814"/>
        <a:ext cx="4087984" cy="5589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F10F21-CE7B-4BF5-B2B8-FDF5710FDF2F}">
      <dsp:nvSpPr>
        <dsp:cNvPr id="0" name=""/>
        <dsp:cNvSpPr/>
      </dsp:nvSpPr>
      <dsp:spPr>
        <a:xfrm>
          <a:off x="4307" y="188381"/>
          <a:ext cx="8866243" cy="741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3000" kern="1200" dirty="0"/>
            <a:t>Interoperability between DLT Market Infrastructures</a:t>
          </a:r>
          <a:endParaRPr lang="en-IE" sz="3000" kern="1200" dirty="0"/>
        </a:p>
      </dsp:txBody>
      <dsp:txXfrm>
        <a:off x="26020" y="210094"/>
        <a:ext cx="8822817" cy="6979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13/04/2026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13/04/2026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12192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6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04979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8371761" y="1825625"/>
            <a:ext cx="3358489" cy="3763134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9635" y="-59635"/>
            <a:ext cx="6155635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214048" y="1992573"/>
            <a:ext cx="855032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447" y="743802"/>
            <a:ext cx="544923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8331" y="1992572"/>
            <a:ext cx="822604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70722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901451" y="2284668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36086" y="2284667"/>
            <a:ext cx="3141663" cy="2090737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1206774" y="403868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72139" y="4041944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8137503" y="4037437"/>
            <a:ext cx="2669558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13869" y="2159957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13868" y="3968881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324547" y="2159956"/>
            <a:ext cx="2461593" cy="1638159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935227" y="3968880"/>
            <a:ext cx="2520000" cy="1638158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1033617" y="2159957"/>
            <a:ext cx="2520000" cy="1638159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324549" y="3968880"/>
            <a:ext cx="2461591" cy="1638158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1033617" y="3968881"/>
            <a:ext cx="2520000" cy="1638158"/>
          </a:xfrm>
          <a:noFill/>
        </p:spPr>
        <p:txBody>
          <a:bodyPr tIns="90000"/>
          <a:lstStyle>
            <a:lvl1pPr marL="0" indent="0" algn="r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8966322" y="2159956"/>
            <a:ext cx="2520000" cy="1638159"/>
          </a:xfrm>
          <a:noFill/>
        </p:spPr>
        <p:txBody>
          <a:bodyPr tIns="90000"/>
          <a:lstStyle>
            <a:lvl1pPr marL="0" indent="0" algn="l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46643"/>
            <a:ext cx="105156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38200" y="3630613"/>
            <a:ext cx="10515600" cy="2035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56247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4347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0189" y="1122363"/>
            <a:ext cx="1067603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676038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7715" y="6045257"/>
            <a:ext cx="1718512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13128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988"/>
            <a:ext cx="1715733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  <p:sldLayoutId id="2147483671" r:id="rId20"/>
    <p:sldLayoutId id="2147483672" r:id="rId2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18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2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Blockchain and crypto in financial services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8662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4B114-CE63-2213-F22F-90A1F20365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0660" y="1694329"/>
            <a:ext cx="5618922" cy="447381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en-IE" dirty="0"/>
              <a:t>Permissionless networks do not rely on a single coordinating actor to update state of ledger</a:t>
            </a:r>
          </a:p>
          <a:p>
            <a:pPr>
              <a:lnSpc>
                <a:spcPct val="90000"/>
              </a:lnSpc>
            </a:pPr>
            <a:r>
              <a:rPr lang="en-IE" dirty="0"/>
              <a:t>New block may be known only to part of the network until it gets propagated more widely</a:t>
            </a:r>
          </a:p>
          <a:p>
            <a:pPr>
              <a:lnSpc>
                <a:spcPct val="90000"/>
              </a:lnSpc>
            </a:pPr>
            <a:r>
              <a:rPr lang="en-IE" dirty="0"/>
              <a:t>Different states of ledger can persist for some time until consensus protocol enforces resolution </a:t>
            </a:r>
          </a:p>
          <a:p>
            <a:pPr>
              <a:lnSpc>
                <a:spcPct val="90000"/>
              </a:lnSpc>
            </a:pPr>
            <a:r>
              <a:rPr lang="en-IE" dirty="0"/>
              <a:t>(Permissionless) blockchains said to achieve ‘probabilistic’ settlement as there is a non-zero chance a block of transactions gets reversed </a:t>
            </a:r>
          </a:p>
          <a:p>
            <a:pPr>
              <a:lnSpc>
                <a:spcPct val="90000"/>
              </a:lnSpc>
            </a:pPr>
            <a:r>
              <a:rPr lang="en-IE" dirty="0"/>
              <a:t>Legal finality vs technical (economic) finality </a:t>
            </a:r>
          </a:p>
          <a:p>
            <a:pPr>
              <a:lnSpc>
                <a:spcPct val="90000"/>
              </a:lnSpc>
            </a:pPr>
            <a:endParaRPr lang="en-IE" dirty="0"/>
          </a:p>
        </p:txBody>
      </p:sp>
      <p:pic>
        <p:nvPicPr>
          <p:cNvPr id="2050" name="Picture 2" descr="Blockchain Consensus Algorithms Explained: PoW, PoS &amp; PoC">
            <a:extLst>
              <a:ext uri="{FF2B5EF4-FFF2-40B4-BE49-F238E27FC236}">
                <a16:creationId xmlns:a16="http://schemas.microsoft.com/office/drawing/2014/main" id="{521B33EE-5D61-AF79-096B-2B4DFBE58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" r="8847"/>
          <a:stretch>
            <a:fillRect/>
          </a:stretch>
        </p:blipFill>
        <p:spPr bwMode="auto">
          <a:xfrm>
            <a:off x="6330357" y="1543122"/>
            <a:ext cx="5861643" cy="429769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CE8FE06-2276-54DF-845E-C6FC5D724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IE" dirty="0"/>
              <a:t>Settlement finality</a:t>
            </a:r>
          </a:p>
        </p:txBody>
      </p:sp>
    </p:spTree>
    <p:extLst>
      <p:ext uri="{BB962C8B-B14F-4D97-AF65-F5344CB8AC3E}">
        <p14:creationId xmlns:p14="http://schemas.microsoft.com/office/powerpoint/2010/main" val="11065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37A94F-FF9A-C166-86AF-36157BEEED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5742" y="1809135"/>
            <a:ext cx="10776155" cy="4566005"/>
          </a:xfrm>
        </p:spPr>
        <p:txBody>
          <a:bodyPr/>
          <a:lstStyle/>
          <a:p>
            <a:r>
              <a:rPr lang="en-GB" sz="3200" dirty="0"/>
              <a:t>Defines how blockchains are managed, upgraded and maintained, including who makes decisions, how those decisions are enforced, and how disputes are resolved</a:t>
            </a:r>
          </a:p>
          <a:p>
            <a:r>
              <a:rPr lang="en-GB" sz="3200" dirty="0"/>
              <a:t>Permissionless blockchains – distributed governance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615CEB4-5FA9-F5F6-928F-C938D8BE7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Governance of permissionless blockchains</a:t>
            </a:r>
          </a:p>
        </p:txBody>
      </p:sp>
    </p:spTree>
    <p:extLst>
      <p:ext uri="{BB962C8B-B14F-4D97-AF65-F5344CB8AC3E}">
        <p14:creationId xmlns:p14="http://schemas.microsoft.com/office/powerpoint/2010/main" val="1633768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F239956-C175-F593-FDA4-C794A8B70B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28" r="8767" b="-3"/>
          <a:stretch>
            <a:fillRect/>
          </a:stretch>
        </p:blipFill>
        <p:spPr>
          <a:xfrm>
            <a:off x="838198" y="1825626"/>
            <a:ext cx="4443123" cy="3257652"/>
          </a:xfrm>
          <a:prstGeom prst="rect">
            <a:avLst/>
          </a:prstGeom>
          <a:noFill/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3B8C21-A903-423D-9358-0A9D335A1D2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r="1457" b="-1"/>
          <a:stretch>
            <a:fillRect/>
          </a:stretch>
        </p:blipFill>
        <p:spPr>
          <a:xfrm>
            <a:off x="5397910" y="1612491"/>
            <a:ext cx="6623036" cy="4855942"/>
          </a:xfr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F1A541E-5F4C-4CAD-8F9D-784D3EA24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Ethereum governance / stakeholders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83262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78916-7266-CF3A-1D00-A3AEC321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1806690-29DB-6B58-64A0-FCBAD843AF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28" r="8767" b="-3"/>
          <a:stretch>
            <a:fillRect/>
          </a:stretch>
        </p:blipFill>
        <p:spPr>
          <a:xfrm>
            <a:off x="293288" y="1762874"/>
            <a:ext cx="4907352" cy="3598020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0232268-ACB8-8BCD-517B-503EDA3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Ethereum governance / stakeholders</a:t>
            </a:r>
            <a:endParaRPr lang="en-I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7C5878-59B5-A401-EA26-DA02B58C7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4971" y="1422214"/>
            <a:ext cx="6342173" cy="424087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Like other open-source projects, Ethereum changes are proposed publicly, discussed openly, and implemented in software by different development teams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However, unlike other open-source projects </a:t>
            </a:r>
            <a:r>
              <a:rPr lang="en-US" b="1" dirty="0"/>
              <a:t>no single maintainer/company that implements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Adoption depends on broad agreement among Ethereum’s protocol developers and client teams, not a single formal vote.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Open-source governance + social consensus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95819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Content Placeholder 2">
            <a:extLst>
              <a:ext uri="{FF2B5EF4-FFF2-40B4-BE49-F238E27FC236}">
                <a16:creationId xmlns:a16="http://schemas.microsoft.com/office/drawing/2014/main" id="{D1EE07FB-813B-7332-4E57-A8958888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29274" y="874038"/>
            <a:ext cx="4086386" cy="4740406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err="1"/>
              <a:t>DApps</a:t>
            </a:r>
            <a:endParaRPr lang="en-US" b="1" dirty="0"/>
          </a:p>
          <a:p>
            <a:r>
              <a:rPr lang="en-US" dirty="0"/>
              <a:t>Anyone can deploy a DeFi protocol</a:t>
            </a:r>
          </a:p>
          <a:p>
            <a:r>
              <a:rPr lang="en-US" dirty="0"/>
              <a:t>User keeps custody of assets</a:t>
            </a:r>
          </a:p>
          <a:p>
            <a:r>
              <a:rPr lang="en-US" dirty="0"/>
              <a:t>Composability (interoperability): one app can use another app’s smart contracts without asking for approval.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8AA302-85AC-4DD4-BB3E-46ABCD37F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The </a:t>
            </a:r>
            <a:r>
              <a:rPr lang="en-GB" dirty="0" err="1"/>
              <a:t>DeFi</a:t>
            </a:r>
            <a:r>
              <a:rPr lang="en-GB" dirty="0"/>
              <a:t> ecosystem</a:t>
            </a:r>
            <a:endParaRPr lang="en-IE" dirty="0"/>
          </a:p>
        </p:txBody>
      </p:sp>
      <p:pic>
        <p:nvPicPr>
          <p:cNvPr id="8198" name="Picture 6" descr="Applicature">
            <a:extLst>
              <a:ext uri="{FF2B5EF4-FFF2-40B4-BE49-F238E27FC236}">
                <a16:creationId xmlns:a16="http://schemas.microsoft.com/office/drawing/2014/main" id="{CDFF8531-A89C-452D-9A25-1174BD3ED8D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2272"/>
            <a:ext cx="7929274" cy="407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126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798395-E5E4-9CC9-F48D-093580685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1876882"/>
          </a:xfrm>
        </p:spPr>
        <p:txBody>
          <a:bodyPr/>
          <a:lstStyle/>
          <a:p>
            <a:r>
              <a:rPr lang="en-IE" dirty="0"/>
              <a:t>…similar to IMF’s  Access Service Asset Platform conceptual model for digital asset platforms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C54FDC-DDB9-823F-4304-761B0B7F1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353" y="2872416"/>
            <a:ext cx="4410635" cy="20581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E705C-5C5A-3C56-CC37-F6E4FC7E9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092" y="2619977"/>
            <a:ext cx="6696201" cy="304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24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What Are Automated Market Makers? - Cryptorobin.com">
            <a:extLst>
              <a:ext uri="{FF2B5EF4-FFF2-40B4-BE49-F238E27FC236}">
                <a16:creationId xmlns:a16="http://schemas.microsoft.com/office/drawing/2014/main" id="{2A45864D-2144-EFF9-0FE9-C1F53A316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81088"/>
            <a:ext cx="5932734" cy="309985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DE9DA2D-4627-20C1-18CA-1DAF09EC4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25802" y="1706881"/>
            <a:ext cx="5932734" cy="4836160"/>
          </a:xfrm>
        </p:spPr>
        <p:txBody>
          <a:bodyPr/>
          <a:lstStyle/>
          <a:p>
            <a:r>
              <a:rPr lang="en-US" dirty="0"/>
              <a:t>Most popular version is the constant product AMM</a:t>
            </a:r>
          </a:p>
          <a:p>
            <a:pPr algn="l" fontAlgn="base"/>
            <a:r>
              <a:rPr lang="en-US" b="0" dirty="0">
                <a:solidFill>
                  <a:srgbClr val="372F32"/>
                </a:solidFill>
                <a:effectLst/>
                <a:latin typeface="inherit"/>
              </a:rPr>
              <a:t>Exchange rate determined by a formula</a:t>
            </a:r>
            <a:r>
              <a:rPr lang="en-US" b="0" i="1" dirty="0">
                <a:solidFill>
                  <a:srgbClr val="372F32"/>
                </a:solidFill>
                <a:effectLst/>
                <a:latin typeface="inherit"/>
              </a:rPr>
              <a:t>: amount of token X * amount of token Y = constant</a:t>
            </a:r>
            <a:endParaRPr lang="en-US" b="0" i="0" dirty="0">
              <a:solidFill>
                <a:srgbClr val="372F32"/>
              </a:solidFill>
              <a:effectLst/>
              <a:latin typeface="Open Sans" panose="020B0606030504020204" pitchFamily="34" charset="0"/>
            </a:endParaRPr>
          </a:p>
          <a:p>
            <a:r>
              <a:rPr lang="en-US" dirty="0"/>
              <a:t>Liquidity providers earn transaction fees but suffer impermanent loss!</a:t>
            </a:r>
          </a:p>
          <a:p>
            <a:r>
              <a:rPr lang="en-US" dirty="0"/>
              <a:t>If withdraw liquidity from pool where relative prices changed             fewer tokens than you initially provided</a:t>
            </a:r>
            <a:br>
              <a:rPr lang="en-US" dirty="0"/>
            </a:br>
            <a:endParaRPr lang="en-US" dirty="0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B6E2C826-826F-A0BA-5941-F6A00A5EC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US" sz="3700" dirty="0">
                <a:highlight>
                  <a:srgbClr val="C0C0C0"/>
                </a:highlight>
              </a:rPr>
              <a:t>DeFi app example – Automated Market Maker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EA35D1E-E826-3CD7-5F3F-4F6B434E6423}"/>
              </a:ext>
            </a:extLst>
          </p:cNvPr>
          <p:cNvSpPr/>
          <p:nvPr/>
        </p:nvSpPr>
        <p:spPr>
          <a:xfrm>
            <a:off x="9570720" y="5337344"/>
            <a:ext cx="90424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366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F82A519-E9B7-B9C6-4C5B-7DAAA43607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937824"/>
            <a:ext cx="5327650" cy="368244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DCDE5-079B-3092-A5FC-69D05B9EA1B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92929"/>
                </a:solidFill>
                <a:effectLst/>
                <a:latin typeface="source-serif-pro"/>
              </a:rPr>
              <a:t>address the problem of liquidity fragmentation and provide the best price execution across DEXs</a:t>
            </a:r>
          </a:p>
          <a:p>
            <a:r>
              <a:rPr lang="en-US" b="0" i="0" dirty="0">
                <a:solidFill>
                  <a:srgbClr val="292929"/>
                </a:solidFill>
                <a:effectLst/>
                <a:latin typeface="source-serif-pro"/>
              </a:rPr>
              <a:t> involving some combinations of order splitting and routing, as well as lowering gas (settlement) fees</a:t>
            </a:r>
          </a:p>
          <a:p>
            <a:r>
              <a:rPr lang="en-US" dirty="0">
                <a:solidFill>
                  <a:srgbClr val="292929"/>
                </a:solidFill>
                <a:latin typeface="source-serif-pro"/>
              </a:rPr>
              <a:t>Kind of like a protocol-based broker </a:t>
            </a:r>
          </a:p>
          <a:p>
            <a:r>
              <a:rPr lang="en-US" dirty="0" err="1">
                <a:solidFill>
                  <a:srgbClr val="292929"/>
                </a:solidFill>
                <a:latin typeface="source-serif-pro"/>
              </a:rPr>
              <a:t>Optimisation</a:t>
            </a:r>
            <a:r>
              <a:rPr lang="en-US" dirty="0">
                <a:solidFill>
                  <a:srgbClr val="292929"/>
                </a:solidFill>
                <a:latin typeface="source-serif-pro"/>
              </a:rPr>
              <a:t> of execution across liquidity pools not new, but </a:t>
            </a:r>
            <a:r>
              <a:rPr lang="en-US" dirty="0" err="1">
                <a:solidFill>
                  <a:srgbClr val="292929"/>
                </a:solidFill>
                <a:latin typeface="source-serif-pro"/>
              </a:rPr>
              <a:t>permissionlessnes</a:t>
            </a:r>
            <a:r>
              <a:rPr lang="en-US" dirty="0">
                <a:solidFill>
                  <a:srgbClr val="292929"/>
                </a:solidFill>
                <a:latin typeface="source-serif-pro"/>
              </a:rPr>
              <a:t> and composability is</a:t>
            </a:r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7C0D22-91AD-9099-304D-570F150F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>
                <a:highlight>
                  <a:srgbClr val="C0C0C0"/>
                </a:highlight>
              </a:rPr>
              <a:t>DeFi</a:t>
            </a:r>
            <a:r>
              <a:rPr lang="en-IE" dirty="0">
                <a:highlight>
                  <a:srgbClr val="C0C0C0"/>
                </a:highlight>
              </a:rPr>
              <a:t> app example - aggregator</a:t>
            </a:r>
          </a:p>
        </p:txBody>
      </p:sp>
    </p:spTree>
    <p:extLst>
      <p:ext uri="{BB962C8B-B14F-4D97-AF65-F5344CB8AC3E}">
        <p14:creationId xmlns:p14="http://schemas.microsoft.com/office/powerpoint/2010/main" val="1755222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CBEFB9-C1B7-ACBF-4BA3-302DA88921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7" y="1825625"/>
            <a:ext cx="10421473" cy="4549515"/>
          </a:xfrm>
        </p:spPr>
        <p:txBody>
          <a:bodyPr/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Restricted access for approved users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n-US" altLang="en-US" sz="25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Known and verified participants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n-US" altLang="en-US" sz="25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Greater privacy and data control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n-US" altLang="en-US" sz="25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Faster transaction processing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n-US" altLang="en-US" sz="25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More efficient consensus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endParaRPr lang="en-US" altLang="en-US" sz="2500" dirty="0">
              <a:latin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Char char="•"/>
            </a:pPr>
            <a:r>
              <a:rPr lang="en-US" altLang="en-US" sz="2500" dirty="0">
                <a:latin typeface="Arial" panose="020B0604020202020204" pitchFamily="34" charset="0"/>
              </a:rPr>
              <a:t> </a:t>
            </a:r>
            <a:r>
              <a:rPr lang="en-US" altLang="en-US" sz="2500" dirty="0" err="1">
                <a:latin typeface="Arial" panose="020B0604020202020204" pitchFamily="34" charset="0"/>
              </a:rPr>
              <a:t>Centralised</a:t>
            </a:r>
            <a:r>
              <a:rPr lang="en-US" altLang="en-US" sz="2500" dirty="0">
                <a:latin typeface="Arial" panose="020B0604020202020204" pitchFamily="34" charset="0"/>
              </a:rPr>
              <a:t> or consortium-based governance </a:t>
            </a:r>
          </a:p>
          <a:p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21BAB2-80C0-322A-1C41-71E988A3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Permissioned blockchains</a:t>
            </a:r>
          </a:p>
        </p:txBody>
      </p:sp>
    </p:spTree>
    <p:extLst>
      <p:ext uri="{BB962C8B-B14F-4D97-AF65-F5344CB8AC3E}">
        <p14:creationId xmlns:p14="http://schemas.microsoft.com/office/powerpoint/2010/main" val="1675717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F3E74C-8571-F1B6-E587-4429190C4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475" y="183022"/>
            <a:ext cx="10515600" cy="782357"/>
          </a:xfrm>
        </p:spPr>
        <p:txBody>
          <a:bodyPr/>
          <a:lstStyle/>
          <a:p>
            <a:r>
              <a:rPr lang="en-IE" dirty="0"/>
              <a:t>Permissioned blockchains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909348-C62F-DE0C-C6E9-EF3EBD281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12" y="1068592"/>
            <a:ext cx="4984376" cy="5606386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48384AD5-0A66-2C87-06C9-313221501DF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629835" y="1768626"/>
            <a:ext cx="6212542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Privacy-preserving smart contract platform for financial markets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Selective data sharing: only relevant parties see transaction details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Interoperable “network of networks” architecture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Supports atomic transactions across apps and subnets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Built for regulated, institution-grade use cases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Validation/consensus: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handled by </a:t>
            </a: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participant nodes, sequencers, and mediators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100" b="1" dirty="0">
                <a:latin typeface="Arial" panose="020B0604020202020204" pitchFamily="34" charset="0"/>
              </a:rPr>
              <a:t>Participant nodes: </a:t>
            </a:r>
            <a:r>
              <a:rPr lang="en-US" altLang="en-US" sz="2100" dirty="0">
                <a:latin typeface="Arial" panose="020B0604020202020204" pitchFamily="34" charset="0"/>
              </a:rPr>
              <a:t>run by institutions participating in the network</a:t>
            </a:r>
            <a:endParaRPr kumimoji="0" lang="en-US" altLang="en-US" sz="2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791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867C75-7FE1-4064-911E-64C85E07D8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7223" y="1502082"/>
            <a:ext cx="6040692" cy="3853835"/>
          </a:xfrm>
          <a:noFill/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9C83E62-D475-FE61-A8FE-EDC559D44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2250" y="1129553"/>
            <a:ext cx="5493915" cy="556516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It’s JUST A DATA BASE, albeit a special one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DLT uses cryptography to securely store data, cryptographic signatures and keys to allow data manipulation only by authorized users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Blockchain is a special type of distributed ledger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Trust-</a:t>
            </a:r>
            <a:r>
              <a:rPr lang="en-US" b="1" dirty="0" err="1"/>
              <a:t>minimisation</a:t>
            </a: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79FF3BF6-30E5-6B0F-353A-254D1E4A7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398" y="163286"/>
            <a:ext cx="10515600" cy="684439"/>
          </a:xfrm>
        </p:spPr>
        <p:txBody>
          <a:bodyPr/>
          <a:lstStyle/>
          <a:p>
            <a:r>
              <a:rPr lang="en-US" dirty="0"/>
              <a:t>General features of DLT</a:t>
            </a:r>
          </a:p>
        </p:txBody>
      </p:sp>
    </p:spTree>
    <p:extLst>
      <p:ext uri="{BB962C8B-B14F-4D97-AF65-F5344CB8AC3E}">
        <p14:creationId xmlns:p14="http://schemas.microsoft.com/office/powerpoint/2010/main" val="3931908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192D3-58EE-CED7-F563-B8261FA33B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0722" y="1825625"/>
            <a:ext cx="10378596" cy="4342093"/>
          </a:xfrm>
        </p:spPr>
        <p:txBody>
          <a:bodyPr/>
          <a:lstStyle/>
          <a:p>
            <a:r>
              <a:rPr lang="en-US" dirty="0"/>
              <a:t>Groups of 6.</a:t>
            </a:r>
          </a:p>
          <a:p>
            <a:r>
              <a:rPr lang="en-US" dirty="0"/>
              <a:t>You are advising on the design of a </a:t>
            </a:r>
            <a:r>
              <a:rPr lang="en-US" dirty="0" err="1"/>
              <a:t>tokenised</a:t>
            </a:r>
            <a:r>
              <a:rPr lang="en-US" dirty="0"/>
              <a:t> securities market infrastructure (trading and settlement venue). Your task is to assess which type of blockchain is more appropriate, and why. </a:t>
            </a:r>
          </a:p>
          <a:p>
            <a:r>
              <a:rPr lang="en-US"/>
              <a:t>Choose </a:t>
            </a:r>
            <a:r>
              <a:rPr lang="en-US" dirty="0"/>
              <a:t>one based on your assessment and explain.</a:t>
            </a:r>
          </a:p>
          <a:p>
            <a:endParaRPr lang="en-US" dirty="0"/>
          </a:p>
          <a:p>
            <a:r>
              <a:rPr lang="en-US" dirty="0"/>
              <a:t>15 mins. </a:t>
            </a:r>
          </a:p>
          <a:p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95320AC-CCD0-A7DD-88F8-2BAD84A8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Exercise: permissioned vs permissionless</a:t>
            </a:r>
          </a:p>
        </p:txBody>
      </p:sp>
    </p:spTree>
    <p:extLst>
      <p:ext uri="{BB962C8B-B14F-4D97-AF65-F5344CB8AC3E}">
        <p14:creationId xmlns:p14="http://schemas.microsoft.com/office/powerpoint/2010/main" val="3451837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9CA7605C-F19B-50D3-3A05-5E872C5E89E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32256686"/>
              </p:ext>
            </p:extLst>
          </p:nvPr>
        </p:nvGraphicFramePr>
        <p:xfrm>
          <a:off x="188259" y="1"/>
          <a:ext cx="11770659" cy="6741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23553">
                  <a:extLst>
                    <a:ext uri="{9D8B030D-6E8A-4147-A177-3AD203B41FA5}">
                      <a16:colId xmlns:a16="http://schemas.microsoft.com/office/drawing/2014/main" val="3516940796"/>
                    </a:ext>
                  </a:extLst>
                </a:gridCol>
                <a:gridCol w="3923553">
                  <a:extLst>
                    <a:ext uri="{9D8B030D-6E8A-4147-A177-3AD203B41FA5}">
                      <a16:colId xmlns:a16="http://schemas.microsoft.com/office/drawing/2014/main" val="1132195105"/>
                    </a:ext>
                  </a:extLst>
                </a:gridCol>
                <a:gridCol w="3923553">
                  <a:extLst>
                    <a:ext uri="{9D8B030D-6E8A-4147-A177-3AD203B41FA5}">
                      <a16:colId xmlns:a16="http://schemas.microsoft.com/office/drawing/2014/main" val="3841607274"/>
                    </a:ext>
                  </a:extLst>
                </a:gridCol>
              </a:tblGrid>
              <a:tr h="7047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Dimension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Permissioned: Pros / Cons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Permissionless: Pros / Cons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1922019851"/>
                  </a:ext>
                </a:extLst>
              </a:tr>
              <a:tr h="710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Governance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189202321"/>
                  </a:ext>
                </a:extLst>
              </a:tr>
              <a:tr h="710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Resilience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258699690"/>
                  </a:ext>
                </a:extLst>
              </a:tr>
              <a:tr h="710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Compliance / AML / KYC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3840607283"/>
                  </a:ext>
                </a:extLst>
              </a:tr>
              <a:tr h="7047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</a:rPr>
                        <a:t>Transparency &amp; auditability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600" kern="100" dirty="0">
                          <a:effectLst/>
                        </a:rPr>
                        <a:t> </a:t>
                      </a:r>
                      <a:endParaRPr lang="en-I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600" kern="100">
                          <a:effectLst/>
                        </a:rPr>
                        <a:t> </a:t>
                      </a:r>
                      <a:endParaRPr lang="en-I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/>
                </a:tc>
                <a:extLst>
                  <a:ext uri="{0D108BD9-81ED-4DB2-BD59-A6C34878D82A}">
                    <a16:rowId xmlns:a16="http://schemas.microsoft.com/office/drawing/2014/main" val="545244661"/>
                  </a:ext>
                </a:extLst>
              </a:tr>
              <a:tr h="710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Scalability / performance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3522142547"/>
                  </a:ext>
                </a:extLst>
              </a:tr>
              <a:tr h="889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Legal certainty </a:t>
                      </a:r>
                      <a:r>
                        <a:rPr lang="en-GB" sz="2000" kern="100" dirty="0">
                          <a:effectLst/>
                        </a:rPr>
                        <a:t>&amp; settlement finality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4179781967"/>
                  </a:ext>
                </a:extLst>
              </a:tr>
              <a:tr h="710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Market openness / innovation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3453344569"/>
                  </a:ext>
                </a:extLst>
              </a:tr>
              <a:tr h="889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2000" kern="100" dirty="0">
                          <a:effectLst/>
                        </a:rPr>
                        <a:t>Financial stability considerations</a:t>
                      </a:r>
                      <a:endParaRPr lang="en-IE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</a:pPr>
                      <a:endParaRPr lang="en-IE" sz="6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826" marR="4826" marT="4826" marB="4826" anchor="ctr"/>
                </a:tc>
                <a:extLst>
                  <a:ext uri="{0D108BD9-81ED-4DB2-BD59-A6C34878D82A}">
                    <a16:rowId xmlns:a16="http://schemas.microsoft.com/office/drawing/2014/main" val="138473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3104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2F8A4-A660-602F-CC53-B4327345F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78541" y="1825625"/>
            <a:ext cx="10851709" cy="390643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better supports clear governance and accountability?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better supports compliance with securities law, AML/KYC, and sanctions requirements?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is likely to be more operationally resilient?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better supports competition and innovation?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would be easier to align with settlement finality, legal certainty, and oversight?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Which blockchain creates different risks for financial stability or market integrity?</a:t>
            </a:r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C27F72C-A3B1-B6E0-B7A0-95871BF44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Prompt questions</a:t>
            </a:r>
          </a:p>
        </p:txBody>
      </p:sp>
    </p:spTree>
    <p:extLst>
      <p:ext uri="{BB962C8B-B14F-4D97-AF65-F5344CB8AC3E}">
        <p14:creationId xmlns:p14="http://schemas.microsoft.com/office/powerpoint/2010/main" val="2491547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055425" y="2985247"/>
            <a:ext cx="10467791" cy="1432802"/>
          </a:xfrm>
        </p:spPr>
        <p:txBody>
          <a:bodyPr>
            <a:noAutofit/>
          </a:bodyPr>
          <a:lstStyle/>
          <a:p>
            <a:r>
              <a:rPr lang="en-GB" sz="4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DLT Pilot Regulation</a:t>
            </a:r>
            <a:endParaRPr lang="en-GB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075503" y="5315802"/>
            <a:ext cx="4796791" cy="668857"/>
          </a:xfrm>
        </p:spPr>
        <p:txBody>
          <a:bodyPr/>
          <a:lstStyle/>
          <a:p>
            <a:pPr algn="l">
              <a:spcAft>
                <a:spcPts val="0"/>
              </a:spcAft>
            </a:pPr>
            <a:endParaRPr lang="en-GB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300209-0DE5-B526-BCCC-24228C359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145" y="1366157"/>
            <a:ext cx="11059903" cy="5179022"/>
          </a:xfrm>
        </p:spPr>
        <p:txBody>
          <a:bodyPr/>
          <a:lstStyle/>
          <a:p>
            <a:r>
              <a:rPr lang="en-IE" sz="2600" dirty="0"/>
              <a:t>Set up in 2022 to support use of DLT by trading venues &amp; CSDs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IE" sz="2200" dirty="0"/>
              <a:t>novel tech that challenged certain assumptions about processes and intermediary roles embedded in existing regulations [shared programmable platforms]</a:t>
            </a:r>
          </a:p>
          <a:p>
            <a:r>
              <a:rPr lang="en-IE" sz="2600" dirty="0"/>
              <a:t>Allow market participants to deploy innovative solutions in a flexible regime in close cooperation with regulators</a:t>
            </a:r>
          </a:p>
          <a:p>
            <a:r>
              <a:rPr lang="en-IE" sz="2600" dirty="0"/>
              <a:t>Allow regulators to gain experience with supervising DLT-based projects [NCA-ESMA cooperation]</a:t>
            </a:r>
          </a:p>
          <a:p>
            <a:r>
              <a:rPr lang="en-IE" sz="2600" dirty="0"/>
              <a:t>Enable policy makers to created better suited frameworks (iterate)</a:t>
            </a:r>
          </a:p>
          <a:p>
            <a:endParaRPr lang="en-IE" dirty="0"/>
          </a:p>
          <a:p>
            <a:endParaRPr lang="en-IE" dirty="0"/>
          </a:p>
          <a:p>
            <a:endParaRPr lang="en-IE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CB610B-789B-B831-ECC4-FE002E220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&amp; features</a:t>
            </a:r>
          </a:p>
        </p:txBody>
      </p:sp>
    </p:spTree>
    <p:extLst>
      <p:ext uri="{BB962C8B-B14F-4D97-AF65-F5344CB8AC3E}">
        <p14:creationId xmlns:p14="http://schemas.microsoft.com/office/powerpoint/2010/main" val="1888710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70722" y="1484003"/>
            <a:ext cx="10905699" cy="4882393"/>
          </a:xfrm>
        </p:spPr>
        <p:txBody>
          <a:bodyPr/>
          <a:lstStyle/>
          <a:p>
            <a:r>
              <a:rPr lang="en-IE" dirty="0"/>
              <a:t>Targeted at trading venues and central securities depositaries</a:t>
            </a:r>
          </a:p>
          <a:p>
            <a:r>
              <a:rPr lang="en-IE" dirty="0">
                <a:sym typeface="Wingdings" panose="05000000000000000000" pitchFamily="2" charset="2"/>
              </a:rPr>
              <a:t>DLTPR creates a legal basis to derogate from Reg + Dir (i</a:t>
            </a:r>
            <a:r>
              <a:rPr lang="en-IE" i="1" dirty="0"/>
              <a:t>t’s not easy to make sandboxes in Europe)</a:t>
            </a:r>
            <a:endParaRPr lang="en-IE" dirty="0">
              <a:sym typeface="Wingdings" panose="05000000000000000000" pitchFamily="2" charset="2"/>
            </a:endParaRPr>
          </a:p>
          <a:p>
            <a:r>
              <a:rPr lang="en-IE" dirty="0"/>
              <a:t>Framework to allow case-by-case exemptions from MIFID [trading rulebook] and CSDR [settlement rulebook]</a:t>
            </a:r>
          </a:p>
          <a:p>
            <a:r>
              <a:rPr lang="en-IE" dirty="0"/>
              <a:t>Possible exemptions are </a:t>
            </a:r>
            <a:r>
              <a:rPr lang="en-IE" b="1" dirty="0"/>
              <a:t>pre-specified</a:t>
            </a:r>
            <a:r>
              <a:rPr lang="en-IE" dirty="0"/>
              <a:t> in DLTPR (list of articles)</a:t>
            </a:r>
          </a:p>
          <a:p>
            <a:r>
              <a:rPr lang="en-IE" dirty="0"/>
              <a:t>Time-limited framework (6-year licences, elaborate review clause)</a:t>
            </a:r>
            <a:endParaRPr lang="en-IE" dirty="0">
              <a:sym typeface="Wingdings" panose="05000000000000000000" pitchFamily="2" charset="2"/>
            </a:endParaRPr>
          </a:p>
          <a:p>
            <a:r>
              <a:rPr lang="en-IE" dirty="0">
                <a:sym typeface="Wingdings" panose="05000000000000000000" pitchFamily="2" charset="2"/>
              </a:rPr>
              <a:t>Limitation on </a:t>
            </a:r>
            <a:r>
              <a:rPr lang="en-IE" b="1" dirty="0">
                <a:sym typeface="Wingdings" panose="05000000000000000000" pitchFamily="2" charset="2"/>
              </a:rPr>
              <a:t>scope</a:t>
            </a:r>
            <a:r>
              <a:rPr lang="en-IE" dirty="0">
                <a:sym typeface="Wingdings" panose="05000000000000000000" pitchFamily="2" charset="2"/>
              </a:rPr>
              <a:t> (eligible financial assets) and </a:t>
            </a:r>
            <a:r>
              <a:rPr lang="en-IE" b="1" dirty="0">
                <a:sym typeface="Wingdings" panose="05000000000000000000" pitchFamily="2" charset="2"/>
              </a:rPr>
              <a:t>scale</a:t>
            </a:r>
            <a:r>
              <a:rPr lang="en-IE" dirty="0">
                <a:sym typeface="Wingdings" panose="05000000000000000000" pitchFamily="2" charset="2"/>
              </a:rPr>
              <a:t> of activity</a:t>
            </a:r>
            <a:endParaRPr lang="en-IE" dirty="0"/>
          </a:p>
          <a:p>
            <a:endParaRPr lang="en-IE" sz="2400" dirty="0"/>
          </a:p>
          <a:p>
            <a:endParaRPr lang="fr-BE" sz="2400" dirty="0"/>
          </a:p>
        </p:txBody>
      </p:sp>
    </p:spTree>
    <p:extLst>
      <p:ext uri="{BB962C8B-B14F-4D97-AF65-F5344CB8AC3E}">
        <p14:creationId xmlns:p14="http://schemas.microsoft.com/office/powerpoint/2010/main" val="551459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1DE09A-9B52-B592-E230-4C9B521066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3200" dirty="0"/>
              <a:t>‘Moderate’ success – 6 participants in the Pilot (but market infrastructures!)</a:t>
            </a:r>
          </a:p>
          <a:p>
            <a:r>
              <a:rPr lang="en-IE" sz="3200" dirty="0"/>
              <a:t>Criticisms: scale &amp; scope too small, time-limited, too burdensome for small business</a:t>
            </a:r>
          </a:p>
          <a:p>
            <a:r>
              <a:rPr lang="en-IE" sz="3200" dirty="0"/>
              <a:t>Market interest in DLT appears higher than number of participants suggests</a:t>
            </a:r>
          </a:p>
          <a:p>
            <a:endParaRPr lang="en-IE" dirty="0"/>
          </a:p>
          <a:p>
            <a:endParaRPr lang="en-I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EC07CD-18E1-6BAA-4F0D-223B0B74A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Results &amp; experiences</a:t>
            </a:r>
          </a:p>
        </p:txBody>
      </p:sp>
    </p:spTree>
    <p:extLst>
      <p:ext uri="{BB962C8B-B14F-4D97-AF65-F5344CB8AC3E}">
        <p14:creationId xmlns:p14="http://schemas.microsoft.com/office/powerpoint/2010/main" val="3269384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49774-B97E-C9A3-9986-C75AD20D8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90801"/>
            <a:ext cx="10515600" cy="2000250"/>
          </a:xfrm>
        </p:spPr>
        <p:txBody>
          <a:bodyPr/>
          <a:lstStyle/>
          <a:p>
            <a:pPr algn="ctr"/>
            <a:r>
              <a:rPr lang="en-GB" sz="4800" dirty="0"/>
              <a:t>DLTPR 2</a:t>
            </a:r>
            <a:br>
              <a:rPr lang="en-GB" sz="4800" dirty="0"/>
            </a:br>
            <a:r>
              <a:rPr lang="en-GB" sz="3200" dirty="0"/>
              <a:t>SIU Market Integration Package</a:t>
            </a:r>
            <a:br>
              <a:rPr lang="en-GB" sz="4800" dirty="0"/>
            </a:br>
            <a:endParaRPr lang="en-GB" sz="480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08CC93-F8C8-3166-DBC4-1CF2E751E16D}"/>
              </a:ext>
            </a:extLst>
          </p:cNvPr>
          <p:cNvSpPr txBox="1">
            <a:spLocks/>
          </p:cNvSpPr>
          <p:nvPr/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fld id="{768364BB-9B21-4D29-A19C-C6410F652861}" type="slidenum">
              <a:rPr lang="en-IE" smtClean="0"/>
              <a:pPr algn="l"/>
              <a:t>27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67861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8F93B-7597-C9D6-F276-744ADEADB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Policy context + general objectives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6A62859-5E9A-FA07-8AEB-A1678ADD61E3}"/>
              </a:ext>
            </a:extLst>
          </p:cNvPr>
          <p:cNvSpPr txBox="1">
            <a:spLocks/>
          </p:cNvSpPr>
          <p:nvPr/>
        </p:nvSpPr>
        <p:spPr>
          <a:xfrm>
            <a:off x="838200" y="1685365"/>
            <a:ext cx="10515600" cy="4984376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DLT &amp; tokenisation: one of the most impactful technologies in financial markets today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Objective of review: removing barriers to innovation to support market efficiency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Frontloaded review to 2025 as innovation important aspect of SIU + clear demand from the market 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Amendments proposed well-grounded: 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Learnings from implementation of current DLTPR as outlined in ESMA report(s)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Bilateral + public consultation feedback from the industry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Direct NCA feedback on the functioning of the Pilot</a:t>
            </a:r>
          </a:p>
          <a:p>
            <a:pPr marL="74295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1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Pilot driven by desire to support new business models that can reap benefits of DLT</a:t>
            </a:r>
          </a:p>
          <a:p>
            <a:pPr marL="358775" marR="0" lvl="1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Once sufficient learnings and DLT markets more mature </a:t>
            </a: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 convergence towards unified framework (long term goal)</a:t>
            </a:r>
            <a:endParaRPr kumimoji="0" lang="en-IE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345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0B0441F-2716-68A8-50FC-F547C368E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47" y="190200"/>
            <a:ext cx="10515600" cy="816904"/>
          </a:xfrm>
        </p:spPr>
        <p:txBody>
          <a:bodyPr/>
          <a:lstStyle/>
          <a:p>
            <a:pPr algn="ctr"/>
            <a:r>
              <a:rPr lang="en-GB" dirty="0"/>
              <a:t>Overview of amendments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ACB27C3-32B1-B767-3226-CCC8BE5E3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29</a:t>
            </a:fld>
            <a:endParaRPr lang="en-IE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1AC055A-18F7-CED5-73EC-00B82B088290}"/>
              </a:ext>
            </a:extLst>
          </p:cNvPr>
          <p:cNvSpPr txBox="1">
            <a:spLocks/>
          </p:cNvSpPr>
          <p:nvPr/>
        </p:nvSpPr>
        <p:spPr>
          <a:xfrm>
            <a:off x="851646" y="1174376"/>
            <a:ext cx="10502153" cy="5558118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Increasing scale &amp; scope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Removing product-specific thresholds 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Increasing aggregate thresholds [EUR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 bn 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 EUR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100 bn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]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 EC can amend via </a:t>
            </a:r>
            <a:r>
              <a:rPr kumimoji="0" lang="en-GB" sz="1700" b="0" i="0" u="sng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DA</a:t>
            </a:r>
            <a:endParaRPr kumimoji="0" lang="en-GB" sz="1700" b="0" i="0" u="sng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Extend eligible assets to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all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financial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7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instruments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Extend scope of eligible participants: CASP (DLT TV, DLT TSS) + credit institutions (DLT Notary, DLT AK)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DLT MTF </a:t>
            </a: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 DLT TV (MTF + OTF)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Increasing legal certainty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 time limits to authorisation, no review clause hinting at termination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Increasing proportionality and flexibility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Wide exemptive relief mechanism: NCAs can grant exemptions from a wide set of generally specified CSDR and MIFID provisions upon ESMA non-binding opinion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Simplified regime for CSD services (available to TSSs and SSs) up to EUR 10 bn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Licences for individual CSD services (DLT Notary, DLT Account Keeper)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Novel type of FMI framework: settlement schemes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7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Certain changes to cash settlement rules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74295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Other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5837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F5123D1-B3E7-22EA-E345-1192408E8C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12497" y="665019"/>
            <a:ext cx="8838471" cy="493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867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D2D5933-44C2-5AAF-6115-486C9232D397}"/>
              </a:ext>
            </a:extLst>
          </p:cNvPr>
          <p:cNvGraphicFramePr/>
          <p:nvPr/>
        </p:nvGraphicFramePr>
        <p:xfrm>
          <a:off x="1054845" y="259293"/>
          <a:ext cx="8870551" cy="1503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B88809-3AE0-482C-6BAE-4942AFCEE9D9}"/>
              </a:ext>
            </a:extLst>
          </p:cNvPr>
          <p:cNvSpPr txBox="1">
            <a:spLocks/>
          </p:cNvSpPr>
          <p:nvPr/>
        </p:nvSpPr>
        <p:spPr>
          <a:xfrm>
            <a:off x="331694" y="1762298"/>
            <a:ext cx="11394141" cy="483640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DLT TV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Exemptions from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Titles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(scope and definitions),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authorisation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and operating conditions) 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(regulated markets) of MIFID* or Titles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(transparency for TVs),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(transaction reporting),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(derivatives) and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(open access to CCP and TVs) of MIFIR*</a:t>
            </a:r>
          </a:p>
          <a:p>
            <a:pPr marL="1085850" marR="0" lvl="1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1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DLT SS</a:t>
            </a:r>
          </a:p>
          <a:p>
            <a:pPr marL="121602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Exemptions from Title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(securities settlement) and Title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III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(access to CSDs)</a:t>
            </a: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21602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Process</a:t>
            </a:r>
            <a:r>
              <a:rPr kumimoji="0" lang="en-IE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</a:t>
            </a: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DLT MI operator requests </a:t>
            </a: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 NCA assess (2 months)  ESMA non-binding opinion (2 months)</a:t>
            </a: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n-IE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Strict criteria</a:t>
            </a: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</a:t>
            </a:r>
          </a:p>
          <a:p>
            <a:pPr marL="815975" marR="0" lvl="4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compliance with provision incompatible or highly disproportionate with DLT</a:t>
            </a:r>
          </a:p>
          <a:p>
            <a:pPr marL="815975" marR="0" lvl="4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exemption does not undermine the objectives underpinning the provision</a:t>
            </a:r>
          </a:p>
          <a:p>
            <a:pPr marL="815975" marR="0" lvl="4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does not undermine FS, market integrity, IP</a:t>
            </a:r>
          </a:p>
          <a:p>
            <a:pPr marL="815975" marR="0" lvl="4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E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compensatory measures</a:t>
            </a:r>
          </a:p>
          <a:p>
            <a:pPr marL="35877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58775" marR="0" lvl="3" indent="-35877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716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30C9CBF-0911-2FBB-9FC6-CF49E608173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46312" y="2389093"/>
          <a:ext cx="9105900" cy="3422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01F45F-4697-3D26-E2B8-3B7D05EB5CAE}"/>
              </a:ext>
            </a:extLst>
          </p:cNvPr>
          <p:cNvSpPr txBox="1"/>
          <p:nvPr/>
        </p:nvSpPr>
        <p:spPr>
          <a:xfrm>
            <a:off x="1237129" y="4595425"/>
            <a:ext cx="98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b="1" dirty="0"/>
              <a:t>10 bn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F0BE37-E4F2-AAEC-F8C5-989ADEE87EC2}"/>
              </a:ext>
            </a:extLst>
          </p:cNvPr>
          <p:cNvSpPr txBox="1"/>
          <p:nvPr/>
        </p:nvSpPr>
        <p:spPr>
          <a:xfrm>
            <a:off x="746312" y="2969039"/>
            <a:ext cx="1404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b="1" dirty="0"/>
              <a:t>100 bn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8AFA8D1-B6BA-09C5-8333-2160192D2219}"/>
              </a:ext>
            </a:extLst>
          </p:cNvPr>
          <p:cNvGraphicFramePr/>
          <p:nvPr/>
        </p:nvGraphicFramePr>
        <p:xfrm>
          <a:off x="1237129" y="279415"/>
          <a:ext cx="9000381" cy="1477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F3C7A979-D7B1-78F4-B23B-B8C2B1C33372}"/>
              </a:ext>
            </a:extLst>
          </p:cNvPr>
          <p:cNvSpPr/>
          <p:nvPr/>
        </p:nvSpPr>
        <p:spPr>
          <a:xfrm rot="16200000">
            <a:off x="8982634" y="3725849"/>
            <a:ext cx="2290191" cy="731520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DB4A1-5BBB-FEE4-9CE6-E90610AA54EF}"/>
              </a:ext>
            </a:extLst>
          </p:cNvPr>
          <p:cNvSpPr txBox="1"/>
          <p:nvPr/>
        </p:nvSpPr>
        <p:spPr>
          <a:xfrm rot="10800000" flipV="1">
            <a:off x="10493490" y="3830303"/>
            <a:ext cx="179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800" b="1" dirty="0"/>
              <a:t>Transition by notification</a:t>
            </a:r>
          </a:p>
        </p:txBody>
      </p:sp>
    </p:spTree>
    <p:extLst>
      <p:ext uri="{BB962C8B-B14F-4D97-AF65-F5344CB8AC3E}">
        <p14:creationId xmlns:p14="http://schemas.microsoft.com/office/powerpoint/2010/main" val="746227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4D14E8-1C22-666D-44F3-E51E75652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0" y="1762299"/>
            <a:ext cx="11403105" cy="142913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900" dirty="0"/>
              <a:t>Distributed ledgers: </a:t>
            </a:r>
            <a:r>
              <a:rPr lang="en-IE" sz="1900" u="sng" dirty="0"/>
              <a:t>shared</a:t>
            </a:r>
            <a:r>
              <a:rPr lang="en-IE" sz="1900" dirty="0"/>
              <a:t> programmable platforms. CSD services can in theory be more easily distributed across specialised intermediaries, hence more competition possible at individual service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900" dirty="0"/>
              <a:t>Propose two business models to test this, subject to lower thresholds (EUR 10 bn / 30 bn)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1D1CD2-1AF3-6DB8-01CF-A0C414AB5558}"/>
              </a:ext>
            </a:extLst>
          </p:cNvPr>
          <p:cNvGraphicFramePr/>
          <p:nvPr/>
        </p:nvGraphicFramePr>
        <p:xfrm>
          <a:off x="1054845" y="259293"/>
          <a:ext cx="9317320" cy="133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4" name="Picture 23">
            <a:extLst>
              <a:ext uri="{FF2B5EF4-FFF2-40B4-BE49-F238E27FC236}">
                <a16:creationId xmlns:a16="http://schemas.microsoft.com/office/drawing/2014/main" id="{E9E2005A-DBAB-02BB-02F6-400D12D62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480" y="3546251"/>
            <a:ext cx="3098580" cy="263531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A777C48-8133-5074-70EB-41B9B69560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7258" y="3429000"/>
            <a:ext cx="2869814" cy="286981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2A5F69D-A527-91D2-66C2-5C703BF5B09F}"/>
              </a:ext>
            </a:extLst>
          </p:cNvPr>
          <p:cNvSpPr txBox="1"/>
          <p:nvPr/>
        </p:nvSpPr>
        <p:spPr>
          <a:xfrm>
            <a:off x="2988526" y="3429000"/>
            <a:ext cx="253373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700" dirty="0"/>
              <a:t>Eligible entities may provide DLT notary and DLT central account maintenance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700" dirty="0"/>
              <a:t>Must settle with (T)SS or CSD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3D246DA-A26C-9331-8870-33659B311271}"/>
              </a:ext>
            </a:extLst>
          </p:cNvPr>
          <p:cNvSpPr txBox="1"/>
          <p:nvPr/>
        </p:nvSpPr>
        <p:spPr>
          <a:xfrm>
            <a:off x="9233648" y="3401401"/>
            <a:ext cx="28698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700" dirty="0"/>
              <a:t>DLT account keepers with access to central bank money can set up settlement schemes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E" sz="1700" dirty="0"/>
              <a:t>No single operator of settlement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700" dirty="0"/>
              <a:t>Must ensure robust settlement outcomes in line with CSDR principles</a:t>
            </a:r>
          </a:p>
        </p:txBody>
      </p:sp>
    </p:spTree>
    <p:extLst>
      <p:ext uri="{BB962C8B-B14F-4D97-AF65-F5344CB8AC3E}">
        <p14:creationId xmlns:p14="http://schemas.microsoft.com/office/powerpoint/2010/main" val="29321098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C43C4-8EC2-73F4-4085-BCDABBBE9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99376" cy="383110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DLT-based infrastructure still developing. Yet market integration key objective</a:t>
            </a:r>
          </a:p>
          <a:p>
            <a:pPr marL="1085850" lvl="1" indent="-342900">
              <a:buFont typeface="Wingdings" panose="05000000000000000000" pitchFamily="2" charset="2"/>
              <a:buChar char="Ø"/>
            </a:pPr>
            <a:r>
              <a:rPr lang="en-IE" dirty="0"/>
              <a:t>Proposal requires the industry to work on interop standards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Industry group should periodically consult ESCB (central banks) and ESMA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Group to submit to ESMA within</a:t>
            </a:r>
          </a:p>
          <a:p>
            <a:pPr marL="1085850" lvl="1" indent="-342900">
              <a:buFont typeface="Wingdings" panose="05000000000000000000" pitchFamily="2" charset="2"/>
              <a:buChar char="Ø"/>
            </a:pPr>
            <a:r>
              <a:rPr lang="en-IE" dirty="0"/>
              <a:t> 12 months from entry into application of DLTPR 2.0:</a:t>
            </a:r>
          </a:p>
          <a:p>
            <a:pPr marL="1485900" lvl="2" indent="-342900">
              <a:buFont typeface="Wingdings" panose="05000000000000000000" pitchFamily="2" charset="2"/>
              <a:buChar char="ü"/>
            </a:pPr>
            <a:r>
              <a:rPr lang="en-IE" b="1" dirty="0"/>
              <a:t> plan for development of standards, overview of challenges</a:t>
            </a:r>
          </a:p>
          <a:p>
            <a:pPr marL="1085850" lvl="1" indent="-342900">
              <a:buFont typeface="Wingdings" panose="05000000000000000000" pitchFamily="2" charset="2"/>
              <a:buChar char="Ø"/>
            </a:pPr>
            <a:r>
              <a:rPr lang="en-IE" dirty="0"/>
              <a:t>30 months:</a:t>
            </a:r>
          </a:p>
          <a:p>
            <a:pPr marL="1485900" lvl="2" indent="-342900">
              <a:buFont typeface="Wingdings" panose="05000000000000000000" pitchFamily="2" charset="2"/>
              <a:buChar char="ü"/>
            </a:pPr>
            <a:r>
              <a:rPr lang="en-IE" b="1" dirty="0"/>
              <a:t>industry standards</a:t>
            </a:r>
          </a:p>
          <a:p>
            <a:pPr marL="1085850" lvl="1" indent="-342900">
              <a:buFont typeface="Wingdings" panose="05000000000000000000" pitchFamily="2" charset="2"/>
              <a:buChar char="Ø"/>
            </a:pPr>
            <a:endParaRPr lang="en-I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/>
              <a:t>ESMA to submit to EC within 40 months </a:t>
            </a:r>
            <a:r>
              <a:rPr lang="en-IE" b="1" dirty="0"/>
              <a:t>technical advice on interop between DLT MIs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E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F9189C0-5708-3052-2017-144F0E158D32}"/>
              </a:ext>
            </a:extLst>
          </p:cNvPr>
          <p:cNvGraphicFramePr/>
          <p:nvPr/>
        </p:nvGraphicFramePr>
        <p:xfrm>
          <a:off x="1807320" y="202143"/>
          <a:ext cx="8870551" cy="1359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4279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9575" y="4646435"/>
            <a:ext cx="8941016" cy="1853519"/>
          </a:xfrm>
        </p:spPr>
        <p:txBody>
          <a:bodyPr wrap="square" anchor="b" anchorCtr="0"/>
          <a:lstStyle/>
          <a:p>
            <a:r>
              <a:rPr lang="en-US" sz="1050" b="1" dirty="0"/>
              <a:t>© European Union 2020</a:t>
            </a:r>
          </a:p>
          <a:p>
            <a:r>
              <a:rPr lang="en-US" sz="1050" dirty="0"/>
              <a:t>Unless otherwise noted the reuse of this presentation is </a:t>
            </a:r>
            <a:r>
              <a:rPr lang="en-US" sz="1050" dirty="0" err="1"/>
              <a:t>authorised</a:t>
            </a:r>
            <a:r>
              <a:rPr lang="en-US" sz="1050" dirty="0"/>
              <a:t> under the </a:t>
            </a:r>
            <a:r>
              <a:rPr lang="en-US" sz="1050" dirty="0">
                <a:hlinkClick r:id="rId3"/>
              </a:rPr>
              <a:t>CC BY 4.0 </a:t>
            </a:r>
            <a:r>
              <a:rPr lang="en-US" sz="1050" dirty="0"/>
              <a:t>license. For any use or reproduction of elements that are not owned by the EU, permission may need to be sought directly from the respective right holders.</a:t>
            </a:r>
          </a:p>
          <a:p>
            <a:r>
              <a:rPr lang="en-US" sz="1050" dirty="0"/>
              <a:t>Slide </a:t>
            </a:r>
            <a:r>
              <a:rPr lang="en-US" sz="1050" dirty="0">
                <a:solidFill>
                  <a:schemeClr val="accent6"/>
                </a:solidFill>
              </a:rPr>
              <a:t>xx</a:t>
            </a:r>
            <a:r>
              <a:rPr lang="en-US" sz="1050" dirty="0"/>
              <a:t>: </a:t>
            </a:r>
            <a:r>
              <a:rPr lang="en-US" sz="1050" dirty="0">
                <a:solidFill>
                  <a:schemeClr val="accent6"/>
                </a:solidFill>
              </a:rPr>
              <a:t>element concerned</a:t>
            </a:r>
            <a:r>
              <a:rPr lang="en-US" sz="1050" dirty="0"/>
              <a:t>, source</a:t>
            </a:r>
            <a:r>
              <a:rPr lang="en-US" sz="1050" dirty="0">
                <a:solidFill>
                  <a:schemeClr val="accent6"/>
                </a:solidFill>
              </a:rPr>
              <a:t>: e.g. Fotolia.com</a:t>
            </a:r>
            <a:r>
              <a:rPr lang="en-US" sz="1050" dirty="0"/>
              <a:t>; Slide </a:t>
            </a:r>
            <a:r>
              <a:rPr lang="en-US" sz="1050" dirty="0">
                <a:solidFill>
                  <a:schemeClr val="accent6"/>
                </a:solidFill>
              </a:rPr>
              <a:t>xx</a:t>
            </a:r>
            <a:r>
              <a:rPr lang="en-US" sz="1050" dirty="0"/>
              <a:t>: </a:t>
            </a:r>
            <a:r>
              <a:rPr lang="en-US" sz="1050" dirty="0">
                <a:solidFill>
                  <a:schemeClr val="accent6"/>
                </a:solidFill>
              </a:rPr>
              <a:t>element concerned</a:t>
            </a:r>
            <a:r>
              <a:rPr lang="en-US" sz="1050" dirty="0"/>
              <a:t>, source: </a:t>
            </a:r>
            <a:r>
              <a:rPr lang="en-US" sz="1050" dirty="0">
                <a:solidFill>
                  <a:schemeClr val="accent6"/>
                </a:solidFill>
              </a:rPr>
              <a:t>e.g. iStock.com</a:t>
            </a:r>
            <a:endParaRPr lang="en-GB" sz="1050" dirty="0">
              <a:solidFill>
                <a:schemeClr val="accent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24" y="4858246"/>
            <a:ext cx="1023496" cy="35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DD14198-97AA-4F54-A65D-1B3D6CD3695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960637" cy="4350398"/>
          </a:xfrm>
          <a:prstGeom prst="rect">
            <a:avLst/>
          </a:prstGeom>
        </p:spPr>
      </p:pic>
      <p:pic>
        <p:nvPicPr>
          <p:cNvPr id="9230" name="Picture 14" descr="2022-DeFi, Web 3, NFT / Gaming and Multi-Channel Perspectives_Btcfans">
            <a:extLst>
              <a:ext uri="{FF2B5EF4-FFF2-40B4-BE49-F238E27FC236}">
                <a16:creationId xmlns:a16="http://schemas.microsoft.com/office/drawing/2014/main" id="{E8C59EF1-6786-4130-9129-8B5E23BDD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472" y="2991356"/>
            <a:ext cx="7084464" cy="388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D7151840-C6ED-4B8A-8EE2-A76EDA2E3E93}"/>
              </a:ext>
            </a:extLst>
          </p:cNvPr>
          <p:cNvCxnSpPr>
            <a:cxnSpLocks/>
          </p:cNvCxnSpPr>
          <p:nvPr/>
        </p:nvCxnSpPr>
        <p:spPr>
          <a:xfrm>
            <a:off x="6466254" y="2525085"/>
            <a:ext cx="2016000" cy="540000"/>
          </a:xfrm>
          <a:prstGeom prst="curvedConnector2">
            <a:avLst/>
          </a:prstGeom>
          <a:ln w="177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2129737-587F-4C5A-8CD2-CEFF0CF46900}"/>
              </a:ext>
            </a:extLst>
          </p:cNvPr>
          <p:cNvSpPr txBox="1"/>
          <p:nvPr/>
        </p:nvSpPr>
        <p:spPr>
          <a:xfrm>
            <a:off x="7382312" y="327171"/>
            <a:ext cx="46558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Ethereum introduced smart contract capabilities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Smart contracts enable Decentralized Apps (</a:t>
            </a:r>
            <a:r>
              <a:rPr lang="en-GB" dirty="0" err="1"/>
              <a:t>Dapps</a:t>
            </a:r>
            <a:r>
              <a:rPr lang="en-GB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Expanded the functionality of blockchain beyond a payment network (Bitcoin)</a:t>
            </a:r>
          </a:p>
        </p:txBody>
      </p:sp>
    </p:spTree>
    <p:extLst>
      <p:ext uri="{BB962C8B-B14F-4D97-AF65-F5344CB8AC3E}">
        <p14:creationId xmlns:p14="http://schemas.microsoft.com/office/powerpoint/2010/main" val="3604288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is the Blockchain Trilemma? | Ledger">
            <a:extLst>
              <a:ext uri="{FF2B5EF4-FFF2-40B4-BE49-F238E27FC236}">
                <a16:creationId xmlns:a16="http://schemas.microsoft.com/office/drawing/2014/main" id="{BF2201A3-1AE9-4F35-8271-FD619F65098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2118050"/>
            <a:ext cx="7087844" cy="292373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31" name="Content Placeholder 2">
            <a:extLst>
              <a:ext uri="{FF2B5EF4-FFF2-40B4-BE49-F238E27FC236}">
                <a16:creationId xmlns:a16="http://schemas.microsoft.com/office/drawing/2014/main" id="{74673358-E78B-E079-FDB5-21CD611A4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9857" y="1568741"/>
            <a:ext cx="5674483" cy="50585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Segoe UI" panose="020B0502040204020203" pitchFamily="34" charset="0"/>
              </a:rPr>
              <a:t>Permissionless blockchains tend to be slow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Segoe UI" panose="020B0502040204020203" pitchFamily="34" charset="0"/>
              </a:rPr>
              <a:t>Blockchain trilemma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Segoe UI" panose="020B0502040204020203" pitchFamily="34" charset="0"/>
              </a:rPr>
              <a:t>Permissionless: Eth </a:t>
            </a:r>
            <a:r>
              <a:rPr lang="en-IE" b="1" dirty="0">
                <a:effectLst/>
                <a:latin typeface="Segoe UI" panose="020B0502040204020203" pitchFamily="34" charset="0"/>
              </a:rPr>
              <a:t>-&gt;</a:t>
            </a:r>
            <a:r>
              <a:rPr lang="en-IE" dirty="0">
                <a:effectLst/>
                <a:latin typeface="Segoe UI" panose="020B0502040204020203" pitchFamily="34" charset="0"/>
              </a:rPr>
              <a:t>15-30 </a:t>
            </a:r>
            <a:r>
              <a:rPr lang="en-IE" dirty="0" err="1">
                <a:effectLst/>
                <a:latin typeface="Segoe UI" panose="020B0502040204020203" pitchFamily="34" charset="0"/>
              </a:rPr>
              <a:t>tps</a:t>
            </a:r>
            <a:r>
              <a:rPr lang="en-IE" dirty="0">
                <a:effectLst/>
                <a:latin typeface="Segoe UI" panose="020B0502040204020203" pitchFamily="34" charset="0"/>
              </a:rPr>
              <a:t>, BTC </a:t>
            </a:r>
            <a:r>
              <a:rPr lang="en-IE" b="1" dirty="0">
                <a:effectLst/>
                <a:latin typeface="Segoe UI" panose="020B0502040204020203" pitchFamily="34" charset="0"/>
              </a:rPr>
              <a:t>-&gt; </a:t>
            </a:r>
            <a:r>
              <a:rPr lang="en-IE" dirty="0">
                <a:effectLst/>
                <a:latin typeface="Segoe UI" panose="020B0502040204020203" pitchFamily="34" charset="0"/>
              </a:rPr>
              <a:t>7 </a:t>
            </a:r>
            <a:r>
              <a:rPr lang="en-IE" dirty="0" err="1">
                <a:effectLst/>
                <a:latin typeface="Segoe UI" panose="020B0502040204020203" pitchFamily="34" charset="0"/>
              </a:rPr>
              <a:t>tps</a:t>
            </a:r>
            <a:r>
              <a:rPr lang="en-IE" dirty="0">
                <a:effectLst/>
                <a:latin typeface="Segoe UI" panose="020B0502040204020203" pitchFamily="34" charset="0"/>
              </a:rPr>
              <a:t>, Solana </a:t>
            </a:r>
            <a:r>
              <a:rPr lang="en-IE" b="1" dirty="0">
                <a:effectLst/>
                <a:latin typeface="Segoe UI" panose="020B0502040204020203" pitchFamily="34" charset="0"/>
              </a:rPr>
              <a:t>-&gt; </a:t>
            </a:r>
            <a:r>
              <a:rPr lang="en-IE" dirty="0">
                <a:effectLst/>
                <a:latin typeface="Segoe UI" panose="020B0502040204020203" pitchFamily="34" charset="0"/>
              </a:rPr>
              <a:t>2- 3 k </a:t>
            </a:r>
            <a:r>
              <a:rPr lang="en-IE" dirty="0" err="1">
                <a:effectLst/>
                <a:latin typeface="Segoe UI" panose="020B0502040204020203" pitchFamily="34" charset="0"/>
              </a:rPr>
              <a:t>tps</a:t>
            </a:r>
            <a:r>
              <a:rPr lang="en-IE" dirty="0">
                <a:effectLst/>
                <a:latin typeface="Segoe UI" panose="020B0502040204020203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dirty="0">
                <a:latin typeface="Segoe UI" panose="020B0502040204020203" pitchFamily="34" charset="0"/>
              </a:rPr>
              <a:t>Permissioned: R3 Corda </a:t>
            </a:r>
            <a:r>
              <a:rPr lang="en-IE" b="1" dirty="0">
                <a:effectLst/>
                <a:latin typeface="Segoe UI" panose="020B0502040204020203" pitchFamily="34" charset="0"/>
              </a:rPr>
              <a:t>-&gt; </a:t>
            </a:r>
            <a:r>
              <a:rPr lang="en-IE" dirty="0">
                <a:latin typeface="Segoe UI" panose="020B0502040204020203" pitchFamily="34" charset="0"/>
              </a:rPr>
              <a:t>20 k </a:t>
            </a:r>
            <a:r>
              <a:rPr lang="en-IE" dirty="0" err="1">
                <a:latin typeface="Segoe UI" panose="020B0502040204020203" pitchFamily="34" charset="0"/>
              </a:rPr>
              <a:t>tps</a:t>
            </a:r>
            <a:br>
              <a:rPr lang="en-IE" dirty="0">
                <a:effectLst/>
                <a:latin typeface="Segoe UI" panose="020B0502040204020203" pitchFamily="34" charset="0"/>
              </a:rPr>
            </a:br>
            <a:endParaRPr lang="en-US" sz="32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900961-A282-4EEA-A74B-9DD1D646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1" y="348018"/>
            <a:ext cx="10718585" cy="917199"/>
          </a:xfrm>
        </p:spPr>
        <p:txBody>
          <a:bodyPr anchor="b">
            <a:normAutofit fontScale="90000"/>
          </a:bodyPr>
          <a:lstStyle/>
          <a:p>
            <a:r>
              <a:rPr lang="en-GB" dirty="0"/>
              <a:t>Special features of a blockchain database – the trilemma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99951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CA123-1835-4B60-8F6F-4CDB73F94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48270" y="1524000"/>
            <a:ext cx="7320357" cy="455071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A wallet is an app or program that stores your private keys and lets you manage your tokenized assets</a:t>
            </a:r>
            <a:endParaRPr lang="en-US" sz="1900" dirty="0">
              <a:solidFill>
                <a:srgbClr val="2B2B2B"/>
              </a:solidFill>
              <a:latin typeface="Acumin Pr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Your wallet gives you access to one or more addresses, which are like account numbers on the blockchain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When a wallet is created, it generates a private key and a matching public address.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The private key is used to approve transactions. Whoever controls the private key controls the tokens at that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When a user sends a transaction, it is shared with the network and placed in the </a:t>
            </a:r>
            <a:r>
              <a:rPr lang="en-US" sz="1900" dirty="0" err="1"/>
              <a:t>mempool</a:t>
            </a:r>
            <a:r>
              <a:rPr lang="en-US" sz="1900" dirty="0"/>
              <a:t>, where it waits to be validated and added to a block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00" dirty="0"/>
              <a:t>Validators </a:t>
            </a:r>
            <a:r>
              <a:rPr lang="en-US" sz="1900" b="1" dirty="0"/>
              <a:t>verify</a:t>
            </a:r>
            <a:r>
              <a:rPr lang="en-US" sz="1900" dirty="0"/>
              <a:t> that a transaction is legitimate by checking the signature against the sender’s public key.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B2B2B"/>
              </a:solidFill>
              <a:latin typeface="Acumin Pr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B2B2B"/>
              </a:solidFill>
              <a:latin typeface="Acumin Pr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B2B2B"/>
              </a:solidFill>
              <a:latin typeface="Acumin Pr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B2B2B"/>
              </a:solidFill>
              <a:latin typeface="Acumin Pro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2B2B2B"/>
              </a:solidFill>
              <a:effectLst/>
              <a:latin typeface="Acumin Pro"/>
            </a:endParaRPr>
          </a:p>
          <a:p>
            <a:br>
              <a:rPr lang="en-US" dirty="0"/>
            </a:br>
            <a:endParaRPr lang="en-US" b="0" i="0" dirty="0">
              <a:solidFill>
                <a:srgbClr val="2B2B2B"/>
              </a:solidFill>
              <a:effectLst/>
              <a:latin typeface="Acumin Pro"/>
            </a:endParaRPr>
          </a:p>
          <a:p>
            <a:br>
              <a:rPr lang="en-US" dirty="0"/>
            </a:br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EFA21FA-4FDE-4B33-AB55-E1D89AA4C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Transacting on (permissionless) blockchains</a:t>
            </a:r>
            <a:endParaRPr lang="en-IE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AAA6E0D-21C5-47CE-9706-00F3F97FF10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4" y="4025166"/>
            <a:ext cx="4258717" cy="204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B26D6472-46C5-42D7-A477-C5EF4BE3D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43" y="1524000"/>
            <a:ext cx="4746840" cy="204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106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F3F4DC-AB50-4CCF-B6B8-F6935014E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532047"/>
            <a:ext cx="10367866" cy="2855167"/>
          </a:xfrm>
          <a:prstGeom prst="rect">
            <a:avLst/>
          </a:prstGeom>
          <a:noFill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FC395B6-3020-496B-8B48-F210EF3C8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A chain of transaction blocks</a:t>
            </a:r>
            <a:endParaRPr lang="en-I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246FF-E3E2-46ED-8288-8F0FF5AA43C0}"/>
              </a:ext>
            </a:extLst>
          </p:cNvPr>
          <p:cNvSpPr txBox="1"/>
          <p:nvPr/>
        </p:nvSpPr>
        <p:spPr>
          <a:xfrm>
            <a:off x="905070" y="5467738"/>
            <a:ext cx="5047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Hashing</a:t>
            </a:r>
            <a:r>
              <a:rPr lang="en-GB" dirty="0"/>
              <a:t>: </a:t>
            </a:r>
            <a:r>
              <a:rPr lang="en-US" dirty="0"/>
              <a:t>process of transforming a string of characters into another value for the purpose of security (SHA, output size of 256 bits), random string of letters and numbers </a:t>
            </a:r>
            <a:endParaRPr lang="en-IE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13F57A2-4646-43E3-ADE2-37B0276A1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270" y="4297135"/>
            <a:ext cx="61817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78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Proof-of-Stake (PoS) in Blockchain - Naukri Learning">
            <a:extLst>
              <a:ext uri="{FF2B5EF4-FFF2-40B4-BE49-F238E27FC236}">
                <a16:creationId xmlns:a16="http://schemas.microsoft.com/office/drawing/2014/main" id="{ED8AE75F-6947-4707-BC8B-32E3C7FE9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63" y="1794117"/>
            <a:ext cx="6632454" cy="3668649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8AB457-268A-4D3E-95D0-E8F33EFBE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98428" y="1602533"/>
            <a:ext cx="5189439" cy="4695630"/>
          </a:xfrm>
        </p:spPr>
        <p:txBody>
          <a:bodyPr>
            <a:normAutofit lnSpcReduction="10000"/>
          </a:bodyPr>
          <a:lstStyle/>
          <a:p>
            <a:pPr lvl="1" algn="just">
              <a:spcAft>
                <a:spcPts val="600"/>
              </a:spcAft>
            </a:pPr>
            <a:r>
              <a:rPr lang="en-US" sz="1800" b="1" i="0" dirty="0">
                <a:effectLst/>
              </a:rPr>
              <a:t>Consensus</a:t>
            </a:r>
            <a:r>
              <a:rPr lang="en-US" sz="1800" b="0" i="0" dirty="0">
                <a:effectLst/>
              </a:rPr>
              <a:t>: process by which a group of peers – or nodes – on a network determine which blockchain transactions are valid and which are not</a:t>
            </a:r>
          </a:p>
          <a:p>
            <a:pPr lvl="1" algn="just">
              <a:spcAft>
                <a:spcPts val="600"/>
              </a:spcAft>
            </a:pPr>
            <a:r>
              <a:rPr lang="en-US" sz="1800" b="0" i="0" dirty="0">
                <a:effectLst/>
              </a:rPr>
              <a:t>Probability of being picked as a block proposer mainly proportional to the amount of staked coins (ETH: committees of 128)</a:t>
            </a:r>
          </a:p>
          <a:p>
            <a:pPr lvl="1">
              <a:spcAft>
                <a:spcPts val="0"/>
              </a:spcAft>
            </a:pPr>
            <a:r>
              <a:rPr lang="en-US" sz="1800" b="1" i="0" dirty="0">
                <a:effectLst/>
              </a:rPr>
              <a:t>Economic</a:t>
            </a:r>
            <a:r>
              <a:rPr lang="en-US" sz="1800" b="0" i="0" dirty="0">
                <a:effectLst/>
              </a:rPr>
              <a:t> (dis)</a:t>
            </a:r>
            <a:r>
              <a:rPr lang="en-US" sz="1800" b="1" dirty="0"/>
              <a:t>incentives</a:t>
            </a:r>
            <a:r>
              <a:rPr lang="en-US" sz="1800" dirty="0"/>
              <a:t> for validators to behave:</a:t>
            </a:r>
          </a:p>
          <a:p>
            <a:pPr lvl="2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400" dirty="0"/>
              <a:t>Earn transaction fees if block proposer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400" dirty="0"/>
              <a:t>Staked coins get ‘slashed’ for misbehavior (refusing to validate valid blocks, proposing fake blocks)</a:t>
            </a:r>
          </a:p>
          <a:p>
            <a:pPr lvl="1" algn="just">
              <a:spcAft>
                <a:spcPts val="600"/>
              </a:spcAft>
            </a:pPr>
            <a:r>
              <a:rPr lang="en-US" sz="1800" dirty="0"/>
              <a:t>Aim is to make a Sybil attack / 51 % attack exceedingly difficult (&lt;7 </a:t>
            </a:r>
            <a:r>
              <a:rPr lang="en-US" sz="1800" dirty="0" err="1"/>
              <a:t>mio</a:t>
            </a:r>
            <a:r>
              <a:rPr lang="en-US" sz="1800" dirty="0"/>
              <a:t> Eth)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sz="1400" dirty="0"/>
          </a:p>
          <a:p>
            <a:pPr lvl="2">
              <a:buFont typeface="Wingdings" panose="05000000000000000000" pitchFamily="2" charset="2"/>
              <a:buChar char="Ø"/>
            </a:pPr>
            <a:endParaRPr lang="en-US" sz="1400" dirty="0"/>
          </a:p>
          <a:p>
            <a:pPr lvl="1">
              <a:buFont typeface="Wingdings" panose="05000000000000000000" pitchFamily="2" charset="2"/>
              <a:buChar char="Ø"/>
            </a:pPr>
            <a:endParaRPr lang="en-US" sz="1800" dirty="0"/>
          </a:p>
          <a:p>
            <a:pPr lvl="1"/>
            <a:endParaRPr lang="en-US" sz="1800" b="0" i="0" dirty="0">
              <a:effectLst/>
            </a:endParaRPr>
          </a:p>
          <a:p>
            <a:endParaRPr lang="en-I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7F37B0-4FBC-40CD-893C-E106ED95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Consensus mechanism (</a:t>
            </a:r>
            <a:r>
              <a:rPr lang="en-GB" dirty="0" err="1"/>
              <a:t>PoS</a:t>
            </a:r>
            <a:r>
              <a:rPr lang="en-GB" dirty="0"/>
              <a:t>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3933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14292A7-65A7-439F-B526-695070AF65D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775" y="2034073"/>
            <a:ext cx="6237499" cy="3375528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055" name="Content Placeholder 2">
            <a:extLst>
              <a:ext uri="{FF2B5EF4-FFF2-40B4-BE49-F238E27FC236}">
                <a16:creationId xmlns:a16="http://schemas.microsoft.com/office/drawing/2014/main" id="{F4E07BC9-265A-0E41-13F3-2CD1B2BF7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64000" y="2034073"/>
            <a:ext cx="4622322" cy="3837946"/>
          </a:xfrm>
        </p:spPr>
        <p:txBody>
          <a:bodyPr/>
          <a:lstStyle/>
          <a:p>
            <a:r>
              <a:rPr lang="en-US" dirty="0" err="1"/>
              <a:t>PoS</a:t>
            </a:r>
            <a:r>
              <a:rPr lang="en-US" dirty="0"/>
              <a:t> has become the dominant type of validation mechanism</a:t>
            </a:r>
          </a:p>
          <a:p>
            <a:r>
              <a:rPr lang="en-US" dirty="0"/>
              <a:t>Ethereum switched to </a:t>
            </a:r>
            <a:r>
              <a:rPr lang="en-US" dirty="0" err="1"/>
              <a:t>PoS</a:t>
            </a:r>
            <a:r>
              <a:rPr lang="en-US" dirty="0"/>
              <a:t> in Sep 2022 (the Merge) cutting down 99.9 % of its energy usage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057" name="Title 3">
            <a:extLst>
              <a:ext uri="{FF2B5EF4-FFF2-40B4-BE49-F238E27FC236}">
                <a16:creationId xmlns:a16="http://schemas.microsoft.com/office/drawing/2014/main" id="{5C0C8900-631B-F5DE-2998-8FA2C78B5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16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Corporate_PPT_Template.potx" id="{4E874F3A-6BB1-4334-AA3C-CB69D53C2FB0}" vid="{CFDAC62F-BBD6-4674-995E-7A3058955A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AA5C57F8EADE4E9CD6BB064C0C3195" ma:contentTypeVersion="14" ma:contentTypeDescription="Create a new document." ma:contentTypeScope="" ma:versionID="00c14c0d9e3082515fa1c35365003c71">
  <xsd:schema xmlns:xsd="http://www.w3.org/2001/XMLSchema" xmlns:xs="http://www.w3.org/2001/XMLSchema" xmlns:p="http://schemas.microsoft.com/office/2006/metadata/properties" xmlns:ns2="0e422b70-e85d-4377-8ee0-b6227433d381" xmlns:ns3="199f642e-5af9-486c-ac06-f366742ef41a" targetNamespace="http://schemas.microsoft.com/office/2006/metadata/properties" ma:root="true" ma:fieldsID="faec98e223843dfeebfc3a13d1d93869" ns2:_="" ns3:_="">
    <xsd:import namespace="0e422b70-e85d-4377-8ee0-b6227433d381"/>
    <xsd:import namespace="199f642e-5af9-486c-ac06-f366742ef4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422b70-e85d-4377-8ee0-b6227433d3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f642e-5af9-486c-ac06-f366742ef41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08e56a0-9c5a-4ac1-9b06-25b5b518f933}" ma:internalName="TaxCatchAll" ma:showField="CatchAllData" ma:web="199f642e-5af9-486c-ac06-f366742ef4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9f642e-5af9-486c-ac06-f366742ef41a" xsi:nil="true"/>
    <lcf76f155ced4ddcb4097134ff3c332f xmlns="0e422b70-e85d-4377-8ee0-b6227433d38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851E6ED-507F-40C6-9C5D-8F5AF4406B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422b70-e85d-4377-8ee0-b6227433d381"/>
    <ds:schemaRef ds:uri="199f642e-5af9-486c-ac06-f366742ef4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A8E47B6-6B3A-411C-ABF1-CF91A45B6962}">
  <ds:schemaRefs>
    <ds:schemaRef ds:uri="http://purl.org/dc/elements/1.1/"/>
    <ds:schemaRef ds:uri="0e422b70-e85d-4377-8ee0-b6227433d381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199f642e-5af9-486c-ac06-f366742ef41a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167F4F6-B18C-4CFE-95AD-641B55FB7D7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16337</TotalTime>
  <Words>2029</Words>
  <Application>Microsoft Office PowerPoint</Application>
  <PresentationFormat>Widescreen</PresentationFormat>
  <Paragraphs>237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Acumin Pro</vt:lpstr>
      <vt:lpstr>Aptos</vt:lpstr>
      <vt:lpstr>Arial</vt:lpstr>
      <vt:lpstr>Arial</vt:lpstr>
      <vt:lpstr>Calibri</vt:lpstr>
      <vt:lpstr>inherit</vt:lpstr>
      <vt:lpstr>Open Sans</vt:lpstr>
      <vt:lpstr>Segoe UI</vt:lpstr>
      <vt:lpstr>source-serif-pro</vt:lpstr>
      <vt:lpstr>Wingdings</vt:lpstr>
      <vt:lpstr>Office Theme</vt:lpstr>
      <vt:lpstr>Blockchain and crypto in financial services</vt:lpstr>
      <vt:lpstr>General features of DLT</vt:lpstr>
      <vt:lpstr>PowerPoint Presentation</vt:lpstr>
      <vt:lpstr>PowerPoint Presentation</vt:lpstr>
      <vt:lpstr>Special features of a blockchain database – the trilemma</vt:lpstr>
      <vt:lpstr>Transacting on (permissionless) blockchains</vt:lpstr>
      <vt:lpstr>A chain of transaction blocks</vt:lpstr>
      <vt:lpstr>Consensus mechanism (PoS)</vt:lpstr>
      <vt:lpstr>PowerPoint Presentation</vt:lpstr>
      <vt:lpstr>Settlement finality</vt:lpstr>
      <vt:lpstr>Governance of permissionless blockchains</vt:lpstr>
      <vt:lpstr>Ethereum governance / stakeholders</vt:lpstr>
      <vt:lpstr>Ethereum governance / stakeholders</vt:lpstr>
      <vt:lpstr>The DeFi ecosystem</vt:lpstr>
      <vt:lpstr>…similar to IMF’s  Access Service Asset Platform conceptual model for digital asset platforms  </vt:lpstr>
      <vt:lpstr>DeFi app example – Automated Market Maker</vt:lpstr>
      <vt:lpstr>DeFi app example - aggregator</vt:lpstr>
      <vt:lpstr>Permissioned blockchains</vt:lpstr>
      <vt:lpstr>Permissioned blockchains</vt:lpstr>
      <vt:lpstr>Exercise: permissioned vs permissionless</vt:lpstr>
      <vt:lpstr>PowerPoint Presentation</vt:lpstr>
      <vt:lpstr>Prompt questions</vt:lpstr>
      <vt:lpstr>DLT Pilot Regulation</vt:lpstr>
      <vt:lpstr>Objectives &amp; features</vt:lpstr>
      <vt:lpstr>Features</vt:lpstr>
      <vt:lpstr>Results &amp; experiences</vt:lpstr>
      <vt:lpstr>DLTPR 2 SIU Market Integration Package </vt:lpstr>
      <vt:lpstr>Policy context + general objectives</vt:lpstr>
      <vt:lpstr>Overview of amendments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KELLER Ivan (FISMA)</dc:creator>
  <cp:lastModifiedBy>KELLER Ivan (FISMA)</cp:lastModifiedBy>
  <cp:revision>19</cp:revision>
  <dcterms:created xsi:type="dcterms:W3CDTF">2023-01-16T13:56:17Z</dcterms:created>
  <dcterms:modified xsi:type="dcterms:W3CDTF">2026-04-13T19:33:18Z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2023-01-16T13:56:17Z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b9d8f408-9802-4209-9a8e-7edb40bbd36c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0x010100E6AA5C57F8EADE4E9CD6BB064C0C3195</vt:lpwstr>
  </property>
  <property fmtid="{D5CDD505-2E9C-101B-9397-08002B2CF9AE}" pid="10" name="MediaServiceImageTags">
    <vt:lpwstr/>
  </property>
</Properties>
</file>