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1"/>
  </p:notesMasterIdLst>
  <p:sldIdLst>
    <p:sldId id="256" r:id="rId5"/>
    <p:sldId id="257" r:id="rId6"/>
    <p:sldId id="261" r:id="rId7"/>
    <p:sldId id="258" r:id="rId8"/>
    <p:sldId id="259" r:id="rId9"/>
    <p:sldId id="260" r:id="rId10"/>
    <p:sldId id="262" r:id="rId11"/>
    <p:sldId id="263" r:id="rId12"/>
    <p:sldId id="270" r:id="rId13"/>
    <p:sldId id="271" r:id="rId14"/>
    <p:sldId id="272" r:id="rId15"/>
    <p:sldId id="273" r:id="rId16"/>
    <p:sldId id="274" r:id="rId17"/>
    <p:sldId id="275" r:id="rId18"/>
    <p:sldId id="280" r:id="rId19"/>
    <p:sldId id="365" r:id="rId20"/>
    <p:sldId id="367" r:id="rId21"/>
    <p:sldId id="370" r:id="rId22"/>
    <p:sldId id="371" r:id="rId23"/>
    <p:sldId id="281" r:id="rId24"/>
    <p:sldId id="282" r:id="rId25"/>
    <p:sldId id="283" r:id="rId26"/>
    <p:sldId id="284" r:id="rId27"/>
    <p:sldId id="285" r:id="rId28"/>
    <p:sldId id="290" r:id="rId29"/>
    <p:sldId id="291" r:id="rId30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/>
    <p:restoredTop sz="96327"/>
  </p:normalViewPr>
  <p:slideViewPr>
    <p:cSldViewPr snapToGrid="0" snapToObjects="1">
      <p:cViewPr varScale="1">
        <p:scale>
          <a:sx n="74" d="100"/>
          <a:sy n="74" d="100"/>
        </p:scale>
        <p:origin x="1085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svg"/><Relationship Id="rId1" Type="http://schemas.openxmlformats.org/officeDocument/2006/relationships/image" Target="../media/image7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svg"/><Relationship Id="rId1" Type="http://schemas.openxmlformats.org/officeDocument/2006/relationships/image" Target="../media/image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B9B3DA-4D0C-49F7-B6AD-0EFCAD5DAA7C}" type="doc">
      <dgm:prSet loTypeId="urn:microsoft.com/office/officeart/2005/8/layout/hProcess9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B003AD08-2907-4876-87EE-FB2118AB2B75}">
      <dgm:prSet phldrT="[Text]"/>
      <dgm:spPr/>
      <dgm:t>
        <a:bodyPr/>
        <a:lstStyle/>
        <a:p>
          <a:r>
            <a:rPr lang="en-GB"/>
            <a:t>2017–2021: experimentation (crypto-native)</a:t>
          </a:r>
          <a:endParaRPr lang="en-GB" dirty="0"/>
        </a:p>
      </dgm:t>
    </dgm:pt>
    <dgm:pt modelId="{0FDBC63C-7579-4D80-B1EB-C31D9D886061}" type="parTrans" cxnId="{CBD21340-364E-4B01-AD7A-3374B8810FDD}">
      <dgm:prSet/>
      <dgm:spPr/>
      <dgm:t>
        <a:bodyPr/>
        <a:lstStyle/>
        <a:p>
          <a:endParaRPr lang="en-GB"/>
        </a:p>
      </dgm:t>
    </dgm:pt>
    <dgm:pt modelId="{C4C7019C-68E1-4E01-98CC-7C2148FD43C3}" type="sibTrans" cxnId="{CBD21340-364E-4B01-AD7A-3374B8810FDD}">
      <dgm:prSet/>
      <dgm:spPr/>
      <dgm:t>
        <a:bodyPr/>
        <a:lstStyle/>
        <a:p>
          <a:endParaRPr lang="en-GB"/>
        </a:p>
      </dgm:t>
    </dgm:pt>
    <dgm:pt modelId="{2FC5D447-A4EA-4CD6-98EC-13CBF1909BE5}">
      <dgm:prSet phldrT="[Text]" phldr="0"/>
      <dgm:spPr/>
      <dgm:t>
        <a:bodyPr/>
        <a:lstStyle/>
        <a:p>
          <a:pPr>
            <a:buNone/>
          </a:pPr>
          <a:r>
            <a:rPr lang="en-GB" dirty="0"/>
            <a:t>2022–2024: infrastructure building</a:t>
          </a:r>
        </a:p>
      </dgm:t>
    </dgm:pt>
    <dgm:pt modelId="{A843FA16-552B-492C-9369-77036D539838}" type="parTrans" cxnId="{968E97CA-9818-482F-BD0F-D1B71E5439EC}">
      <dgm:prSet/>
      <dgm:spPr/>
      <dgm:t>
        <a:bodyPr/>
        <a:lstStyle/>
        <a:p>
          <a:endParaRPr lang="en-GB"/>
        </a:p>
      </dgm:t>
    </dgm:pt>
    <dgm:pt modelId="{239282A5-0647-4333-B912-F2BA90493173}" type="sibTrans" cxnId="{968E97CA-9818-482F-BD0F-D1B71E5439EC}">
      <dgm:prSet/>
      <dgm:spPr/>
      <dgm:t>
        <a:bodyPr/>
        <a:lstStyle/>
        <a:p>
          <a:endParaRPr lang="en-GB"/>
        </a:p>
      </dgm:t>
    </dgm:pt>
    <dgm:pt modelId="{0BB6A33A-C9ED-4CC5-9E1A-32FC2CFDB371}">
      <dgm:prSet phldrT="[Text]" phldr="0"/>
      <dgm:spPr/>
      <dgm:t>
        <a:bodyPr/>
        <a:lstStyle/>
        <a:p>
          <a:pPr>
            <a:buNone/>
          </a:pPr>
          <a:r>
            <a:rPr lang="en-US" dirty="0"/>
            <a:t>2024–2026: institutional entry + real use cases</a:t>
          </a:r>
          <a:endParaRPr lang="en-GB" dirty="0"/>
        </a:p>
      </dgm:t>
    </dgm:pt>
    <dgm:pt modelId="{3CE912B5-DDFC-47B3-90E2-60F82FF1AFEE}" type="parTrans" cxnId="{559928F7-AED9-42D4-A264-744AD185A954}">
      <dgm:prSet/>
      <dgm:spPr/>
      <dgm:t>
        <a:bodyPr/>
        <a:lstStyle/>
        <a:p>
          <a:endParaRPr lang="en-GB"/>
        </a:p>
      </dgm:t>
    </dgm:pt>
    <dgm:pt modelId="{E2A56F44-77F6-4EB2-BA3A-6C8C6DF55A7E}" type="sibTrans" cxnId="{559928F7-AED9-42D4-A264-744AD185A954}">
      <dgm:prSet/>
      <dgm:spPr/>
      <dgm:t>
        <a:bodyPr/>
        <a:lstStyle/>
        <a:p>
          <a:endParaRPr lang="en-GB"/>
        </a:p>
      </dgm:t>
    </dgm:pt>
    <dgm:pt modelId="{8F88C240-A0E4-4FA9-97D2-B8A99E2347A1}" type="pres">
      <dgm:prSet presAssocID="{66B9B3DA-4D0C-49F7-B6AD-0EFCAD5DAA7C}" presName="CompostProcess" presStyleCnt="0">
        <dgm:presLayoutVars>
          <dgm:dir/>
          <dgm:resizeHandles val="exact"/>
        </dgm:presLayoutVars>
      </dgm:prSet>
      <dgm:spPr/>
    </dgm:pt>
    <dgm:pt modelId="{3AED1C43-CCC0-40C4-B388-06B2D0F4A636}" type="pres">
      <dgm:prSet presAssocID="{66B9B3DA-4D0C-49F7-B6AD-0EFCAD5DAA7C}" presName="arrow" presStyleLbl="bgShp" presStyleIdx="0" presStyleCnt="1"/>
      <dgm:spPr/>
    </dgm:pt>
    <dgm:pt modelId="{836BF027-3C6E-4604-B048-02D4C5A9FBE0}" type="pres">
      <dgm:prSet presAssocID="{66B9B3DA-4D0C-49F7-B6AD-0EFCAD5DAA7C}" presName="linearProcess" presStyleCnt="0"/>
      <dgm:spPr/>
    </dgm:pt>
    <dgm:pt modelId="{AA27E2DF-3F6C-4F56-B617-D1C8F94B3218}" type="pres">
      <dgm:prSet presAssocID="{B003AD08-2907-4876-87EE-FB2118AB2B75}" presName="textNode" presStyleLbl="node1" presStyleIdx="0" presStyleCnt="3">
        <dgm:presLayoutVars>
          <dgm:bulletEnabled val="1"/>
        </dgm:presLayoutVars>
      </dgm:prSet>
      <dgm:spPr/>
    </dgm:pt>
    <dgm:pt modelId="{720129E9-9633-43E6-BF66-A99092EBD583}" type="pres">
      <dgm:prSet presAssocID="{C4C7019C-68E1-4E01-98CC-7C2148FD43C3}" presName="sibTrans" presStyleCnt="0"/>
      <dgm:spPr/>
    </dgm:pt>
    <dgm:pt modelId="{3BC71D7A-FF8A-45C2-8C35-78898DF23886}" type="pres">
      <dgm:prSet presAssocID="{2FC5D447-A4EA-4CD6-98EC-13CBF1909BE5}" presName="textNode" presStyleLbl="node1" presStyleIdx="1" presStyleCnt="3">
        <dgm:presLayoutVars>
          <dgm:bulletEnabled val="1"/>
        </dgm:presLayoutVars>
      </dgm:prSet>
      <dgm:spPr/>
    </dgm:pt>
    <dgm:pt modelId="{302927CF-1BFD-4DEB-AC51-698B0233B754}" type="pres">
      <dgm:prSet presAssocID="{239282A5-0647-4333-B912-F2BA90493173}" presName="sibTrans" presStyleCnt="0"/>
      <dgm:spPr/>
    </dgm:pt>
    <dgm:pt modelId="{723E2BE5-D862-461E-A9CA-9A1C65B423B4}" type="pres">
      <dgm:prSet presAssocID="{0BB6A33A-C9ED-4CC5-9E1A-32FC2CFDB371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1B2BCA06-E582-41D5-A852-3D28BB3847E9}" type="presOf" srcId="{66B9B3DA-4D0C-49F7-B6AD-0EFCAD5DAA7C}" destId="{8F88C240-A0E4-4FA9-97D2-B8A99E2347A1}" srcOrd="0" destOrd="0" presId="urn:microsoft.com/office/officeart/2005/8/layout/hProcess9"/>
    <dgm:cxn modelId="{CBD21340-364E-4B01-AD7A-3374B8810FDD}" srcId="{66B9B3DA-4D0C-49F7-B6AD-0EFCAD5DAA7C}" destId="{B003AD08-2907-4876-87EE-FB2118AB2B75}" srcOrd="0" destOrd="0" parTransId="{0FDBC63C-7579-4D80-B1EB-C31D9D886061}" sibTransId="{C4C7019C-68E1-4E01-98CC-7C2148FD43C3}"/>
    <dgm:cxn modelId="{C77E4191-029F-4AB0-B0BD-8B1892EB9AA4}" type="presOf" srcId="{B003AD08-2907-4876-87EE-FB2118AB2B75}" destId="{AA27E2DF-3F6C-4F56-B617-D1C8F94B3218}" srcOrd="0" destOrd="0" presId="urn:microsoft.com/office/officeart/2005/8/layout/hProcess9"/>
    <dgm:cxn modelId="{153382AA-4D83-489E-95A9-65C6FE23738B}" type="presOf" srcId="{0BB6A33A-C9ED-4CC5-9E1A-32FC2CFDB371}" destId="{723E2BE5-D862-461E-A9CA-9A1C65B423B4}" srcOrd="0" destOrd="0" presId="urn:microsoft.com/office/officeart/2005/8/layout/hProcess9"/>
    <dgm:cxn modelId="{968E97CA-9818-482F-BD0F-D1B71E5439EC}" srcId="{66B9B3DA-4D0C-49F7-B6AD-0EFCAD5DAA7C}" destId="{2FC5D447-A4EA-4CD6-98EC-13CBF1909BE5}" srcOrd="1" destOrd="0" parTransId="{A843FA16-552B-492C-9369-77036D539838}" sibTransId="{239282A5-0647-4333-B912-F2BA90493173}"/>
    <dgm:cxn modelId="{0882DCE7-EC96-40A5-8AB3-FF0716773DC6}" type="presOf" srcId="{2FC5D447-A4EA-4CD6-98EC-13CBF1909BE5}" destId="{3BC71D7A-FF8A-45C2-8C35-78898DF23886}" srcOrd="0" destOrd="0" presId="urn:microsoft.com/office/officeart/2005/8/layout/hProcess9"/>
    <dgm:cxn modelId="{559928F7-AED9-42D4-A264-744AD185A954}" srcId="{66B9B3DA-4D0C-49F7-B6AD-0EFCAD5DAA7C}" destId="{0BB6A33A-C9ED-4CC5-9E1A-32FC2CFDB371}" srcOrd="2" destOrd="0" parTransId="{3CE912B5-DDFC-47B3-90E2-60F82FF1AFEE}" sibTransId="{E2A56F44-77F6-4EB2-BA3A-6C8C6DF55A7E}"/>
    <dgm:cxn modelId="{A816F1EF-59B9-4A1C-9B78-8849764B5CE1}" type="presParOf" srcId="{8F88C240-A0E4-4FA9-97D2-B8A99E2347A1}" destId="{3AED1C43-CCC0-40C4-B388-06B2D0F4A636}" srcOrd="0" destOrd="0" presId="urn:microsoft.com/office/officeart/2005/8/layout/hProcess9"/>
    <dgm:cxn modelId="{92DC5DA3-643E-4184-8B08-A0D6D9F63014}" type="presParOf" srcId="{8F88C240-A0E4-4FA9-97D2-B8A99E2347A1}" destId="{836BF027-3C6E-4604-B048-02D4C5A9FBE0}" srcOrd="1" destOrd="0" presId="urn:microsoft.com/office/officeart/2005/8/layout/hProcess9"/>
    <dgm:cxn modelId="{777F8563-97FA-4A1C-9BA1-21F11D84BDA3}" type="presParOf" srcId="{836BF027-3C6E-4604-B048-02D4C5A9FBE0}" destId="{AA27E2DF-3F6C-4F56-B617-D1C8F94B3218}" srcOrd="0" destOrd="0" presId="urn:microsoft.com/office/officeart/2005/8/layout/hProcess9"/>
    <dgm:cxn modelId="{26AC8255-69DD-4253-A2C9-F9062EBF1B1C}" type="presParOf" srcId="{836BF027-3C6E-4604-B048-02D4C5A9FBE0}" destId="{720129E9-9633-43E6-BF66-A99092EBD583}" srcOrd="1" destOrd="0" presId="urn:microsoft.com/office/officeart/2005/8/layout/hProcess9"/>
    <dgm:cxn modelId="{5056B80C-617C-4046-82BF-F4280D3D88D7}" type="presParOf" srcId="{836BF027-3C6E-4604-B048-02D4C5A9FBE0}" destId="{3BC71D7A-FF8A-45C2-8C35-78898DF23886}" srcOrd="2" destOrd="0" presId="urn:microsoft.com/office/officeart/2005/8/layout/hProcess9"/>
    <dgm:cxn modelId="{9839DCEE-351B-45BE-9B43-63A768B0A63C}" type="presParOf" srcId="{836BF027-3C6E-4604-B048-02D4C5A9FBE0}" destId="{302927CF-1BFD-4DEB-AC51-698B0233B754}" srcOrd="3" destOrd="0" presId="urn:microsoft.com/office/officeart/2005/8/layout/hProcess9"/>
    <dgm:cxn modelId="{39CB29E7-4B23-4072-8585-C67CA15CC7D9}" type="presParOf" srcId="{836BF027-3C6E-4604-B048-02D4C5A9FBE0}" destId="{723E2BE5-D862-461E-A9CA-9A1C65B423B4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0BD2A3-9649-499F-8EB8-C6CAE4FF8C54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910BBC4-4744-4750-9E2B-83431F89EEF5}">
      <dgm:prSet phldrT="[Text]"/>
      <dgm:spPr/>
      <dgm:t>
        <a:bodyPr/>
        <a:lstStyle/>
        <a:p>
          <a:r>
            <a:rPr lang="en-GB" dirty="0"/>
            <a:t>Not a parallel system</a:t>
          </a:r>
        </a:p>
      </dgm:t>
    </dgm:pt>
    <dgm:pt modelId="{9AB2BB79-D7D1-438F-9AA2-80C6B61CE5B3}" type="parTrans" cxnId="{7878E581-F537-47CB-8164-E5EF30048A1B}">
      <dgm:prSet/>
      <dgm:spPr/>
      <dgm:t>
        <a:bodyPr/>
        <a:lstStyle/>
        <a:p>
          <a:endParaRPr lang="en-GB"/>
        </a:p>
      </dgm:t>
    </dgm:pt>
    <dgm:pt modelId="{EBDFE67A-7555-45E7-B29F-FB2BE336170F}" type="sibTrans" cxnId="{7878E581-F537-47CB-8164-E5EF30048A1B}">
      <dgm:prSet/>
      <dgm:spPr/>
      <dgm:t>
        <a:bodyPr/>
        <a:lstStyle/>
        <a:p>
          <a:endParaRPr lang="en-GB"/>
        </a:p>
      </dgm:t>
    </dgm:pt>
    <dgm:pt modelId="{2F4BD12A-4ECD-4D37-B213-7CE9B588D1A9}">
      <dgm:prSet phldrT="[Text]" phldr="0"/>
      <dgm:spPr/>
      <dgm:t>
        <a:bodyPr/>
        <a:lstStyle/>
        <a:p>
          <a:pPr>
            <a:buNone/>
          </a:pPr>
          <a:r>
            <a:rPr lang="en-GB" dirty="0"/>
            <a:t>Same risks, new form</a:t>
          </a:r>
        </a:p>
      </dgm:t>
    </dgm:pt>
    <dgm:pt modelId="{E7C3B5A1-2D77-49BE-9FD7-4667BE98D1CE}" type="parTrans" cxnId="{3A2C8C4F-AE01-42EF-A7CA-7B14D9D329B9}">
      <dgm:prSet/>
      <dgm:spPr/>
      <dgm:t>
        <a:bodyPr/>
        <a:lstStyle/>
        <a:p>
          <a:endParaRPr lang="en-GB"/>
        </a:p>
      </dgm:t>
    </dgm:pt>
    <dgm:pt modelId="{848D84BD-14BF-434F-8E3A-2ED6E7328E05}" type="sibTrans" cxnId="{3A2C8C4F-AE01-42EF-A7CA-7B14D9D329B9}">
      <dgm:prSet/>
      <dgm:spPr/>
      <dgm:t>
        <a:bodyPr/>
        <a:lstStyle/>
        <a:p>
          <a:endParaRPr lang="en-GB"/>
        </a:p>
      </dgm:t>
    </dgm:pt>
    <dgm:pt modelId="{D98752BC-2E4B-44B7-9CB2-FD2D3046FFF4}">
      <dgm:prSet phldrT="[Text]" phldr="0"/>
      <dgm:spPr/>
      <dgm:t>
        <a:bodyPr/>
        <a:lstStyle/>
        <a:p>
          <a:pPr>
            <a:buNone/>
          </a:pPr>
          <a:r>
            <a:rPr lang="en-GB"/>
            <a:t>New failure points</a:t>
          </a:r>
          <a:endParaRPr lang="en-GB" dirty="0"/>
        </a:p>
      </dgm:t>
    </dgm:pt>
    <dgm:pt modelId="{287CF66D-7F93-400D-822E-9E8F523DAC3F}" type="parTrans" cxnId="{DEBC9B2C-0992-44B2-A483-27BA41CDEF63}">
      <dgm:prSet/>
      <dgm:spPr/>
      <dgm:t>
        <a:bodyPr/>
        <a:lstStyle/>
        <a:p>
          <a:endParaRPr lang="en-GB"/>
        </a:p>
      </dgm:t>
    </dgm:pt>
    <dgm:pt modelId="{71F4E7F9-03D0-430A-BE13-E37CD375F76F}" type="sibTrans" cxnId="{DEBC9B2C-0992-44B2-A483-27BA41CDEF63}">
      <dgm:prSet/>
      <dgm:spPr/>
      <dgm:t>
        <a:bodyPr/>
        <a:lstStyle/>
        <a:p>
          <a:endParaRPr lang="en-GB"/>
        </a:p>
      </dgm:t>
    </dgm:pt>
    <dgm:pt modelId="{8CA0BC81-ED55-4CC2-9421-DBAA821148A5}" type="pres">
      <dgm:prSet presAssocID="{F70BD2A3-9649-499F-8EB8-C6CAE4FF8C54}" presName="Name0" presStyleCnt="0">
        <dgm:presLayoutVars>
          <dgm:dir/>
          <dgm:resizeHandles val="exact"/>
        </dgm:presLayoutVars>
      </dgm:prSet>
      <dgm:spPr/>
    </dgm:pt>
    <dgm:pt modelId="{EC23DB55-C988-489D-8303-757987008D49}" type="pres">
      <dgm:prSet presAssocID="{9910BBC4-4744-4750-9E2B-83431F89EEF5}" presName="compNode" presStyleCnt="0"/>
      <dgm:spPr/>
    </dgm:pt>
    <dgm:pt modelId="{C0DBB4ED-FB30-460C-B803-EB921FF57C07}" type="pres">
      <dgm:prSet presAssocID="{9910BBC4-4744-4750-9E2B-83431F89EEF5}" presName="pictRect" presStyleLbl="node1" presStyleIdx="0" presStyleCnt="3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Blueprint outline"/>
        </a:ext>
      </dgm:extLst>
    </dgm:pt>
    <dgm:pt modelId="{D496ABD2-DB86-4942-9A19-4A7318CB2700}" type="pres">
      <dgm:prSet presAssocID="{9910BBC4-4744-4750-9E2B-83431F89EEF5}" presName="textRect" presStyleLbl="revTx" presStyleIdx="0" presStyleCnt="3">
        <dgm:presLayoutVars>
          <dgm:bulletEnabled val="1"/>
        </dgm:presLayoutVars>
      </dgm:prSet>
      <dgm:spPr/>
    </dgm:pt>
    <dgm:pt modelId="{D604C673-7DED-4AF3-98BA-A6A60F62F818}" type="pres">
      <dgm:prSet presAssocID="{EBDFE67A-7555-45E7-B29F-FB2BE336170F}" presName="sibTrans" presStyleLbl="sibTrans2D1" presStyleIdx="0" presStyleCnt="0"/>
      <dgm:spPr/>
    </dgm:pt>
    <dgm:pt modelId="{FAFAC5F4-58A6-43FF-BB56-1514A6D9B655}" type="pres">
      <dgm:prSet presAssocID="{2F4BD12A-4ECD-4D37-B213-7CE9B588D1A9}" presName="compNode" presStyleCnt="0"/>
      <dgm:spPr/>
    </dgm:pt>
    <dgm:pt modelId="{6543FAD6-2A70-4DE4-AEB4-18D42D8C66E1}" type="pres">
      <dgm:prSet presAssocID="{2F4BD12A-4ECD-4D37-B213-7CE9B588D1A9}" presName="pictRect" presStyleLbl="node1" presStyleIdx="1" presStyleCnt="3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High voltage outline"/>
        </a:ext>
      </dgm:extLst>
    </dgm:pt>
    <dgm:pt modelId="{AEBEF640-613E-4817-896D-90683BEB960D}" type="pres">
      <dgm:prSet presAssocID="{2F4BD12A-4ECD-4D37-B213-7CE9B588D1A9}" presName="textRect" presStyleLbl="revTx" presStyleIdx="1" presStyleCnt="3">
        <dgm:presLayoutVars>
          <dgm:bulletEnabled val="1"/>
        </dgm:presLayoutVars>
      </dgm:prSet>
      <dgm:spPr/>
    </dgm:pt>
    <dgm:pt modelId="{6683497E-63E0-4283-A47E-D232E7CFBD0C}" type="pres">
      <dgm:prSet presAssocID="{848D84BD-14BF-434F-8E3A-2ED6E7328E05}" presName="sibTrans" presStyleLbl="sibTrans2D1" presStyleIdx="0" presStyleCnt="0"/>
      <dgm:spPr/>
    </dgm:pt>
    <dgm:pt modelId="{7C8DE114-C14F-4549-9B19-89B61FD72C65}" type="pres">
      <dgm:prSet presAssocID="{D98752BC-2E4B-44B7-9CB2-FD2D3046FFF4}" presName="compNode" presStyleCnt="0"/>
      <dgm:spPr/>
    </dgm:pt>
    <dgm:pt modelId="{235F44D5-C5DC-4B23-B31F-23BFF4D2144D}" type="pres">
      <dgm:prSet presAssocID="{D98752BC-2E4B-44B7-9CB2-FD2D3046FFF4}" presName="pictRect" presStyleLbl="node1" presStyleIdx="2" presStyleCnt="3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New outline"/>
        </a:ext>
      </dgm:extLst>
    </dgm:pt>
    <dgm:pt modelId="{9E961390-D179-44C5-B1C0-D6FA0BD7DEEC}" type="pres">
      <dgm:prSet presAssocID="{D98752BC-2E4B-44B7-9CB2-FD2D3046FFF4}" presName="textRect" presStyleLbl="revTx" presStyleIdx="2" presStyleCnt="3">
        <dgm:presLayoutVars>
          <dgm:bulletEnabled val="1"/>
        </dgm:presLayoutVars>
      </dgm:prSet>
      <dgm:spPr/>
    </dgm:pt>
  </dgm:ptLst>
  <dgm:cxnLst>
    <dgm:cxn modelId="{5CDF7624-F097-40F8-A093-9AB795FE00C1}" type="presOf" srcId="{848D84BD-14BF-434F-8E3A-2ED6E7328E05}" destId="{6683497E-63E0-4283-A47E-D232E7CFBD0C}" srcOrd="0" destOrd="0" presId="urn:microsoft.com/office/officeart/2005/8/layout/pList1"/>
    <dgm:cxn modelId="{DEBC9B2C-0992-44B2-A483-27BA41CDEF63}" srcId="{F70BD2A3-9649-499F-8EB8-C6CAE4FF8C54}" destId="{D98752BC-2E4B-44B7-9CB2-FD2D3046FFF4}" srcOrd="2" destOrd="0" parTransId="{287CF66D-7F93-400D-822E-9E8F523DAC3F}" sibTransId="{71F4E7F9-03D0-430A-BE13-E37CD375F76F}"/>
    <dgm:cxn modelId="{DAB31765-4904-4A77-89AE-7A0DFD7CC68D}" type="presOf" srcId="{D98752BC-2E4B-44B7-9CB2-FD2D3046FFF4}" destId="{9E961390-D179-44C5-B1C0-D6FA0BD7DEEC}" srcOrd="0" destOrd="0" presId="urn:microsoft.com/office/officeart/2005/8/layout/pList1"/>
    <dgm:cxn modelId="{3A2C8C4F-AE01-42EF-A7CA-7B14D9D329B9}" srcId="{F70BD2A3-9649-499F-8EB8-C6CAE4FF8C54}" destId="{2F4BD12A-4ECD-4D37-B213-7CE9B588D1A9}" srcOrd="1" destOrd="0" parTransId="{E7C3B5A1-2D77-49BE-9FD7-4667BE98D1CE}" sibTransId="{848D84BD-14BF-434F-8E3A-2ED6E7328E05}"/>
    <dgm:cxn modelId="{53517A75-9573-460D-9F4E-E104D4FD0133}" type="presOf" srcId="{9910BBC4-4744-4750-9E2B-83431F89EEF5}" destId="{D496ABD2-DB86-4942-9A19-4A7318CB2700}" srcOrd="0" destOrd="0" presId="urn:microsoft.com/office/officeart/2005/8/layout/pList1"/>
    <dgm:cxn modelId="{7878E581-F537-47CB-8164-E5EF30048A1B}" srcId="{F70BD2A3-9649-499F-8EB8-C6CAE4FF8C54}" destId="{9910BBC4-4744-4750-9E2B-83431F89EEF5}" srcOrd="0" destOrd="0" parTransId="{9AB2BB79-D7D1-438F-9AA2-80C6B61CE5B3}" sibTransId="{EBDFE67A-7555-45E7-B29F-FB2BE336170F}"/>
    <dgm:cxn modelId="{F2BE538C-C714-4A51-BA0F-2553BABF904E}" type="presOf" srcId="{F70BD2A3-9649-499F-8EB8-C6CAE4FF8C54}" destId="{8CA0BC81-ED55-4CC2-9421-DBAA821148A5}" srcOrd="0" destOrd="0" presId="urn:microsoft.com/office/officeart/2005/8/layout/pList1"/>
    <dgm:cxn modelId="{380C07A1-2C04-4FF8-AD26-35BE8E8E9C12}" type="presOf" srcId="{EBDFE67A-7555-45E7-B29F-FB2BE336170F}" destId="{D604C673-7DED-4AF3-98BA-A6A60F62F818}" srcOrd="0" destOrd="0" presId="urn:microsoft.com/office/officeart/2005/8/layout/pList1"/>
    <dgm:cxn modelId="{42C69DDD-1046-4A75-A39C-BCD1E8C1C780}" type="presOf" srcId="{2F4BD12A-4ECD-4D37-B213-7CE9B588D1A9}" destId="{AEBEF640-613E-4817-896D-90683BEB960D}" srcOrd="0" destOrd="0" presId="urn:microsoft.com/office/officeart/2005/8/layout/pList1"/>
    <dgm:cxn modelId="{D85DE026-33A8-43E4-8F2E-34487DC157B6}" type="presParOf" srcId="{8CA0BC81-ED55-4CC2-9421-DBAA821148A5}" destId="{EC23DB55-C988-489D-8303-757987008D49}" srcOrd="0" destOrd="0" presId="urn:microsoft.com/office/officeart/2005/8/layout/pList1"/>
    <dgm:cxn modelId="{7C7D7DCD-3380-4856-9F83-C849330C1977}" type="presParOf" srcId="{EC23DB55-C988-489D-8303-757987008D49}" destId="{C0DBB4ED-FB30-460C-B803-EB921FF57C07}" srcOrd="0" destOrd="0" presId="urn:microsoft.com/office/officeart/2005/8/layout/pList1"/>
    <dgm:cxn modelId="{A9863F32-57F3-4A49-8B2B-B3B9C611C1E1}" type="presParOf" srcId="{EC23DB55-C988-489D-8303-757987008D49}" destId="{D496ABD2-DB86-4942-9A19-4A7318CB2700}" srcOrd="1" destOrd="0" presId="urn:microsoft.com/office/officeart/2005/8/layout/pList1"/>
    <dgm:cxn modelId="{957A7409-561D-4EBC-9267-C442C9A92013}" type="presParOf" srcId="{8CA0BC81-ED55-4CC2-9421-DBAA821148A5}" destId="{D604C673-7DED-4AF3-98BA-A6A60F62F818}" srcOrd="1" destOrd="0" presId="urn:microsoft.com/office/officeart/2005/8/layout/pList1"/>
    <dgm:cxn modelId="{B753F931-1516-49E6-A845-9854AD4C18BD}" type="presParOf" srcId="{8CA0BC81-ED55-4CC2-9421-DBAA821148A5}" destId="{FAFAC5F4-58A6-43FF-BB56-1514A6D9B655}" srcOrd="2" destOrd="0" presId="urn:microsoft.com/office/officeart/2005/8/layout/pList1"/>
    <dgm:cxn modelId="{F5C39B74-79BB-43BE-9EDD-63E2451E4519}" type="presParOf" srcId="{FAFAC5F4-58A6-43FF-BB56-1514A6D9B655}" destId="{6543FAD6-2A70-4DE4-AEB4-18D42D8C66E1}" srcOrd="0" destOrd="0" presId="urn:microsoft.com/office/officeart/2005/8/layout/pList1"/>
    <dgm:cxn modelId="{B344F176-5949-4709-A816-0D6F48B478CE}" type="presParOf" srcId="{FAFAC5F4-58A6-43FF-BB56-1514A6D9B655}" destId="{AEBEF640-613E-4817-896D-90683BEB960D}" srcOrd="1" destOrd="0" presId="urn:microsoft.com/office/officeart/2005/8/layout/pList1"/>
    <dgm:cxn modelId="{7AD6118B-8EE7-4E31-8E67-80F787F22E8F}" type="presParOf" srcId="{8CA0BC81-ED55-4CC2-9421-DBAA821148A5}" destId="{6683497E-63E0-4283-A47E-D232E7CFBD0C}" srcOrd="3" destOrd="0" presId="urn:microsoft.com/office/officeart/2005/8/layout/pList1"/>
    <dgm:cxn modelId="{2CF4F63D-540A-4FA4-81EE-C5BDCBBDA89E}" type="presParOf" srcId="{8CA0BC81-ED55-4CC2-9421-DBAA821148A5}" destId="{7C8DE114-C14F-4549-9B19-89B61FD72C65}" srcOrd="4" destOrd="0" presId="urn:microsoft.com/office/officeart/2005/8/layout/pList1"/>
    <dgm:cxn modelId="{866AA3C7-3303-4E53-8991-E57C3AD7BE06}" type="presParOf" srcId="{7C8DE114-C14F-4549-9B19-89B61FD72C65}" destId="{235F44D5-C5DC-4B23-B31F-23BFF4D2144D}" srcOrd="0" destOrd="0" presId="urn:microsoft.com/office/officeart/2005/8/layout/pList1"/>
    <dgm:cxn modelId="{406A9393-32D8-4C1D-9554-A4A0D80A3E8B}" type="presParOf" srcId="{7C8DE114-C14F-4549-9B19-89B61FD72C65}" destId="{9E961390-D179-44C5-B1C0-D6FA0BD7DEEC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ED1C43-CCC0-40C4-B388-06B2D0F4A636}">
      <dsp:nvSpPr>
        <dsp:cNvPr id="0" name=""/>
        <dsp:cNvSpPr/>
      </dsp:nvSpPr>
      <dsp:spPr>
        <a:xfrm>
          <a:off x="564968" y="0"/>
          <a:ext cx="6402976" cy="4146369"/>
        </a:xfrm>
        <a:prstGeom prst="rightArrow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27E2DF-3F6C-4F56-B617-D1C8F94B3218}">
      <dsp:nvSpPr>
        <dsp:cNvPr id="0" name=""/>
        <dsp:cNvSpPr/>
      </dsp:nvSpPr>
      <dsp:spPr>
        <a:xfrm>
          <a:off x="8091" y="1243910"/>
          <a:ext cx="2424656" cy="165854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2017–2021: experimentation (crypto-native)</a:t>
          </a:r>
          <a:endParaRPr lang="en-GB" sz="2300" kern="1200" dirty="0"/>
        </a:p>
      </dsp:txBody>
      <dsp:txXfrm>
        <a:off x="89055" y="1324874"/>
        <a:ext cx="2262728" cy="1496619"/>
      </dsp:txXfrm>
    </dsp:sp>
    <dsp:sp modelId="{3BC71D7A-FF8A-45C2-8C35-78898DF23886}">
      <dsp:nvSpPr>
        <dsp:cNvPr id="0" name=""/>
        <dsp:cNvSpPr/>
      </dsp:nvSpPr>
      <dsp:spPr>
        <a:xfrm>
          <a:off x="2554128" y="1243910"/>
          <a:ext cx="2424656" cy="165854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2022–2024: infrastructure building</a:t>
          </a:r>
        </a:p>
      </dsp:txBody>
      <dsp:txXfrm>
        <a:off x="2635092" y="1324874"/>
        <a:ext cx="2262728" cy="1496619"/>
      </dsp:txXfrm>
    </dsp:sp>
    <dsp:sp modelId="{723E2BE5-D862-461E-A9CA-9A1C65B423B4}">
      <dsp:nvSpPr>
        <dsp:cNvPr id="0" name=""/>
        <dsp:cNvSpPr/>
      </dsp:nvSpPr>
      <dsp:spPr>
        <a:xfrm>
          <a:off x="5100165" y="1243910"/>
          <a:ext cx="2424656" cy="165854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2024–2026: institutional entry + real use cases</a:t>
          </a:r>
          <a:endParaRPr lang="en-GB" sz="2300" kern="1200" dirty="0"/>
        </a:p>
      </dsp:txBody>
      <dsp:txXfrm>
        <a:off x="5181129" y="1324874"/>
        <a:ext cx="2262728" cy="14966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DBB4ED-FB30-460C-B803-EB921FF57C07}">
      <dsp:nvSpPr>
        <dsp:cNvPr id="0" name=""/>
        <dsp:cNvSpPr/>
      </dsp:nvSpPr>
      <dsp:spPr>
        <a:xfrm>
          <a:off x="1600" y="1363698"/>
          <a:ext cx="2538933" cy="1749324"/>
        </a:xfrm>
        <a:prstGeom prst="round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96ABD2-DB86-4942-9A19-4A7318CB2700}">
      <dsp:nvSpPr>
        <dsp:cNvPr id="0" name=""/>
        <dsp:cNvSpPr/>
      </dsp:nvSpPr>
      <dsp:spPr>
        <a:xfrm>
          <a:off x="1600" y="3113023"/>
          <a:ext cx="2538933" cy="941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0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Not a parallel system</a:t>
          </a:r>
        </a:p>
      </dsp:txBody>
      <dsp:txXfrm>
        <a:off x="1600" y="3113023"/>
        <a:ext cx="2538933" cy="941944"/>
      </dsp:txXfrm>
    </dsp:sp>
    <dsp:sp modelId="{6543FAD6-2A70-4DE4-AEB4-18D42D8C66E1}">
      <dsp:nvSpPr>
        <dsp:cNvPr id="0" name=""/>
        <dsp:cNvSpPr/>
      </dsp:nvSpPr>
      <dsp:spPr>
        <a:xfrm>
          <a:off x="2794533" y="1363698"/>
          <a:ext cx="2538933" cy="1749324"/>
        </a:xfrm>
        <a:prstGeom prst="round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BEF640-613E-4817-896D-90683BEB960D}">
      <dsp:nvSpPr>
        <dsp:cNvPr id="0" name=""/>
        <dsp:cNvSpPr/>
      </dsp:nvSpPr>
      <dsp:spPr>
        <a:xfrm>
          <a:off x="2794533" y="3113023"/>
          <a:ext cx="2538933" cy="941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0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Same risks, new form</a:t>
          </a:r>
        </a:p>
      </dsp:txBody>
      <dsp:txXfrm>
        <a:off x="2794533" y="3113023"/>
        <a:ext cx="2538933" cy="941944"/>
      </dsp:txXfrm>
    </dsp:sp>
    <dsp:sp modelId="{235F44D5-C5DC-4B23-B31F-23BFF4D2144D}">
      <dsp:nvSpPr>
        <dsp:cNvPr id="0" name=""/>
        <dsp:cNvSpPr/>
      </dsp:nvSpPr>
      <dsp:spPr>
        <a:xfrm>
          <a:off x="5587466" y="1363698"/>
          <a:ext cx="2538933" cy="1749324"/>
        </a:xfrm>
        <a:prstGeom prst="round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961390-D179-44C5-B1C0-D6FA0BD7DEEC}">
      <dsp:nvSpPr>
        <dsp:cNvPr id="0" name=""/>
        <dsp:cNvSpPr/>
      </dsp:nvSpPr>
      <dsp:spPr>
        <a:xfrm>
          <a:off x="5587466" y="3113023"/>
          <a:ext cx="2538933" cy="941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0" numCol="1" spcCol="1270" anchor="t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/>
            <a:t>New failure points</a:t>
          </a:r>
          <a:endParaRPr lang="en-GB" sz="2800" kern="1200" dirty="0"/>
        </a:p>
      </dsp:txBody>
      <dsp:txXfrm>
        <a:off x="5587466" y="3113023"/>
        <a:ext cx="2538933" cy="9419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AC74D7-B747-A544-8AF3-0B2CD48366B7}" type="datetimeFigureOut">
              <a:rPr lang="es-ES" smtClean="0"/>
              <a:t>13/04/2026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62E7F3-2854-5B40-84BD-7C1D6E3868A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04537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75D07F-D9E6-E845-ABAE-C496A55B9E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557" y="1412102"/>
            <a:ext cx="6940267" cy="2387600"/>
          </a:xfrm>
          <a:noFill/>
        </p:spPr>
        <p:txBody>
          <a:bodyPr wrap="square" lIns="0" anchor="t" anchorCtr="0">
            <a:normAutofit/>
          </a:bodyPr>
          <a:lstStyle>
            <a:lvl1pPr algn="l">
              <a:defRPr sz="540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s-ES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5838330-9B46-2B4A-88CB-BBA6492EC2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9557" y="4030371"/>
            <a:ext cx="5150536" cy="1567240"/>
          </a:xfrm>
        </p:spPr>
        <p:txBody>
          <a:bodyPr lIns="0"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283714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3617446-3B88-DD40-BC8F-9AC1CD4414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00699" y="692151"/>
            <a:ext cx="5859463" cy="21560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57988F-65C2-A242-8902-38001BE94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867" y="6076347"/>
            <a:ext cx="450935" cy="365125"/>
          </a:xfrm>
          <a:prstGeom prst="rect">
            <a:avLst/>
          </a:prstGeom>
        </p:spPr>
        <p:txBody>
          <a:bodyPr/>
          <a:lstStyle/>
          <a:p>
            <a:fld id="{A85EF1E5-F080-0048-9372-CF230FDE727D}" type="slidenum">
              <a:rPr lang="es-ES" smtClean="0"/>
              <a:t>‹#›</a:t>
            </a:fld>
            <a:endParaRPr lang="es-ES"/>
          </a:p>
        </p:txBody>
      </p:sp>
      <p:sp>
        <p:nvSpPr>
          <p:cNvPr id="8" name="Marcador de pie de página 4">
            <a:extLst>
              <a:ext uri="{FF2B5EF4-FFF2-40B4-BE49-F238E27FC236}">
                <a16:creationId xmlns:a16="http://schemas.microsoft.com/office/drawing/2014/main" id="{A1BD20AF-6FDF-694F-8BBB-BAF5BFBCA6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14166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9" name="Marcador de posición de imagen 2">
            <a:extLst>
              <a:ext uri="{FF2B5EF4-FFF2-40B4-BE49-F238E27FC236}">
                <a16:creationId xmlns:a16="http://schemas.microsoft.com/office/drawing/2014/main" id="{F27B96D6-59E0-D14C-82BF-94DBA4C75E6C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731838" y="692150"/>
            <a:ext cx="4663122" cy="52212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s-ES"/>
          </a:p>
        </p:txBody>
      </p:sp>
      <p:sp>
        <p:nvSpPr>
          <p:cNvPr id="10" name="Marcador de posición de imagen 2">
            <a:extLst>
              <a:ext uri="{FF2B5EF4-FFF2-40B4-BE49-F238E27FC236}">
                <a16:creationId xmlns:a16="http://schemas.microsoft.com/office/drawing/2014/main" id="{6D5BA7C9-59E2-5942-B6A2-525CBCA90630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600699" y="3008541"/>
            <a:ext cx="5859463" cy="290489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3336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856A72-C98F-E741-AC4E-26A159CDE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929" y="692150"/>
            <a:ext cx="10925134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s-ES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DDFAC3D-E137-3444-AC1A-D6879E2B0C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70021" y="2285999"/>
            <a:ext cx="10925134" cy="3634741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EE16B5-B918-5E43-91B5-2204959A3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867" y="6076347"/>
            <a:ext cx="450935" cy="365125"/>
          </a:xfrm>
          <a:prstGeom prst="rect">
            <a:avLst/>
          </a:prstGeom>
        </p:spPr>
        <p:txBody>
          <a:bodyPr/>
          <a:lstStyle/>
          <a:p>
            <a:fld id="{A85EF1E5-F080-0048-9372-CF230FDE727D}" type="slidenum">
              <a:rPr lang="es-ES" smtClean="0"/>
              <a:t>‹#›</a:t>
            </a:fld>
            <a:endParaRPr lang="es-ES"/>
          </a:p>
        </p:txBody>
      </p:sp>
      <p:sp>
        <p:nvSpPr>
          <p:cNvPr id="7" name="Marcador de pie de página 4">
            <a:extLst>
              <a:ext uri="{FF2B5EF4-FFF2-40B4-BE49-F238E27FC236}">
                <a16:creationId xmlns:a16="http://schemas.microsoft.com/office/drawing/2014/main" id="{8988F3EA-C852-F14C-ABB6-86035C9CA0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13783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719648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064D801-4D0C-F647-AD55-976FC10FA8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692150"/>
            <a:ext cx="2735263" cy="522128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s-ES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8447500-C1C1-0C48-8E36-0A8847A5DD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72160" y="692150"/>
            <a:ext cx="7680959" cy="522128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CDF95EA-C615-C54E-903A-00253A22F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091997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224883-BAD4-ED4E-A8D0-FF3E0A4D8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867" y="6076347"/>
            <a:ext cx="450935" cy="365125"/>
          </a:xfrm>
          <a:prstGeom prst="rect">
            <a:avLst/>
          </a:prstGeom>
        </p:spPr>
        <p:txBody>
          <a:bodyPr/>
          <a:lstStyle/>
          <a:p>
            <a:fld id="{A85EF1E5-F080-0048-9372-CF230FDE727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2571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701004FD-590A-5346-BB78-BA65B149A7B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9557" y="1412102"/>
            <a:ext cx="6940267" cy="2387600"/>
          </a:xfrm>
          <a:noFill/>
        </p:spPr>
        <p:txBody>
          <a:bodyPr wrap="square" lIns="0" anchor="t" anchorCtr="0">
            <a:normAutofit/>
          </a:bodyPr>
          <a:lstStyle>
            <a:lvl1pPr algn="l">
              <a:defRPr sz="5400" b="1">
                <a:solidFill>
                  <a:schemeClr val="tx1"/>
                </a:solidFill>
              </a:defRPr>
            </a:lvl1pPr>
          </a:lstStyle>
          <a:p>
            <a:r>
              <a:rPr lang="es-ES" dirty="0" err="1"/>
              <a:t>Thank</a:t>
            </a:r>
            <a:r>
              <a:rPr lang="es-ES" dirty="0"/>
              <a:t> </a:t>
            </a:r>
            <a:r>
              <a:rPr lang="es-ES" dirty="0" err="1"/>
              <a:t>you</a:t>
            </a:r>
            <a:r>
              <a:rPr lang="es-ES" dirty="0"/>
              <a:t>!</a:t>
            </a:r>
          </a:p>
        </p:txBody>
      </p:sp>
      <p:sp>
        <p:nvSpPr>
          <p:cNvPr id="8" name="Subtítulo 2">
            <a:extLst>
              <a:ext uri="{FF2B5EF4-FFF2-40B4-BE49-F238E27FC236}">
                <a16:creationId xmlns:a16="http://schemas.microsoft.com/office/drawing/2014/main" id="{ECF2EAA1-6FDF-4440-A983-0BA7232A7A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9557" y="4030371"/>
            <a:ext cx="5150536" cy="1567240"/>
          </a:xfrm>
        </p:spPr>
        <p:txBody>
          <a:bodyPr lIns="0"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97850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8A411-EEF6-6D5E-063C-F4A055B68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756" y="120001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140B77-ED1D-16F1-73D2-57AA9C4123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20756" y="459067"/>
            <a:ext cx="2743200" cy="365125"/>
          </a:xfrm>
        </p:spPr>
        <p:txBody>
          <a:bodyPr/>
          <a:lstStyle>
            <a:lvl1pPr algn="l">
              <a:defRPr/>
            </a:lvl1pPr>
          </a:lstStyle>
          <a:p>
            <a:fld id="{60CF5437-E3B5-5147-A7A5-38A9C54DE9DC}" type="slidenum">
              <a:rPr lang="en-IT" smtClean="0"/>
              <a:pPr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4283315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778EB0-7FFF-D243-87E2-2C4100C0E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315" y="692150"/>
            <a:ext cx="10699186" cy="1325563"/>
          </a:xfrm>
        </p:spPr>
        <p:txBody>
          <a:bodyPr anchor="t" anchorCtr="0"/>
          <a:lstStyle/>
          <a:p>
            <a:r>
              <a:rPr lang="en-GB"/>
              <a:t>Click to edit Master title style</a:t>
            </a:r>
            <a:endParaRPr lang="es-E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2133987-260A-A94D-B9A9-1EA7E495E5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0977" y="2286000"/>
            <a:ext cx="10699186" cy="363474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" dirty="0"/>
          </a:p>
        </p:txBody>
      </p:sp>
      <p:sp>
        <p:nvSpPr>
          <p:cNvPr id="8" name="Marcador de pie de página 4">
            <a:extLst>
              <a:ext uri="{FF2B5EF4-FFF2-40B4-BE49-F238E27FC236}">
                <a16:creationId xmlns:a16="http://schemas.microsoft.com/office/drawing/2014/main" id="{1085A88C-3371-1346-B902-FE0F5CCDDF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46508" y="613077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7" name="Marcador de número de diapositiva 8">
            <a:extLst>
              <a:ext uri="{FF2B5EF4-FFF2-40B4-BE49-F238E27FC236}">
                <a16:creationId xmlns:a16="http://schemas.microsoft.com/office/drawing/2014/main" id="{94DDFC8D-5163-DF4D-A697-BB03DAA77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867" y="6076347"/>
            <a:ext cx="450935" cy="365125"/>
          </a:xfrm>
          <a:prstGeom prst="rect">
            <a:avLst/>
          </a:prstGeom>
        </p:spPr>
        <p:txBody>
          <a:bodyPr/>
          <a:lstStyle/>
          <a:p>
            <a:fld id="{A85EF1E5-F080-0048-9372-CF230FDE727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3220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1E003-4354-BE4E-BAD0-09E4E55EF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93" y="692150"/>
            <a:ext cx="10729870" cy="2852737"/>
          </a:xfrm>
        </p:spPr>
        <p:txBody>
          <a:bodyPr anchor="t" anchorCtr="0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D944C37-D002-7249-9671-D115B41904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93" y="3810001"/>
            <a:ext cx="10729870" cy="211582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7CA001B-E590-9546-A1BC-8E7E3A7EF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867" y="6076347"/>
            <a:ext cx="450935" cy="365125"/>
          </a:xfrm>
          <a:prstGeom prst="rect">
            <a:avLst/>
          </a:prstGeom>
        </p:spPr>
        <p:txBody>
          <a:bodyPr/>
          <a:lstStyle/>
          <a:p>
            <a:fld id="{A85EF1E5-F080-0048-9372-CF230FDE727D}" type="slidenum">
              <a:rPr lang="es-ES" smtClean="0"/>
              <a:t>‹#›</a:t>
            </a:fld>
            <a:endParaRPr lang="es-ES"/>
          </a:p>
        </p:txBody>
      </p:sp>
      <p:sp>
        <p:nvSpPr>
          <p:cNvPr id="7" name="Marcador de pie de página 4">
            <a:extLst>
              <a:ext uri="{FF2B5EF4-FFF2-40B4-BE49-F238E27FC236}">
                <a16:creationId xmlns:a16="http://schemas.microsoft.com/office/drawing/2014/main" id="{93CD924F-B0BA-D34B-8679-987480628B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62916" y="61335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34837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B740FF-768D-984E-A5D5-98DDBC4BA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s-E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CEBD72F-C901-A14A-9976-65B5E52665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9858" y="2275840"/>
            <a:ext cx="5249779" cy="363759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BA9CD86-F882-1A4D-B8DD-0844ABD0ED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42038" y="2275840"/>
            <a:ext cx="5304184" cy="36375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E91928A-0B92-C448-AFD4-C264B270F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867" y="6076347"/>
            <a:ext cx="450935" cy="365125"/>
          </a:xfrm>
          <a:prstGeom prst="rect">
            <a:avLst/>
          </a:prstGeom>
        </p:spPr>
        <p:txBody>
          <a:bodyPr/>
          <a:lstStyle/>
          <a:p>
            <a:fld id="{A85EF1E5-F080-0048-9372-CF230FDE727D}" type="slidenum">
              <a:rPr lang="es-ES" smtClean="0"/>
              <a:t>‹#›</a:t>
            </a:fld>
            <a:endParaRPr lang="es-ES"/>
          </a:p>
        </p:txBody>
      </p:sp>
      <p:sp>
        <p:nvSpPr>
          <p:cNvPr id="8" name="Marcador de pie de página 4">
            <a:extLst>
              <a:ext uri="{FF2B5EF4-FFF2-40B4-BE49-F238E27FC236}">
                <a16:creationId xmlns:a16="http://schemas.microsoft.com/office/drawing/2014/main" id="{87F0BD42-BA2E-714B-B522-8E9F0B8753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2400" y="612896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5951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D44C7F-EBDA-A24F-9D47-56A545BC0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636" y="692150"/>
            <a:ext cx="10714728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1434399-C56C-D944-99F0-CDFA8724C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5434" y="2203087"/>
            <a:ext cx="5289003" cy="8351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FB094BD-D882-8B4A-B574-0E863B8CFF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5434" y="3223577"/>
            <a:ext cx="5289003" cy="268986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6343CEE-F82C-2847-B3BB-2F7BA34FB8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57561" y="2203087"/>
            <a:ext cx="5302602" cy="8351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9B9E527-557A-8844-884D-2B9E100138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57561" y="3223577"/>
            <a:ext cx="5302603" cy="268986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C915A4B-1670-7142-8981-F9E8B8C06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867" y="6076347"/>
            <a:ext cx="450935" cy="365125"/>
          </a:xfrm>
          <a:prstGeom prst="rect">
            <a:avLst/>
          </a:prstGeom>
        </p:spPr>
        <p:txBody>
          <a:bodyPr/>
          <a:lstStyle/>
          <a:p>
            <a:fld id="{A85EF1E5-F080-0048-9372-CF230FDE727D}" type="slidenum">
              <a:rPr lang="es-ES" smtClean="0"/>
              <a:t>‹#›</a:t>
            </a:fld>
            <a:endParaRPr lang="es-ES"/>
          </a:p>
        </p:txBody>
      </p:sp>
      <p:sp>
        <p:nvSpPr>
          <p:cNvPr id="10" name="Marcador de pie de página 4">
            <a:extLst>
              <a:ext uri="{FF2B5EF4-FFF2-40B4-BE49-F238E27FC236}">
                <a16:creationId xmlns:a16="http://schemas.microsoft.com/office/drawing/2014/main" id="{E1824371-E7C3-EB40-81A2-200ECB38415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3764366" y="6141665"/>
            <a:ext cx="4155744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97995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D4F637-1308-664C-83B4-FA3A5C5F9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8E102C0-E24E-E349-A2A5-1AC8458C2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867" y="6076347"/>
            <a:ext cx="450935" cy="365125"/>
          </a:xfrm>
          <a:prstGeom prst="rect">
            <a:avLst/>
          </a:prstGeom>
        </p:spPr>
        <p:txBody>
          <a:bodyPr/>
          <a:lstStyle/>
          <a:p>
            <a:fld id="{A85EF1E5-F080-0048-9372-CF230FDE727D}" type="slidenum">
              <a:rPr lang="es-ES" smtClean="0"/>
              <a:t>‹#›</a:t>
            </a:fld>
            <a:endParaRPr lang="es-ES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EC2D1B76-8B8D-8D4A-8189-7108E90AB0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26408" y="614166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60471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338ACD2-C9D8-5442-BE0B-F65DAA9A8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867" y="6076347"/>
            <a:ext cx="450935" cy="365125"/>
          </a:xfrm>
          <a:prstGeom prst="rect">
            <a:avLst/>
          </a:prstGeom>
        </p:spPr>
        <p:txBody>
          <a:bodyPr/>
          <a:lstStyle/>
          <a:p>
            <a:fld id="{A85EF1E5-F080-0048-9372-CF230FDE727D}" type="slidenum">
              <a:rPr lang="es-ES" smtClean="0"/>
              <a:t>‹#›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7BC88E4-43E3-4848-BE02-F9F0F284F2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14166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37157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F7EF2B-C263-964F-9EEB-6EE87EEA6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692150"/>
            <a:ext cx="4040187" cy="1407007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s-E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A4DC231-D60C-4B40-8F93-3EA127AAEA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5045" y="695326"/>
            <a:ext cx="3368992" cy="517366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B91F3-F429-714F-93EA-25BF9C7081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1838" y="2275840"/>
            <a:ext cx="4040187" cy="359314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F425F79-DD28-5D40-BD54-BD567D0C9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867" y="6076347"/>
            <a:ext cx="450935" cy="365125"/>
          </a:xfrm>
          <a:prstGeom prst="rect">
            <a:avLst/>
          </a:prstGeom>
        </p:spPr>
        <p:txBody>
          <a:bodyPr/>
          <a:lstStyle/>
          <a:p>
            <a:fld id="{A85EF1E5-F080-0048-9372-CF230FDE727D}" type="slidenum">
              <a:rPr lang="es-ES" smtClean="0"/>
              <a:t>‹#›</a:t>
            </a:fld>
            <a:endParaRPr lang="es-ES"/>
          </a:p>
        </p:txBody>
      </p:sp>
      <p:sp>
        <p:nvSpPr>
          <p:cNvPr id="8" name="Marcador de pie de página 4">
            <a:extLst>
              <a:ext uri="{FF2B5EF4-FFF2-40B4-BE49-F238E27FC236}">
                <a16:creationId xmlns:a16="http://schemas.microsoft.com/office/drawing/2014/main" id="{F2869BA2-D0C4-E546-BFB4-992AFCA694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14166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76939CAF-0F22-644B-A275-1944B762541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447057" y="692150"/>
            <a:ext cx="3013105" cy="2439988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" dirty="0"/>
          </a:p>
        </p:txBody>
      </p:sp>
      <p:sp>
        <p:nvSpPr>
          <p:cNvPr id="10" name="Marcador de contenido 2">
            <a:extLst>
              <a:ext uri="{FF2B5EF4-FFF2-40B4-BE49-F238E27FC236}">
                <a16:creationId xmlns:a16="http://schemas.microsoft.com/office/drawing/2014/main" id="{35388C7D-5BB4-704B-8D60-3D827BB08F6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447058" y="3429000"/>
            <a:ext cx="3013104" cy="2439988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04143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25980C-B0AE-584D-B812-F230492AC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976" y="692150"/>
            <a:ext cx="4687323" cy="1408534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s-ES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3617446-3B88-DD40-BC8F-9AC1CD4414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59120" y="714375"/>
            <a:ext cx="5801043" cy="51990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971A45F-B5D7-0D40-9164-03C3CF4224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0976" y="2275840"/>
            <a:ext cx="4687323" cy="363759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57988F-65C2-A242-8902-38001BE94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8867" y="6076347"/>
            <a:ext cx="450935" cy="365125"/>
          </a:xfrm>
          <a:prstGeom prst="rect">
            <a:avLst/>
          </a:prstGeom>
        </p:spPr>
        <p:txBody>
          <a:bodyPr/>
          <a:lstStyle/>
          <a:p>
            <a:fld id="{A85EF1E5-F080-0048-9372-CF230FDE727D}" type="slidenum">
              <a:rPr lang="es-ES" smtClean="0"/>
              <a:t>‹#›</a:t>
            </a:fld>
            <a:endParaRPr lang="es-ES"/>
          </a:p>
        </p:txBody>
      </p:sp>
      <p:sp>
        <p:nvSpPr>
          <p:cNvPr id="8" name="Marcador de pie de página 4">
            <a:extLst>
              <a:ext uri="{FF2B5EF4-FFF2-40B4-BE49-F238E27FC236}">
                <a16:creationId xmlns:a16="http://schemas.microsoft.com/office/drawing/2014/main" id="{A1BD20AF-6FDF-694F-8BBB-BAF5BFBCA6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14166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7641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B6CA309-E17A-2B44-85BE-A3856B25C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929" y="692150"/>
            <a:ext cx="10690142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61D2B88-EA5F-F340-83EC-5CE5D16C89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0021" y="2285999"/>
            <a:ext cx="10690142" cy="3634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252F14F-3A0B-CE46-8BBB-70A85C2745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07634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b" anchorCtr="1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8" name="Marcador de número de diapositiva 8">
            <a:extLst>
              <a:ext uri="{FF2B5EF4-FFF2-40B4-BE49-F238E27FC236}">
                <a16:creationId xmlns:a16="http://schemas.microsoft.com/office/drawing/2014/main" id="{9AED8B2C-7FB5-D34D-8ED5-945F57C2D4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8867" y="6076347"/>
            <a:ext cx="450935" cy="365125"/>
          </a:xfrm>
          <a:prstGeom prst="rect">
            <a:avLst/>
          </a:prstGeom>
        </p:spPr>
        <p:txBody>
          <a:bodyPr anchor="b"/>
          <a:lstStyle>
            <a:lvl1pPr algn="ctr">
              <a:defRPr sz="1200"/>
            </a:lvl1pPr>
          </a:lstStyle>
          <a:p>
            <a:fld id="{A85EF1E5-F080-0048-9372-CF230FDE727D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26762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58" r:id="rId11"/>
    <p:sldLayoutId id="2147483659" r:id="rId12"/>
    <p:sldLayoutId id="2147483661" r:id="rId13"/>
    <p:sldLayoutId id="2147483662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6" userDrawn="1">
          <p15:clr>
            <a:srgbClr val="F26B43"/>
          </p15:clr>
        </p15:guide>
        <p15:guide id="2" pos="721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BDC7B6-7274-5445-AB10-683A8E54A9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815" y="1412102"/>
            <a:ext cx="8053957" cy="2387600"/>
          </a:xfrm>
        </p:spPr>
        <p:txBody>
          <a:bodyPr>
            <a:normAutofit fontScale="90000"/>
          </a:bodyPr>
          <a:lstStyle/>
          <a:p>
            <a:br>
              <a:rPr lang="es-ES" sz="4800" dirty="0">
                <a:cs typeface="Arial"/>
              </a:rPr>
            </a:br>
            <a:br>
              <a:rPr lang="es-ES" sz="4800" dirty="0">
                <a:latin typeface="Avenir Next LT Pro"/>
                <a:cs typeface="Arial"/>
              </a:rPr>
            </a:br>
            <a:r>
              <a:rPr lang="en-GB" u="sng" dirty="0"/>
              <a:t>Session 2 - Tokenisation and digital money</a:t>
            </a:r>
            <a:br>
              <a:rPr lang="es-ES" sz="4800" dirty="0">
                <a:latin typeface="Avenir Next LT Pro"/>
                <a:cs typeface="Arial"/>
              </a:rPr>
            </a:br>
            <a:br>
              <a:rPr lang="es-ES" sz="3200" dirty="0">
                <a:latin typeface="Avenir Next LT Pro"/>
                <a:cs typeface="Arial"/>
              </a:rPr>
            </a:br>
            <a:br>
              <a:rPr lang="es-ES" sz="3200" dirty="0">
                <a:latin typeface="Avenir Next LT Pro"/>
                <a:cs typeface="Arial"/>
              </a:rPr>
            </a:br>
            <a:br>
              <a:rPr lang="es-ES" sz="3200" dirty="0">
                <a:latin typeface="Avenir Next LT Pro"/>
                <a:cs typeface="Arial"/>
              </a:rPr>
            </a:br>
            <a:r>
              <a:rPr lang="es-ES" sz="2500" b="0" i="1" dirty="0" err="1">
                <a:latin typeface="Avenir Next LT Pro"/>
                <a:cs typeface="Arial"/>
              </a:rPr>
              <a:t>Dr</a:t>
            </a:r>
            <a:r>
              <a:rPr lang="es-ES" sz="2500" b="0" i="1" dirty="0">
                <a:latin typeface="Avenir Next LT Pro"/>
                <a:cs typeface="Arial"/>
              </a:rPr>
              <a:t> Andrew Whitworth, EUI RSC</a:t>
            </a:r>
            <a:endParaRPr lang="es-ES" sz="4800" dirty="0">
              <a:cs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374AE1-AA7D-70AC-27DA-2C32EA5ED221}"/>
              </a:ext>
            </a:extLst>
          </p:cNvPr>
          <p:cNvSpPr/>
          <p:nvPr/>
        </p:nvSpPr>
        <p:spPr>
          <a:xfrm>
            <a:off x="9579836" y="393107"/>
            <a:ext cx="2333001" cy="905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B9FD0B-1522-D85F-C26F-644F486E3B85}"/>
              </a:ext>
            </a:extLst>
          </p:cNvPr>
          <p:cNvSpPr txBox="1"/>
          <p:nvPr/>
        </p:nvSpPr>
        <p:spPr>
          <a:xfrm>
            <a:off x="349815" y="1444759"/>
            <a:ext cx="5083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EBA - Crypto Assets Training for NCAs</a:t>
            </a:r>
          </a:p>
          <a:p>
            <a:r>
              <a:rPr lang="en-GB" dirty="0"/>
              <a:t>16 April 2026</a:t>
            </a:r>
          </a:p>
        </p:txBody>
      </p:sp>
    </p:spTree>
    <p:extLst>
      <p:ext uri="{BB962C8B-B14F-4D97-AF65-F5344CB8AC3E}">
        <p14:creationId xmlns:p14="http://schemas.microsoft.com/office/powerpoint/2010/main" val="879709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being tokenised and why?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74-CF230FDE727D}" type="slidenum">
              <a:rPr lang="es-ES" smtClean="0"/>
              <a:t>10</a:t>
            </a:fld>
            <a:endParaRPr lang="es-E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" y="1371600"/>
          <a:ext cx="11277600" cy="46175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17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0000">
                <a:tc>
                  <a:txBody>
                    <a:bodyPr/>
                    <a:lstStyle/>
                    <a:p>
                      <a:r>
                        <a:rPr lang="en-US" b="1" dirty="0"/>
                        <a:t>Asset 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Examples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Where value may lie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Tokenisation-ready traits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r>
                        <a:rPr lang="en-US" dirty="0"/>
                        <a:t>Securities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Bonds, equities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Settlement efficiency, lifecycle automation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 transfer frequency; complex lifecycle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r>
                        <a:rPr lang="en-US" dirty="0"/>
                        <a:t>Funds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Money market funds (MMFs) especially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Collateral mobility, on-chain use as settlement asset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Composability; need for collateral mobility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r>
                        <a:rPr lang="en-US" dirty="0"/>
                        <a:t>Loans / private credit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Bank loan books, securitisation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Liquidity management, balance-sheet optimisation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Complex lifecycle; currently low secondary activity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r>
                        <a:rPr lang="en-US" dirty="0"/>
                        <a:t>Real-world assets (RWA)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Real estate, commodities, infrastructure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Access to illiquid assets; operational efficiency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Legal clarity on ownership; scalable secondary market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Tokenisation is not universally valuable</a:t>
            </a:r>
          </a:p>
        </p:txBody>
      </p:sp>
      <p:sp>
        <p:nvSpPr>
          <p:cNvPr id="3" name="Left col"/>
          <p:cNvSpPr txBox="1"/>
          <p:nvPr/>
        </p:nvSpPr>
        <p:spPr>
          <a:xfrm>
            <a:off x="457200" y="2050000"/>
            <a:ext cx="5600000" cy="4350000"/>
          </a:xfrm>
          <a:prstGeom prst="rect">
            <a:avLst/>
          </a:prstGeom>
          <a:noFill/>
        </p:spPr>
        <p:txBody>
          <a:bodyPr wrap="square" lIns="91440" tIns="91440" rIns="91440" bIns="91440" rtlCol="0">
            <a:normAutofit/>
          </a:bodyPr>
          <a:lstStyle/>
          <a:p>
            <a:pPr marL="0" indent="0">
              <a:buNone/>
            </a:pPr>
            <a:r>
              <a:rPr lang="en-US" sz="2000" b="1" dirty="0"/>
              <a:t>Benefits depend on asset characteristics</a:t>
            </a:r>
          </a:p>
          <a:p>
            <a:pPr marL="0" indent="0">
              <a:buNone/>
            </a:pPr>
            <a:endParaRPr lang="en-US" sz="1600" dirty="0"/>
          </a:p>
          <a:p>
            <a:pPr marL="228600" indent="-228600">
              <a:buChar char="•"/>
            </a:pPr>
            <a:r>
              <a:rPr lang="en-US" sz="1600" dirty="0"/>
              <a:t>Transfer frequency</a:t>
            </a:r>
          </a:p>
          <a:p>
            <a:pPr marL="228600" indent="-228600">
              <a:buChar char="•"/>
            </a:pPr>
            <a:r>
              <a:rPr lang="en-US" sz="1600" dirty="0"/>
              <a:t>Need for collateral mobility</a:t>
            </a:r>
          </a:p>
          <a:p>
            <a:pPr marL="228600" indent="-228600">
              <a:buChar char="•"/>
            </a:pPr>
            <a:r>
              <a:rPr lang="en-US" sz="1600" dirty="0"/>
              <a:t>Complexity of asset lifecycle</a:t>
            </a:r>
          </a:p>
          <a:p>
            <a:pPr marL="228600" indent="-228600">
              <a:buChar char="•"/>
            </a:pPr>
            <a:r>
              <a:rPr lang="en-US" sz="1600" dirty="0"/>
              <a:t>Existence and depth of secondary market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000" b="1" dirty="0"/>
              <a:t>Moving beyond the hype</a:t>
            </a:r>
          </a:p>
          <a:p>
            <a:pPr marL="0" indent="0">
              <a:buNone/>
            </a:pPr>
            <a:endParaRPr lang="en-US" sz="1600" dirty="0"/>
          </a:p>
          <a:p>
            <a:pPr marL="228600" indent="-228600">
              <a:buChar char="•"/>
            </a:pPr>
            <a:r>
              <a:rPr lang="en-US" sz="1600" dirty="0"/>
              <a:t>Fractionalisation is often overstated</a:t>
            </a:r>
          </a:p>
          <a:p>
            <a:pPr marL="228600" indent="-228600">
              <a:buChar char="•"/>
            </a:pPr>
            <a:r>
              <a:rPr lang="en-US" sz="1600" dirty="0"/>
              <a:t>Real value is often in operational efficiency, not retail access</a:t>
            </a:r>
          </a:p>
          <a:p>
            <a:pPr marL="228600" indent="-228600">
              <a:buChar char="•"/>
            </a:pPr>
            <a:r>
              <a:rPr lang="en-US" sz="1600" dirty="0"/>
              <a:t>Institutional use cases are more economically meaningful than retail democratisation narratives</a:t>
            </a:r>
          </a:p>
        </p:txBody>
      </p:sp>
      <p:sp>
        <p:nvSpPr>
          <p:cNvPr id="6" name="Right col"/>
          <p:cNvSpPr txBox="1"/>
          <p:nvPr/>
        </p:nvSpPr>
        <p:spPr>
          <a:xfrm>
            <a:off x="6400000" y="2050000"/>
            <a:ext cx="5200000" cy="4350000"/>
          </a:xfrm>
          <a:prstGeom prst="rect">
            <a:avLst/>
          </a:prstGeom>
          <a:solidFill>
            <a:srgbClr val="EBF3FB"/>
          </a:solidFill>
        </p:spPr>
        <p:txBody>
          <a:bodyPr wrap="square" lIns="274638" tIns="274638" rIns="274638" bIns="274638" rtlCol="0">
            <a:normAutofit lnSpcReduction="10000"/>
          </a:bodyPr>
          <a:lstStyle/>
          <a:p>
            <a:pPr marL="0" indent="0">
              <a:buNone/>
            </a:pPr>
            <a:r>
              <a:rPr lang="en-US" sz="2000" b="1" dirty="0"/>
              <a:t>Adoption will come in waves</a:t>
            </a:r>
          </a:p>
          <a:p>
            <a:pPr marL="0" indent="0">
              <a:buNone/>
            </a:pPr>
            <a:endParaRPr lang="en-US" sz="1600" dirty="0"/>
          </a:p>
          <a:p>
            <a:pPr marL="228600" indent="-228600">
              <a:buChar char="→"/>
            </a:pPr>
            <a:r>
              <a:rPr lang="en-US" sz="1600" b="1" dirty="0"/>
              <a:t>High benefit + high feasibility: </a:t>
            </a:r>
            <a:r>
              <a:rPr lang="en-US" sz="1600" dirty="0"/>
              <a:t>MMFs as collateral, bond settlement, repo automation</a:t>
            </a:r>
          </a:p>
          <a:p>
            <a:pPr marL="228600" indent="-228600">
              <a:buChar char="→"/>
            </a:pPr>
            <a:r>
              <a:rPr lang="en-US" sz="1600" b="1" dirty="0"/>
              <a:t>Low feasibility or limited benefit: </a:t>
            </a:r>
            <a:r>
              <a:rPr lang="en-US" sz="1600" dirty="0"/>
              <a:t>public equities (throughput); bonds held to maturity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000" b="1" dirty="0"/>
              <a:t>Key supervisory insight</a:t>
            </a:r>
          </a:p>
          <a:p>
            <a:pPr marL="0" indent="0">
              <a:buNone/>
            </a:pPr>
            <a:endParaRPr lang="en-US" sz="1600" dirty="0"/>
          </a:p>
          <a:p>
            <a:pPr marL="228600" indent="-228600">
              <a:buChar char="•"/>
            </a:pPr>
            <a:r>
              <a:rPr lang="en-US" sz="1600" dirty="0"/>
              <a:t>The economic logic of tokenisation depends heavily on asset characteristics and use case — not on technology alone</a:t>
            </a:r>
          </a:p>
          <a:p>
            <a:pPr marL="228600" indent="-228600">
              <a:buChar char="•"/>
            </a:pPr>
            <a:r>
              <a:rPr lang="en-US" sz="1600" dirty="0"/>
              <a:t>Privacy and scalability remain major barriers to institutional-scale adoption</a:t>
            </a:r>
          </a:p>
          <a:p>
            <a:pPr marL="228600" indent="-228600">
              <a:buChar char="•"/>
            </a:pPr>
            <a:r>
              <a:rPr lang="en-GB" sz="1600" dirty="0"/>
              <a:t>Raises investor protection and suitability questions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75-CF230FDE727D}" type="slidenum">
              <a:rPr lang="es-ES" smtClean="0"/>
              <a:t>11</a:t>
            </a:fld>
            <a:endParaRPr lang="es-E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Tokenisation across the value chain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76-CF230FDE727D}" type="slidenum">
              <a:rPr lang="es-ES" smtClean="0"/>
              <a:t>12</a:t>
            </a:fld>
            <a:endParaRPr lang="es-E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" y="1371600"/>
          <a:ext cx="11277600" cy="51774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25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27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0000">
                <a:tc>
                  <a:txBody>
                    <a:bodyPr/>
                    <a:lstStyle/>
                    <a:p>
                      <a:r>
                        <a:rPr lang="en-US" b="1" dirty="0"/>
                        <a:t>Stage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Potential benefit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Current state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Supervisory relevance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0000">
                <a:tc>
                  <a:txBody>
                    <a:bodyPr/>
                    <a:lstStyle/>
                    <a:p>
                      <a:r>
                        <a:rPr lang="en-US" b="1" dirty="0"/>
                        <a:t>Issuance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Automated lifecycle (coupons, dividends); reduced reconciliation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Digital/native issuance growing; most still shallow tokenisation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Who is the legal issuer? How are corporate actions managed?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0000">
                <a:tc>
                  <a:txBody>
                    <a:bodyPr/>
                    <a:lstStyle/>
                    <a:p>
                      <a:r>
                        <a:rPr lang="en-US" b="1" dirty="0"/>
                        <a:t>Trading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24/7 trading; programmable compliance; wider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Limited impact so far: liquidity remains off-chain; secondary markets underdeveloped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Market integrity; transparency; MiFID applicability to tokenised venues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0000">
                <a:tc>
                  <a:txBody>
                    <a:bodyPr/>
                    <a:lstStyle/>
                    <a:p>
                      <a:r>
                        <a:rPr lang="en-US" b="1" dirty="0"/>
                        <a:t>Settlement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Atomic (DvP) settlement; faster cycles; reduced counterparty risk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Core promise, but constrained by lack of on-chain settlement asset (cash leg)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Settlement finality; CSD role under DLT Pilot; wCBDC interaction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0000">
                <a:tc>
                  <a:txBody>
                    <a:bodyPr/>
                    <a:lstStyle/>
                    <a:p>
                      <a:r>
                        <a:rPr lang="en-US" b="1" dirty="0"/>
                        <a:t>Custody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New models from self-custody to hybrid institutional custody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Spectrum: self-custody → institutional → hybrid models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Operational risk shifts: key management, cyber, governance responsibilities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Five DLT capabilities: what changes for supervisors?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77-CF230FDE727D}" type="slidenum">
              <a:rPr lang="es-ES" smtClean="0"/>
              <a:t>13</a:t>
            </a:fld>
            <a:endParaRPr lang="es-E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865008"/>
              </p:ext>
            </p:extLst>
          </p:nvPr>
        </p:nvGraphicFramePr>
        <p:xfrm>
          <a:off x="512202" y="1200164"/>
          <a:ext cx="11277600" cy="565783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2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7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11516">
                <a:tc>
                  <a:txBody>
                    <a:bodyPr/>
                    <a:lstStyle/>
                    <a:p>
                      <a:r>
                        <a:rPr lang="en-US" b="1" dirty="0"/>
                        <a:t>DLT 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What it enables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Potential risk or constraint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Supervisory question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3359">
                <a:tc>
                  <a:txBody>
                    <a:bodyPr/>
                    <a:lstStyle/>
                    <a:p>
                      <a:r>
                        <a:rPr lang="en-US" b="1" dirty="0"/>
                        <a:t>Shared system of record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Information symmetry; reduced reconciliation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Off-chain synchronisation issues; governance of the ledger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Who controls the record? What governs updates?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1367">
                <a:tc>
                  <a:txBody>
                    <a:bodyPr/>
                    <a:lstStyle/>
                    <a:p>
                      <a:r>
                        <a:rPr lang="en-US" b="1" dirty="0"/>
                        <a:t>Programmability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Automated compliance; smart contract execution of lifecycle events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Paradox of programmability: off-chain intervention may still be needed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Smart contract audit; liability when code fails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3359">
                <a:tc>
                  <a:txBody>
                    <a:bodyPr/>
                    <a:lstStyle/>
                    <a:p>
                      <a:r>
                        <a:rPr lang="en-US" b="1" dirty="0"/>
                        <a:t>Composability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Collateral mobility; new financial instruments; repo automation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Limitless composability may create stability risks; contagion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Interconnectedness; systemic risk from deep DeFi integration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3359">
                <a:tc>
                  <a:txBody>
                    <a:bodyPr/>
                    <a:lstStyle/>
                    <a:p>
                      <a:r>
                        <a:rPr lang="en-US" b="1" dirty="0"/>
                        <a:t>Fractionalisation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Lower barriers to entry; smaller ticket sizes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Fragmented ownership; investor protection; governance complexity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Investor rights in fractionated assets; suitability assessments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3359">
                <a:tc>
                  <a:txBody>
                    <a:bodyPr/>
                    <a:lstStyle/>
                    <a:p>
                      <a:r>
                        <a:rPr lang="en-US" b="1" dirty="0"/>
                        <a:t>Flexible custody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Direct user control; institutional hybrid models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Cyberattack; private key leakage; unclear safeguarding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Operational risk; who bears loss if keys are lost or stolen?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Intermediation: myth vs reality</a:t>
            </a:r>
          </a:p>
        </p:txBody>
      </p:sp>
      <p:sp>
        <p:nvSpPr>
          <p:cNvPr id="3" name="Left column"/>
          <p:cNvSpPr txBox="1"/>
          <p:nvPr/>
        </p:nvSpPr>
        <p:spPr>
          <a:xfrm>
            <a:off x="457200" y="1371600"/>
            <a:ext cx="5320800" cy="5029200"/>
          </a:xfrm>
          <a:prstGeom prst="rect">
            <a:avLst/>
          </a:prstGeom>
          <a:solidFill>
            <a:srgbClr val="FDE8E8"/>
          </a:solidFill>
        </p:spPr>
        <p:txBody>
          <a:bodyPr wrap="square" lIns="274638" tIns="274638" rIns="274638" bIns="274638" rtlCol="0">
            <a:spAutoFit/>
          </a:bodyPr>
          <a:lstStyle/>
          <a:p>
            <a:pPr marL="0" indent="0">
              <a:buNone/>
            </a:pPr>
            <a:r>
              <a:rPr lang="en-US" sz="2200" b="1" dirty="0"/>
              <a:t>The myth: disintermediation</a:t>
            </a:r>
          </a:p>
          <a:p>
            <a:pPr marL="0" indent="0">
              <a:buNone/>
            </a:pPr>
            <a:endParaRPr lang="en-US" dirty="0"/>
          </a:p>
          <a:p>
            <a:pPr marL="228600" indent="-228600">
              <a:buChar char="•"/>
            </a:pPr>
            <a:r>
              <a:rPr lang="en-US" dirty="0"/>
              <a:t>Blockchain = automatic removal of intermediaries</a:t>
            </a:r>
          </a:p>
          <a:p>
            <a:pPr marL="228600" indent="-228600">
              <a:buChar char="•"/>
            </a:pPr>
            <a:r>
              <a:rPr lang="en-US" dirty="0"/>
              <a:t>CSDs, CCPs, custodians become redundant</a:t>
            </a:r>
          </a:p>
          <a:p>
            <a:pPr marL="228600" indent="-228600">
              <a:buChar char="•"/>
            </a:pPr>
            <a:r>
              <a:rPr lang="en-US" dirty="0"/>
              <a:t>All compliance and trust embedded in smart contracts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i="1" dirty="0"/>
              <a:t>Disintermediation is not a fundamental property of DLT — it is a design choice.</a:t>
            </a:r>
          </a:p>
        </p:txBody>
      </p:sp>
      <p:sp>
        <p:nvSpPr>
          <p:cNvPr id="5" name="Right column"/>
          <p:cNvSpPr txBox="1"/>
          <p:nvPr/>
        </p:nvSpPr>
        <p:spPr>
          <a:xfrm>
            <a:off x="6092400" y="1371600"/>
            <a:ext cx="5642400" cy="5029200"/>
          </a:xfrm>
          <a:prstGeom prst="rect">
            <a:avLst/>
          </a:prstGeom>
          <a:solidFill>
            <a:srgbClr val="E8F5E9"/>
          </a:solidFill>
        </p:spPr>
        <p:txBody>
          <a:bodyPr wrap="square" lIns="274638" tIns="274638" rIns="274638" bIns="274638" rtlCol="0">
            <a:spAutoFit/>
          </a:bodyPr>
          <a:lstStyle/>
          <a:p>
            <a:pPr marL="0" indent="0">
              <a:buNone/>
            </a:pPr>
            <a:r>
              <a:rPr lang="en-US" sz="2200" b="1" dirty="0"/>
              <a:t>The reality: reconfiguration</a:t>
            </a:r>
          </a:p>
          <a:p>
            <a:pPr marL="0" indent="0">
              <a:buNone/>
            </a:pPr>
            <a:endParaRPr lang="en-US" dirty="0"/>
          </a:p>
          <a:p>
            <a:pPr marL="228600" indent="-228600">
              <a:buChar char="•"/>
            </a:pPr>
            <a:r>
              <a:rPr lang="en-US" dirty="0"/>
              <a:t>Intermediaries may remain where regulation requires them (e.g. transfer approval, KYC/AML)</a:t>
            </a:r>
          </a:p>
          <a:p>
            <a:pPr marL="228600" indent="-228600">
              <a:buChar char="•"/>
            </a:pPr>
            <a:r>
              <a:rPr lang="en-US" dirty="0"/>
              <a:t>CSD roles may evolve: functions may move on-chain, but institutional responsibilities persist</a:t>
            </a:r>
          </a:p>
          <a:p>
            <a:pPr marL="228600" indent="-228600">
              <a:buChar char="•"/>
            </a:pPr>
            <a:r>
              <a:rPr lang="en-US" dirty="0"/>
              <a:t>New intermediaries are emerging: custody providers, identity layers, compliance oracles</a:t>
            </a:r>
          </a:p>
          <a:p>
            <a:pPr marL="228600" indent="-228600">
              <a:buChar char="•"/>
            </a:pPr>
            <a:r>
              <a:rPr lang="en-US" dirty="0"/>
              <a:t>Legacy infrastructure coexists with tokenised systems (hybrid models)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Key supervisory takeaway: </a:t>
            </a:r>
            <a:r>
              <a:rPr lang="en-US" dirty="0"/>
              <a:t>Focus on functions, not entities — what risks persist even if structures change?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78-CF230FDE727D}" type="slidenum">
              <a:rPr lang="es-ES" smtClean="0"/>
              <a:t>14</a:t>
            </a:fld>
            <a:endParaRPr lang="es-E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000"/>
            <a:ext cx="10820400" cy="2000000"/>
          </a:xfrm>
        </p:spPr>
        <p:txBody>
          <a:bodyPr/>
          <a:lstStyle/>
          <a:p>
            <a:r>
              <a:rPr lang="en-US" sz="5600" b="1" dirty="0"/>
              <a:t>Group Exercise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800000"/>
            <a:ext cx="10820400" cy="16000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20 minutes · Small groups · Supervisory scenarios</a:t>
            </a:r>
          </a:p>
          <a:p>
            <a:pPr marL="0" indent="0">
              <a:buNone/>
            </a:pPr>
            <a:r>
              <a:rPr lang="en-US" sz="2000" dirty="0"/>
              <a:t>20 min plenary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80-CF230FDE727D}" type="slidenum">
              <a:rPr lang="es-ES" smtClean="0"/>
              <a:t>15</a:t>
            </a:fld>
            <a:endParaRPr lang="es-E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7D7BD-BFD8-EDE7-0A49-20DBE2A86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6336402-4E11-89DE-30DE-DA4DCA755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356" y="404145"/>
            <a:ext cx="10515600" cy="1325563"/>
          </a:xfrm>
        </p:spPr>
        <p:txBody>
          <a:bodyPr lIns="91440" tIns="45720" rIns="91440" bIns="45720" anchor="t"/>
          <a:lstStyle/>
          <a:p>
            <a:r>
              <a:rPr lang="it-IT" dirty="0" err="1"/>
              <a:t>Structure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54D18DF1-6285-3B95-5C0E-8491208BA6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F5437-E3B5-5147-A7A5-38A9C54DE9DC}" type="slidenum">
              <a:rPr lang="en-IT" smtClean="0"/>
              <a:pPr/>
              <a:t>16</a:t>
            </a:fld>
            <a:endParaRPr lang="en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727B66B-BA2A-3A3D-B962-B059F0B64DFA}"/>
              </a:ext>
            </a:extLst>
          </p:cNvPr>
          <p:cNvSpPr txBox="1"/>
          <p:nvPr/>
        </p:nvSpPr>
        <p:spPr>
          <a:xfrm>
            <a:off x="611256" y="1226456"/>
            <a:ext cx="10920344" cy="43230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buSzPts val="1000"/>
              <a:tabLst>
                <a:tab pos="457200" algn="l"/>
              </a:tabLst>
            </a:pPr>
            <a:r>
              <a:rPr lang="it-IT" sz="2200" kern="0" dirty="0">
                <a:solidFill>
                  <a:srgbClr val="003399"/>
                </a:solidFill>
                <a:ea typeface="+mn-lt"/>
                <a:cs typeface="+mn-lt"/>
              </a:rPr>
              <a:t>You will be divided into </a:t>
            </a:r>
            <a:r>
              <a:rPr lang="it-IT" sz="2200" b="1" kern="0" dirty="0">
                <a:solidFill>
                  <a:srgbClr val="003399"/>
                </a:solidFill>
                <a:ea typeface="+mn-lt"/>
                <a:cs typeface="+mn-lt"/>
              </a:rPr>
              <a:t>six groups </a:t>
            </a:r>
            <a:r>
              <a:rPr lang="it-IT" sz="2200" kern="0" dirty="0">
                <a:solidFill>
                  <a:srgbClr val="003399"/>
                </a:solidFill>
                <a:ea typeface="+mn-lt"/>
                <a:cs typeface="+mn-lt"/>
              </a:rPr>
              <a:t>and receive a </a:t>
            </a:r>
            <a:r>
              <a:rPr lang="it-IT" sz="2200" b="1" kern="0" dirty="0">
                <a:solidFill>
                  <a:srgbClr val="003399"/>
                </a:solidFill>
                <a:ea typeface="+mn-lt"/>
                <a:cs typeface="+mn-lt"/>
              </a:rPr>
              <a:t>case study </a:t>
            </a:r>
            <a:r>
              <a:rPr lang="it-IT" sz="2200" kern="0" dirty="0">
                <a:solidFill>
                  <a:srgbClr val="003399"/>
                </a:solidFill>
                <a:ea typeface="+mn-lt"/>
                <a:cs typeface="+mn-lt"/>
              </a:rPr>
              <a:t>simulating a scenario </a:t>
            </a:r>
            <a:r>
              <a:rPr lang="en-GB" sz="2200" kern="0" dirty="0">
                <a:solidFill>
                  <a:srgbClr val="003399"/>
                </a:solidFill>
                <a:ea typeface="+mn-lt"/>
                <a:cs typeface="+mn-lt"/>
              </a:rPr>
              <a:t>on the use of tokenisation in financial markets</a:t>
            </a:r>
            <a:r>
              <a:rPr lang="it-IT" sz="2200" kern="0" dirty="0">
                <a:solidFill>
                  <a:srgbClr val="003399"/>
                </a:solidFill>
                <a:ea typeface="+mn-lt"/>
                <a:cs typeface="+mn-lt"/>
              </a:rPr>
              <a:t>.</a:t>
            </a:r>
          </a:p>
          <a:p>
            <a:pPr>
              <a:lnSpc>
                <a:spcPct val="150000"/>
              </a:lnSpc>
              <a:buSzPts val="1000"/>
              <a:tabLst>
                <a:tab pos="457200" algn="l"/>
              </a:tabLst>
            </a:pPr>
            <a:endParaRPr lang="it-IT" sz="2200" b="1" kern="0" dirty="0">
              <a:solidFill>
                <a:srgbClr val="003399"/>
              </a:solidFill>
              <a:ea typeface="+mn-lt"/>
              <a:cs typeface="+mn-lt"/>
            </a:endParaRPr>
          </a:p>
          <a:p>
            <a:pPr>
              <a:lnSpc>
                <a:spcPct val="150000"/>
              </a:lnSpc>
              <a:buSzPts val="1000"/>
              <a:tabLst>
                <a:tab pos="457200" algn="l"/>
              </a:tabLst>
            </a:pPr>
            <a:r>
              <a:rPr lang="it-IT" sz="2200" b="1" kern="0" dirty="0">
                <a:solidFill>
                  <a:srgbClr val="003399"/>
                </a:solidFill>
                <a:ea typeface="+mn-lt"/>
                <a:cs typeface="+mn-lt"/>
              </a:rPr>
              <a:t>Format</a:t>
            </a:r>
          </a:p>
          <a:p>
            <a:pPr marL="914400" lvl="1" indent="-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200" b="1" kern="0" dirty="0">
                <a:solidFill>
                  <a:srgbClr val="003399"/>
                </a:solidFill>
                <a:ea typeface="+mn-lt"/>
                <a:cs typeface="+mn-lt"/>
              </a:rPr>
              <a:t>Group discussion</a:t>
            </a:r>
            <a:r>
              <a:rPr lang="en-US" sz="2200" kern="0" dirty="0">
                <a:solidFill>
                  <a:srgbClr val="003399"/>
                </a:solidFill>
                <a:ea typeface="+mn-lt"/>
                <a:cs typeface="+mn-lt"/>
              </a:rPr>
              <a:t>– 20 minutes – </a:t>
            </a:r>
            <a:r>
              <a:rPr lang="en-GB" sz="2200" kern="0" dirty="0">
                <a:solidFill>
                  <a:srgbClr val="003399"/>
                </a:solidFill>
                <a:ea typeface="+mn-lt"/>
                <a:cs typeface="+mn-lt"/>
              </a:rPr>
              <a:t>Work through the scenario and the worksheet questions within your group.</a:t>
            </a:r>
          </a:p>
          <a:p>
            <a:pPr marL="914400" lvl="1" indent="-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200" b="1" kern="0" dirty="0">
                <a:solidFill>
                  <a:srgbClr val="003399"/>
                </a:solidFill>
                <a:ea typeface="+mn-lt"/>
                <a:cs typeface="+mn-lt"/>
              </a:rPr>
              <a:t>Plenary debrief</a:t>
            </a:r>
            <a:r>
              <a:rPr lang="en-US" sz="2200" kern="0" dirty="0">
                <a:solidFill>
                  <a:srgbClr val="003399"/>
                </a:solidFill>
                <a:ea typeface="+mn-lt"/>
                <a:cs typeface="+mn-lt"/>
              </a:rPr>
              <a:t>– 20 minutes – </a:t>
            </a:r>
            <a:r>
              <a:rPr lang="en-GB" sz="2200" kern="0" dirty="0">
                <a:solidFill>
                  <a:srgbClr val="003399"/>
                </a:solidFill>
                <a:ea typeface="+mn-lt"/>
                <a:cs typeface="+mn-lt"/>
              </a:rPr>
              <a:t>Each group shares its key takeaways, and we compare findings across scenarios.</a:t>
            </a:r>
          </a:p>
        </p:txBody>
      </p:sp>
    </p:spTree>
    <p:extLst>
      <p:ext uri="{BB962C8B-B14F-4D97-AF65-F5344CB8AC3E}">
        <p14:creationId xmlns:p14="http://schemas.microsoft.com/office/powerpoint/2010/main" val="18860714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63E578C-7353-8004-B193-A3AA30E91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356" y="404145"/>
            <a:ext cx="10515600" cy="1325563"/>
          </a:xfrm>
        </p:spPr>
        <p:txBody>
          <a:bodyPr lIns="91440" tIns="45720" rIns="91440" bIns="45720" anchor="t"/>
          <a:lstStyle/>
          <a:p>
            <a:r>
              <a:rPr lang="it-IT" dirty="0" err="1"/>
              <a:t>Introduction</a:t>
            </a:r>
            <a:r>
              <a:rPr lang="it-IT" dirty="0"/>
              <a:t> &amp; </a:t>
            </a:r>
            <a:r>
              <a:rPr lang="it-IT" dirty="0" err="1"/>
              <a:t>Objective</a:t>
            </a:r>
            <a:endParaRPr lang="it-IT" dirty="0" err="1">
              <a:cs typeface="Arial"/>
            </a:endParaRPr>
          </a:p>
          <a:p>
            <a:endParaRPr lang="it-IT" dirty="0">
              <a:cs typeface="Arial"/>
            </a:endParaRP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A18A9B6F-8D2A-F735-48E7-B6DB160AFA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F5437-E3B5-5147-A7A5-38A9C54DE9DC}" type="slidenum">
              <a:rPr lang="en-IT" smtClean="0"/>
              <a:pPr/>
              <a:t>17</a:t>
            </a:fld>
            <a:endParaRPr lang="en-IT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340DA1F-EBB0-5736-0170-80C983D4A785}"/>
              </a:ext>
            </a:extLst>
          </p:cNvPr>
          <p:cNvSpPr txBox="1"/>
          <p:nvPr/>
        </p:nvSpPr>
        <p:spPr>
          <a:xfrm>
            <a:off x="643453" y="1473301"/>
            <a:ext cx="10920344" cy="40922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buSzPts val="1000"/>
              <a:tabLst>
                <a:tab pos="457200" algn="l"/>
              </a:tabLst>
            </a:pPr>
            <a:r>
              <a:rPr lang="it-IT" sz="2200" b="1" kern="0" dirty="0">
                <a:solidFill>
                  <a:srgbClr val="003399"/>
                </a:solidFill>
                <a:ea typeface="+mn-lt"/>
                <a:cs typeface="+mn-lt"/>
              </a:rPr>
              <a:t>Simulated Scenario</a:t>
            </a:r>
            <a:r>
              <a:rPr lang="it-IT" sz="2200" kern="0" dirty="0">
                <a:solidFill>
                  <a:srgbClr val="003399"/>
                </a:solidFill>
                <a:ea typeface="+mn-lt"/>
                <a:cs typeface="+mn-lt"/>
              </a:rPr>
              <a:t>: </a:t>
            </a:r>
            <a:r>
              <a:rPr lang="en-GB" sz="2200" kern="0" dirty="0">
                <a:solidFill>
                  <a:srgbClr val="003399"/>
                </a:solidFill>
                <a:ea typeface="+mn-lt"/>
                <a:cs typeface="+mn-lt"/>
              </a:rPr>
              <a:t>Tokenisation and crypto-assets are reshaping parts of the financial system, raising new questions for supervisors about risks, value, and oversight.</a:t>
            </a:r>
          </a:p>
          <a:p>
            <a:pPr>
              <a:lnSpc>
                <a:spcPct val="150000"/>
              </a:lnSpc>
              <a:buSzPts val="1000"/>
              <a:tabLst>
                <a:tab pos="457200" algn="l"/>
              </a:tabLst>
            </a:pPr>
            <a:r>
              <a:rPr lang="it-IT" sz="2200" b="1" kern="0" dirty="0">
                <a:solidFill>
                  <a:srgbClr val="003399"/>
                </a:solidFill>
                <a:ea typeface="+mn-lt"/>
                <a:cs typeface="+mn-lt"/>
              </a:rPr>
              <a:t>Our Role</a:t>
            </a:r>
            <a:r>
              <a:rPr lang="it-IT" sz="2200" kern="0" dirty="0">
                <a:solidFill>
                  <a:srgbClr val="003399"/>
                </a:solidFill>
                <a:ea typeface="+mn-lt"/>
                <a:cs typeface="+mn-lt"/>
              </a:rPr>
              <a:t>: </a:t>
            </a:r>
            <a:r>
              <a:rPr lang="en-GB" sz="2200" kern="0" dirty="0">
                <a:solidFill>
                  <a:srgbClr val="003399"/>
                </a:solidFill>
                <a:ea typeface="+mn-lt"/>
                <a:cs typeface="+mn-lt"/>
              </a:rPr>
              <a:t>Act as a supervisory team tasked with assessing a tokenised market structure, understanding how it works, where the risks lie, and what falls outside the existing regulatory perimeter.</a:t>
            </a:r>
          </a:p>
          <a:p>
            <a:pPr>
              <a:lnSpc>
                <a:spcPct val="150000"/>
              </a:lnSpc>
              <a:buSzPts val="1000"/>
              <a:tabLst>
                <a:tab pos="457200" algn="l"/>
              </a:tabLst>
            </a:pPr>
            <a:r>
              <a:rPr lang="it-IT" sz="2200" b="1" kern="0" dirty="0">
                <a:solidFill>
                  <a:srgbClr val="003399"/>
                </a:solidFill>
                <a:ea typeface="+mn-lt"/>
                <a:cs typeface="+mn-lt"/>
              </a:rPr>
              <a:t>Overall Goal</a:t>
            </a:r>
            <a:r>
              <a:rPr lang="it-IT" sz="2200" kern="0" dirty="0">
                <a:solidFill>
                  <a:srgbClr val="003399"/>
                </a:solidFill>
                <a:ea typeface="+mn-lt"/>
                <a:cs typeface="+mn-lt"/>
              </a:rPr>
              <a:t>: </a:t>
            </a:r>
            <a:r>
              <a:rPr lang="en-GB" sz="2200" kern="0" dirty="0">
                <a:solidFill>
                  <a:srgbClr val="003399"/>
                </a:solidFill>
                <a:ea typeface="+mn-lt"/>
                <a:cs typeface="+mn-lt"/>
              </a:rPr>
              <a:t>Build a shared understanding of how tokenisation affects financial markets and identify the priorities supervisors should focus on.</a:t>
            </a:r>
            <a:endParaRPr lang="it-IT" sz="2200" b="1" kern="0" dirty="0">
              <a:solidFill>
                <a:srgbClr val="003399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22372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8EE25-1E5C-003E-3C7A-6B35F6633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361DEF-CE8D-F9D9-0FE6-915B6F6D9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356" y="404145"/>
            <a:ext cx="10515600" cy="1325563"/>
          </a:xfrm>
        </p:spPr>
        <p:txBody>
          <a:bodyPr lIns="91440" tIns="45720" rIns="91440" bIns="45720" anchor="t"/>
          <a:lstStyle/>
          <a:p>
            <a:r>
              <a:rPr lang="it-IT" dirty="0"/>
              <a:t>The three scenarios</a:t>
            </a:r>
            <a:endParaRPr lang="it-IT" dirty="0">
              <a:cs typeface="Arial"/>
            </a:endParaRPr>
          </a:p>
          <a:p>
            <a:endParaRPr lang="it-IT" dirty="0">
              <a:cs typeface="Arial"/>
            </a:endParaRP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E2B8D574-17B5-DC70-EE40-FF92F4033C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F5437-E3B5-5147-A7A5-38A9C54DE9DC}" type="slidenum">
              <a:rPr lang="en-IT" smtClean="0"/>
              <a:pPr/>
              <a:t>18</a:t>
            </a:fld>
            <a:endParaRPr lang="en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4FEDA45-9B34-309A-526E-5F76A69D1D15}"/>
              </a:ext>
            </a:extLst>
          </p:cNvPr>
          <p:cNvSpPr txBox="1"/>
          <p:nvPr/>
        </p:nvSpPr>
        <p:spPr>
          <a:xfrm>
            <a:off x="643453" y="1473301"/>
            <a:ext cx="10920344" cy="502323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GB" sz="2200" b="1" kern="0" dirty="0">
                <a:solidFill>
                  <a:srgbClr val="003399"/>
                </a:solidFill>
                <a:ea typeface="+mn-lt"/>
                <a:cs typeface="+mn-lt"/>
              </a:rPr>
              <a:t>Scenario A – </a:t>
            </a:r>
            <a:r>
              <a:rPr lang="en-GB" sz="2200" kern="0" dirty="0">
                <a:solidFill>
                  <a:srgbClr val="003399"/>
                </a:solidFill>
                <a:ea typeface="+mn-lt"/>
                <a:cs typeface="+mn-lt"/>
              </a:rPr>
              <a:t>Tokenised Bond Market Pilot: An EU Member State launches a DLT-based platform for issuing and settling government bonds.</a:t>
            </a: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GB" sz="2200" b="1" kern="0" dirty="0">
                <a:solidFill>
                  <a:srgbClr val="003399"/>
                </a:solidFill>
                <a:ea typeface="+mn-lt"/>
                <a:cs typeface="+mn-lt"/>
              </a:rPr>
              <a:t>Scenario B – </a:t>
            </a:r>
            <a:r>
              <a:rPr lang="en-GB" sz="2200" kern="0" dirty="0">
                <a:solidFill>
                  <a:srgbClr val="003399"/>
                </a:solidFill>
                <a:ea typeface="+mn-lt"/>
                <a:cs typeface="+mn-lt"/>
              </a:rPr>
              <a:t>Tokenised Fund with DeFi Integration: A UCITS fund is tokenised, and its tokens are used as collateral on a decentralised lending protocol.</a:t>
            </a: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GB" sz="2200" b="1" kern="0" dirty="0">
                <a:solidFill>
                  <a:srgbClr val="003399"/>
                </a:solidFill>
                <a:ea typeface="+mn-lt"/>
                <a:cs typeface="+mn-lt"/>
              </a:rPr>
              <a:t>Scenario C – </a:t>
            </a:r>
            <a:r>
              <a:rPr lang="en-GB" sz="2200" kern="0" dirty="0">
                <a:solidFill>
                  <a:srgbClr val="003399"/>
                </a:solidFill>
                <a:ea typeface="+mn-lt"/>
                <a:cs typeface="+mn-lt"/>
              </a:rPr>
              <a:t>Tokenised Loan Portfolios: A bank tokenises a portfolio of SME loans for securitisation and liquidity.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ts val="1000"/>
              <a:tabLst>
                <a:tab pos="457200" algn="l"/>
              </a:tabLst>
            </a:pPr>
            <a:endParaRPr lang="en-GB" sz="2200" kern="0" dirty="0">
              <a:solidFill>
                <a:srgbClr val="003399"/>
              </a:solidFill>
              <a:ea typeface="+mn-lt"/>
              <a:cs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en-GB" sz="2200" kern="0" dirty="0">
                <a:solidFill>
                  <a:srgbClr val="003399"/>
                </a:solidFill>
                <a:ea typeface="+mn-lt"/>
                <a:cs typeface="+mn-lt"/>
              </a:rPr>
              <a:t>Each scenario presents a system already in operation, followed by a moment of stress that puts it to the test. Your job is to analyse both.</a:t>
            </a:r>
          </a:p>
        </p:txBody>
      </p:sp>
    </p:spTree>
    <p:extLst>
      <p:ext uri="{BB962C8B-B14F-4D97-AF65-F5344CB8AC3E}">
        <p14:creationId xmlns:p14="http://schemas.microsoft.com/office/powerpoint/2010/main" val="11587716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5764A-C1EF-B6AE-005E-DF70F1F1AB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234107C2-4CF1-3B8E-7BF4-C9E5E462C2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F5437-E3B5-5147-A7A5-38A9C54DE9DC}" type="slidenum">
              <a:rPr lang="en-IT" smtClean="0"/>
              <a:pPr/>
              <a:t>19</a:t>
            </a:fld>
            <a:endParaRPr lang="en-IT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BDE4ACD4-318F-D4C3-BA7E-3A174F4ED777}"/>
              </a:ext>
            </a:extLst>
          </p:cNvPr>
          <p:cNvSpPr txBox="1">
            <a:spLocks/>
          </p:cNvSpPr>
          <p:nvPr/>
        </p:nvSpPr>
        <p:spPr>
          <a:xfrm>
            <a:off x="1421141" y="685873"/>
            <a:ext cx="2889479" cy="235888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lIns="91440" tIns="45720" rIns="91440" bIns="45720" anchor="t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it-IT" sz="2100" b="1" dirty="0"/>
              <a:t>Group 1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nl-NL" sz="2100" dirty="0">
                <a:cs typeface="Arial"/>
              </a:rPr>
              <a:t>Alexander Frick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nl-NL" sz="2100" dirty="0">
                <a:cs typeface="Arial"/>
              </a:rPr>
              <a:t>Alexis Baudon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nl-NL" sz="2100" dirty="0">
                <a:cs typeface="Arial"/>
              </a:rPr>
              <a:t>Bas van der Wal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nl-NL" sz="2100" dirty="0">
                <a:cs typeface="Arial"/>
              </a:rPr>
              <a:t>Benjamin Ellul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nl-NL" sz="2100" dirty="0">
                <a:cs typeface="Arial"/>
              </a:rPr>
              <a:t>Christos Lamaris-Adamis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nl-NL" sz="2100" dirty="0">
                <a:cs typeface="Arial"/>
              </a:rPr>
              <a:t>Elena Chomatenou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6E382D7D-E8AA-2060-B255-D58BFA410728}"/>
              </a:ext>
            </a:extLst>
          </p:cNvPr>
          <p:cNvSpPr txBox="1">
            <a:spLocks/>
          </p:cNvSpPr>
          <p:nvPr/>
        </p:nvSpPr>
        <p:spPr>
          <a:xfrm>
            <a:off x="1421140" y="3270043"/>
            <a:ext cx="2889479" cy="235887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lIns="91440" tIns="45720" rIns="91440" bIns="45720" anchor="t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it-IT" sz="1600" b="1" dirty="0"/>
              <a:t>Group 4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it-IT" sz="1600" dirty="0">
                <a:cs typeface="Arial"/>
              </a:rPr>
              <a:t>Anja Bautz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it-IT" sz="1600" dirty="0">
                <a:cs typeface="Arial"/>
              </a:rPr>
              <a:t>Janne Kainu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it-IT" sz="1600" dirty="0">
                <a:cs typeface="Arial"/>
              </a:rPr>
              <a:t>Markus Grimm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it-IT" sz="1600" dirty="0">
                <a:cs typeface="Arial"/>
              </a:rPr>
              <a:t>Maria Themistocleous Strouthou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it-IT" sz="1600" dirty="0">
                <a:cs typeface="Arial"/>
              </a:rPr>
              <a:t>Nicolas Dancot</a:t>
            </a:r>
            <a:endParaRPr lang="it-IT" sz="16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it-IT" sz="1600" dirty="0">
              <a:cs typeface="Arial" panose="020B0604020202020204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it-IT" sz="1400" dirty="0">
              <a:cs typeface="Arial" panose="020B0604020202020204"/>
            </a:endParaRP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>
              <a:cs typeface="Arial" panose="020B0604020202020204"/>
            </a:endParaRPr>
          </a:p>
          <a:p>
            <a:endParaRPr lang="en-IT" dirty="0">
              <a:cs typeface="Arial" panose="020B0604020202020204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1B36F400-DD2E-AF7F-9EDC-010520F521A0}"/>
              </a:ext>
            </a:extLst>
          </p:cNvPr>
          <p:cNvSpPr txBox="1">
            <a:spLocks/>
          </p:cNvSpPr>
          <p:nvPr/>
        </p:nvSpPr>
        <p:spPr>
          <a:xfrm>
            <a:off x="8053823" y="685873"/>
            <a:ext cx="2889479" cy="235888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lIns="91440" tIns="45720" rIns="91440" bIns="45720" anchor="t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it-IT" sz="1600" b="1" dirty="0"/>
              <a:t>Group 3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nl-NL" sz="1600" dirty="0">
                <a:cs typeface="Arial"/>
              </a:rPr>
              <a:t>Jan Herrmann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nl-NL" sz="1600" dirty="0">
                <a:cs typeface="Arial"/>
              </a:rPr>
              <a:t>Gijs van Luling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nl-NL" sz="1600" dirty="0">
                <a:cs typeface="Arial"/>
              </a:rPr>
              <a:t>Elias Olasore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nl-NL" sz="1600" dirty="0">
                <a:cs typeface="Arial"/>
              </a:rPr>
              <a:t>Henning Schultetus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nl-NL" sz="1600" dirty="0">
                <a:cs typeface="Arial"/>
              </a:rPr>
              <a:t>Jens Ericson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nl-NL" sz="1600" dirty="0">
                <a:cs typeface="Arial"/>
              </a:rPr>
              <a:t>Linda Madeleine Olszewski</a:t>
            </a:r>
            <a:endParaRPr lang="nl-NL" sz="16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it-IT" sz="1400" dirty="0">
              <a:cs typeface="Arial" panose="020B0604020202020204"/>
            </a:endParaRPr>
          </a:p>
          <a:p>
            <a:pPr>
              <a:spcBef>
                <a:spcPts val="0"/>
              </a:spcBef>
            </a:pPr>
            <a:endParaRPr lang="en-US" sz="1400" dirty="0">
              <a:cs typeface="Arial"/>
            </a:endParaRPr>
          </a:p>
          <a:p>
            <a:pPr>
              <a:spcBef>
                <a:spcPts val="0"/>
              </a:spcBef>
            </a:pPr>
            <a:endParaRPr lang="it-IT" sz="1400" dirty="0">
              <a:cs typeface="Arial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EEB0FF7-08F4-FC4B-A13F-EF866390E926}"/>
              </a:ext>
            </a:extLst>
          </p:cNvPr>
          <p:cNvSpPr txBox="1">
            <a:spLocks/>
          </p:cNvSpPr>
          <p:nvPr/>
        </p:nvSpPr>
        <p:spPr>
          <a:xfrm>
            <a:off x="4737483" y="685873"/>
            <a:ext cx="2889479" cy="235888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lIns="91440" tIns="45720" rIns="91440" bIns="45720" anchor="t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it-IT" sz="1900" b="1" dirty="0"/>
              <a:t>Group 2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it-IT" sz="1900" dirty="0">
                <a:cs typeface="Arial"/>
              </a:rPr>
              <a:t>Diego Caballero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it-IT" sz="1900" dirty="0">
                <a:cs typeface="Arial"/>
              </a:rPr>
              <a:t>Andre Ribeiro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it-IT" sz="1900" dirty="0">
                <a:cs typeface="Arial"/>
              </a:rPr>
              <a:t>Catalijne Frijters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it-IT" sz="1900" dirty="0">
                <a:cs typeface="Arial"/>
              </a:rPr>
              <a:t>Bonifac Dobos Falzon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it-IT" sz="1900" dirty="0">
                <a:cs typeface="Arial"/>
              </a:rPr>
              <a:t>Clara Galliani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it-IT" sz="1900" dirty="0">
                <a:cs typeface="Arial"/>
              </a:rPr>
              <a:t>Natalija Sudnikevic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endParaRPr lang="it-IT" sz="1900" dirty="0"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400" dirty="0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B111863-D532-8CF2-C7BD-148B0F0F5435}"/>
              </a:ext>
            </a:extLst>
          </p:cNvPr>
          <p:cNvSpPr txBox="1">
            <a:spLocks/>
          </p:cNvSpPr>
          <p:nvPr/>
        </p:nvSpPr>
        <p:spPr>
          <a:xfrm>
            <a:off x="4737482" y="3272955"/>
            <a:ext cx="2889479" cy="235888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lIns="91440" tIns="45720" rIns="91440" bIns="4572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it-IT" sz="1600" b="1" dirty="0"/>
              <a:t>Group 5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nl-NL" sz="1600" dirty="0">
                <a:cs typeface="Arial"/>
              </a:rPr>
              <a:t>Maria Rafferty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nl-NL" sz="1600" dirty="0">
                <a:cs typeface="Arial"/>
              </a:rPr>
              <a:t>Maria Ángeles Nieto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nl-NL" sz="1600" dirty="0">
                <a:cs typeface="Arial"/>
              </a:rPr>
              <a:t>Mario Nyári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nl-NL" sz="1600" dirty="0">
                <a:cs typeface="Arial"/>
              </a:rPr>
              <a:t>Mihai Petrus Radu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nl-NL" sz="1600" dirty="0">
                <a:cs typeface="Arial"/>
              </a:rPr>
              <a:t>Ole Henrik Myklebust</a:t>
            </a:r>
            <a:endParaRPr lang="en-US" sz="1400" dirty="0">
              <a:cs typeface="Arial"/>
            </a:endParaRPr>
          </a:p>
          <a:p>
            <a:pPr>
              <a:spcBef>
                <a:spcPts val="0"/>
              </a:spcBef>
            </a:pPr>
            <a:endParaRPr lang="it-IT" sz="1400" dirty="0">
              <a:cs typeface="Arial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ACE375B-078F-59F5-AB0C-C21400F7EE54}"/>
              </a:ext>
            </a:extLst>
          </p:cNvPr>
          <p:cNvSpPr txBox="1">
            <a:spLocks/>
          </p:cNvSpPr>
          <p:nvPr/>
        </p:nvSpPr>
        <p:spPr>
          <a:xfrm>
            <a:off x="8053824" y="3270040"/>
            <a:ext cx="2889479" cy="235888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lIns="91440" tIns="45720" rIns="91440" bIns="4572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it-IT" sz="1600" b="1" dirty="0"/>
              <a:t>Group 6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nl-NL" sz="1600" dirty="0">
                <a:cs typeface="Arial"/>
              </a:rPr>
              <a:t>Petra Ehlin Nordh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nl-NL" sz="1600" dirty="0">
                <a:cs typeface="Arial"/>
              </a:rPr>
              <a:t>Susana Narciso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nl-NL" sz="1600" dirty="0">
                <a:cs typeface="Arial"/>
              </a:rPr>
              <a:t>Ute Lettanie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nl-NL" sz="1600" dirty="0">
                <a:cs typeface="Arial"/>
              </a:rPr>
              <a:t>Vidas Zabinskas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nl-NL" sz="1600" dirty="0">
                <a:cs typeface="Arial"/>
              </a:rPr>
              <a:t>Wendy Hughes</a:t>
            </a:r>
            <a:endParaRPr lang="en-US" sz="1400" dirty="0">
              <a:cs typeface="Arial"/>
            </a:endParaRPr>
          </a:p>
          <a:p>
            <a:pPr>
              <a:spcBef>
                <a:spcPts val="0"/>
              </a:spcBef>
            </a:pPr>
            <a:endParaRPr lang="it-IT" sz="14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4649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EC459F-DD15-B0FD-0045-A55EE0386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Tokenisation and Digital Money: What Supervisors Need to Know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5ED783-4AD5-F05C-FBA0-7A8E20F001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499" y="1920726"/>
            <a:ext cx="10699186" cy="4817532"/>
          </a:xfrm>
        </p:spPr>
        <p:txBody>
          <a:bodyPr>
            <a:normAutofit fontScale="6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3400" u="sng" dirty="0"/>
              <a:t>Opening and framing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600" dirty="0"/>
              <a:t>Context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600" dirty="0"/>
              <a:t>Definitions</a:t>
            </a:r>
          </a:p>
          <a:p>
            <a:pPr marL="457200" lvl="1" indent="0">
              <a:buNone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sz="3400" b="1" u="sng" dirty="0"/>
              <a:t>Tokenisation of Capital Markets / Real-World Assets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900" dirty="0"/>
              <a:t>What is being </a:t>
            </a:r>
            <a:r>
              <a:rPr lang="en-US" sz="2900" dirty="0" err="1"/>
              <a:t>tokenised</a:t>
            </a:r>
            <a:r>
              <a:rPr lang="en-US" sz="2900" dirty="0"/>
              <a:t> and why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900" dirty="0"/>
              <a:t>Market structure effects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900" dirty="0"/>
              <a:t>Intermediation – myth vs reality</a:t>
            </a:r>
          </a:p>
          <a:p>
            <a:pPr marL="457200" lvl="1" indent="0">
              <a:buNone/>
            </a:pPr>
            <a:r>
              <a:rPr lang="en-US" dirty="0"/>
              <a:t>---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400" u="sng" dirty="0"/>
              <a:t>Interactive Group Exercises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900" dirty="0"/>
              <a:t>Work in groups followed by plenary discussion</a:t>
            </a:r>
          </a:p>
          <a:p>
            <a:pPr marL="457200" lvl="1" indent="0">
              <a:buNone/>
            </a:pPr>
            <a:r>
              <a:rPr lang="en-US" dirty="0"/>
              <a:t>---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400" b="1" u="sng" dirty="0"/>
              <a:t>Tokenisation of Money</a:t>
            </a:r>
            <a:endParaRPr lang="en-US" sz="3400" b="1" dirty="0"/>
          </a:p>
          <a:p>
            <a:pPr marL="914400" lvl="1" indent="-457200">
              <a:buFont typeface="+mj-lt"/>
              <a:buAutoNum type="arabicPeriod"/>
            </a:pPr>
            <a:r>
              <a:rPr lang="en-US" sz="2900" dirty="0" err="1"/>
              <a:t>Tokenised</a:t>
            </a:r>
            <a:r>
              <a:rPr lang="en-US" sz="2900" dirty="0"/>
              <a:t> deposits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900" dirty="0"/>
              <a:t>Stablecoins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900" dirty="0"/>
              <a:t>CBDCs</a:t>
            </a:r>
          </a:p>
          <a:p>
            <a:pPr marL="457200" lvl="1" indent="0">
              <a:buNone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sz="3400" u="sng" dirty="0"/>
              <a:t>Concluding discussion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4D4EBC-720E-489E-B551-44B77A6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72-CF230FDE727D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26711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000"/>
            <a:ext cx="10820400" cy="2000000"/>
          </a:xfrm>
        </p:spPr>
        <p:txBody>
          <a:bodyPr/>
          <a:lstStyle/>
          <a:p>
            <a:r>
              <a:rPr lang="en-US" sz="5600" b="1" dirty="0"/>
              <a:t>Part II</a:t>
            </a:r>
          </a:p>
          <a:p>
            <a:r>
              <a:rPr lang="en-US" sz="3600" b="0" dirty="0"/>
              <a:t>Tokenisation of Money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3900000"/>
            <a:ext cx="10820400" cy="1400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000" dirty="0"/>
              <a:t>4.1  Why digital money is foundational</a:t>
            </a:r>
          </a:p>
          <a:p>
            <a:pPr marL="0" indent="0">
              <a:buNone/>
            </a:pPr>
            <a:r>
              <a:rPr lang="en-US" sz="2000" dirty="0"/>
              <a:t>4.2  Tokenised deposits</a:t>
            </a:r>
          </a:p>
          <a:p>
            <a:pPr marL="0" indent="0">
              <a:buNone/>
            </a:pPr>
            <a:r>
              <a:rPr lang="en-US" sz="2000" dirty="0"/>
              <a:t>4.3  Stablecoins</a:t>
            </a:r>
          </a:p>
          <a:p>
            <a:pPr marL="0" indent="0">
              <a:buNone/>
            </a:pPr>
            <a:r>
              <a:rPr lang="en-US" sz="2000" dirty="0"/>
              <a:t>4.4  CBDCs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81-CF230FDE727D}" type="slidenum">
              <a:rPr lang="es-ES" smtClean="0"/>
              <a:t>20</a:t>
            </a:fld>
            <a:endParaRPr lang="es-E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digital money is foundational</a:t>
            </a:r>
          </a:p>
        </p:txBody>
      </p:sp>
      <p:sp>
        <p:nvSpPr>
          <p:cNvPr id="3" name="Left col"/>
          <p:cNvSpPr txBox="1"/>
          <p:nvPr/>
        </p:nvSpPr>
        <p:spPr>
          <a:xfrm>
            <a:off x="457200" y="2050000"/>
            <a:ext cx="5600000" cy="4350000"/>
          </a:xfrm>
          <a:prstGeom prst="rect">
            <a:avLst/>
          </a:prstGeom>
          <a:noFill/>
        </p:spPr>
        <p:txBody>
          <a:bodyPr wrap="square" lIns="91440" tIns="91440" rIns="91440" bIns="91440" rtlCol="0">
            <a:normAutofit/>
          </a:bodyPr>
          <a:lstStyle/>
          <a:p>
            <a:pPr marL="0" indent="0">
              <a:buNone/>
            </a:pPr>
            <a:r>
              <a:rPr lang="en-US" sz="2000" b="1" dirty="0"/>
              <a:t>A binding constraint</a:t>
            </a:r>
          </a:p>
          <a:p>
            <a:pPr marL="0" indent="0">
              <a:buNone/>
            </a:pPr>
            <a:endParaRPr lang="en-US" sz="1600" dirty="0"/>
          </a:p>
          <a:p>
            <a:pPr marL="228600" indent="-228600">
              <a:buChar char="•"/>
            </a:pPr>
            <a:r>
              <a:rPr lang="en-US" sz="1600" dirty="0"/>
              <a:t>Tokenised assets require a tokenised settlement asset — without digital money, tokenisation remains partial and inefficient</a:t>
            </a:r>
          </a:p>
          <a:p>
            <a:pPr marL="228600" indent="-228600">
              <a:buChar char="•"/>
            </a:pPr>
            <a:r>
              <a:rPr lang="en-US" sz="1600" dirty="0"/>
              <a:t>The “cash leg” problem: atomic DvP settlement cannot work without an on-chain equivalent of central bank or commercial bank money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000" b="1" dirty="0"/>
              <a:t>Wider stakes</a:t>
            </a:r>
          </a:p>
          <a:p>
            <a:pPr marL="0" indent="0">
              <a:buNone/>
            </a:pPr>
            <a:endParaRPr lang="en-US" sz="1600" dirty="0"/>
          </a:p>
          <a:p>
            <a:pPr marL="228600" indent="-228600">
              <a:buChar char="•"/>
            </a:pPr>
            <a:r>
              <a:rPr lang="en-US" sz="1600" dirty="0"/>
              <a:t>Questions of monetary policy transmission, monetary sovereignty, currency substitution, and distributional effects</a:t>
            </a:r>
          </a:p>
          <a:p>
            <a:pPr marL="228600" indent="-228600">
              <a:buChar char="•"/>
            </a:pPr>
            <a:r>
              <a:rPr lang="en-US" sz="1600" dirty="0"/>
              <a:t>The nature of money itself is being reconsidered — with significant geoeconomic implications</a:t>
            </a:r>
          </a:p>
        </p:txBody>
      </p:sp>
      <p:sp>
        <p:nvSpPr>
          <p:cNvPr id="5" name="Right col"/>
          <p:cNvSpPr txBox="1"/>
          <p:nvPr/>
        </p:nvSpPr>
        <p:spPr>
          <a:xfrm>
            <a:off x="6400000" y="2050000"/>
            <a:ext cx="5200000" cy="4350000"/>
          </a:xfrm>
          <a:prstGeom prst="rect">
            <a:avLst/>
          </a:prstGeom>
          <a:solidFill>
            <a:srgbClr val="EBF3FB"/>
          </a:solidFill>
        </p:spPr>
        <p:txBody>
          <a:bodyPr wrap="square" lIns="274638" tIns="274638" rIns="274638" bIns="274638" rtlCol="0">
            <a:normAutofit/>
          </a:bodyPr>
          <a:lstStyle/>
          <a:p>
            <a:pPr marL="0" indent="0">
              <a:buNone/>
            </a:pPr>
            <a:r>
              <a:rPr lang="en-US" sz="2000" b="1" dirty="0"/>
              <a:t>Three major forms — all coexist</a:t>
            </a:r>
          </a:p>
          <a:p>
            <a:pPr marL="0" indent="0">
              <a:buNone/>
            </a:pPr>
            <a:endParaRPr lang="en-US" sz="1600" dirty="0"/>
          </a:p>
          <a:p>
            <a:pPr marL="228600" indent="-228600">
              <a:buChar char="→"/>
            </a:pPr>
            <a:r>
              <a:rPr lang="en-US" sz="1600" b="1" dirty="0"/>
              <a:t>Tokenised deposits: </a:t>
            </a:r>
            <a:r>
              <a:rPr lang="en-US" sz="1600" dirty="0"/>
              <a:t>digital commercial bank money; programmable but not freely transferable</a:t>
            </a:r>
          </a:p>
          <a:p>
            <a:pPr marL="228600" indent="-228600">
              <a:buChar char="→"/>
            </a:pPr>
            <a:r>
              <a:rPr lang="en-US" sz="1600" b="1" dirty="0"/>
              <a:t>Stablecoins: </a:t>
            </a:r>
            <a:r>
              <a:rPr lang="en-US" sz="1600" dirty="0"/>
              <a:t>private, often non-bank; dominant settlement asset in crypto today</a:t>
            </a:r>
          </a:p>
          <a:p>
            <a:pPr marL="228600" indent="-228600">
              <a:buChar char="→"/>
            </a:pPr>
            <a:r>
              <a:rPr lang="en-US" sz="1600" b="1" dirty="0"/>
              <a:t>CBDC: </a:t>
            </a:r>
            <a:r>
              <a:rPr lang="en-US" sz="1600" dirty="0"/>
              <a:t>central bank money; retail or wholesale; highest trust anchor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000" b="1" dirty="0"/>
              <a:t>The key question</a:t>
            </a:r>
          </a:p>
          <a:p>
            <a:pPr marL="0" indent="0">
              <a:buNone/>
            </a:pPr>
            <a:endParaRPr lang="en-US" sz="1600" dirty="0"/>
          </a:p>
          <a:p>
            <a:pPr marL="228600" indent="-228600">
              <a:buChar char="•"/>
            </a:pPr>
            <a:r>
              <a:rPr lang="en-US" sz="1600" dirty="0"/>
              <a:t>Not which form “wins” — but trade-offs, interoperability, and the nature of the mix in a future digital financial 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82-CF230FDE727D}" type="slidenum">
              <a:rPr lang="es-ES" smtClean="0"/>
              <a:t>21</a:t>
            </a:fld>
            <a:endParaRPr lang="es-E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Tokenised deposits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83-CF230FDE727D}" type="slidenum">
              <a:rPr lang="es-ES" smtClean="0"/>
              <a:t>22</a:t>
            </a:fld>
            <a:endParaRPr lang="es-E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455318"/>
              </p:ext>
            </p:extLst>
          </p:nvPr>
        </p:nvGraphicFramePr>
        <p:xfrm>
          <a:off x="457200" y="1371600"/>
          <a:ext cx="11277600" cy="50891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25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7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0000">
                <a:tc>
                  <a:txBody>
                    <a:bodyPr/>
                    <a:lstStyle/>
                    <a:p>
                      <a:r>
                        <a:rPr lang="en-US" b="1" dirty="0"/>
                        <a:t>Dimension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What it 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Current state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Supervisory questions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r>
                        <a:rPr lang="en-US" b="1" dirty="0"/>
                        <a:t>Definition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Digital representation of a commercial bank deposit recorded on DLT; not freely transferable like cash; maintains the bank relationship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Still largely experimental; mainly bank consortia pilots (e.g. JPM Coin, Fnality); EU issuance modest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How does it differ from an e-money token under MiCA?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/>
                        <a:t>Tokenised</a:t>
                      </a:r>
                      <a:r>
                        <a:rPr lang="en-US" dirty="0"/>
                        <a:t> deposit stays within the existing bank prudential perimeter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r>
                        <a:rPr lang="en-US" b="1" dirty="0"/>
                        <a:t>Key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Interest-bearing; continuous contractual relationship with bank; programmable payments via smart contract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Growing institutional interest driven by programmability; EBA monitoring use cases in 2026 workplan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Does prudential treatment remain unchanged? How do they interact with payment systems?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r>
                        <a:rPr lang="en-US" b="1" dirty="0"/>
                        <a:t>Use cases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Wholesale settlement; intraday liquidity management; cross-border payments between banks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Primarily wholesale and interbank; retail use limited; no public secondary market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Interoperability with T2/TARGET systems; operational risk of DLT layer above trad infrastructure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Stablecoins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84-CF230FDE727D}" type="slidenum">
              <a:rPr lang="es-ES" smtClean="0"/>
              <a:t>23</a:t>
            </a:fld>
            <a:endParaRPr lang="es-ES"/>
          </a:p>
        </p:txBody>
      </p:sp>
      <p:sp>
        <p:nvSpPr>
          <p:cNvPr id="3" name="Left col"/>
          <p:cNvSpPr txBox="1"/>
          <p:nvPr/>
        </p:nvSpPr>
        <p:spPr>
          <a:xfrm>
            <a:off x="457200" y="1208314"/>
            <a:ext cx="5600000" cy="5191686"/>
          </a:xfrm>
          <a:prstGeom prst="rect">
            <a:avLst/>
          </a:prstGeom>
          <a:noFill/>
        </p:spPr>
        <p:txBody>
          <a:bodyPr wrap="square" lIns="91440" tIns="91440" rIns="91440" bIns="91440" rtlCol="0">
            <a:normAutofit/>
          </a:bodyPr>
          <a:lstStyle/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en-US" sz="2000" b="1" dirty="0"/>
              <a:t>Models (under MiCA)</a:t>
            </a:r>
          </a:p>
          <a:p>
            <a:pPr marL="0" indent="0">
              <a:buNone/>
            </a:pPr>
            <a:endParaRPr lang="en-US" sz="1600" dirty="0"/>
          </a:p>
          <a:p>
            <a:pPr marL="228600" indent="-228600">
              <a:buChar char="•"/>
            </a:pPr>
            <a:r>
              <a:rPr lang="en-US" sz="1600" b="1" dirty="0"/>
              <a:t>Asset-referenced tokens (ARTs): </a:t>
            </a:r>
            <a:r>
              <a:rPr lang="en-US" sz="1600" dirty="0"/>
              <a:t>backed by a basket of assets; supervised by NCAs (significant to EBA)</a:t>
            </a:r>
          </a:p>
          <a:p>
            <a:pPr marL="228600" indent="-228600">
              <a:buChar char="•"/>
            </a:pPr>
            <a:r>
              <a:rPr lang="en-US" sz="1600" b="1" dirty="0"/>
              <a:t>E-money tokens (EMTs): </a:t>
            </a:r>
            <a:r>
              <a:rPr lang="en-US" sz="1600" dirty="0"/>
              <a:t>pegged 1:1 to a single fiat currency; issued by credit institutions or e-money institutions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000" b="1" dirty="0"/>
              <a:t>Role in the ecosystem</a:t>
            </a:r>
          </a:p>
          <a:p>
            <a:pPr marL="0" indent="0">
              <a:buNone/>
            </a:pPr>
            <a:endParaRPr lang="en-US" sz="1600" dirty="0"/>
          </a:p>
          <a:p>
            <a:pPr marL="228600" indent="-228600">
              <a:buChar char="•"/>
            </a:pPr>
            <a:r>
              <a:rPr lang="en-US" sz="1600" dirty="0"/>
              <a:t>Dominant settlement asset in the crypto ecosystem today (market cap ~$300bn, predominantly USD)</a:t>
            </a:r>
          </a:p>
          <a:p>
            <a:pPr marL="228600" indent="-228600">
              <a:buChar char="•"/>
            </a:pPr>
            <a:r>
              <a:rPr lang="en-US" sz="1600" dirty="0"/>
              <a:t>The “killer app” enabling on-chain activity; foundational for tokenised capital markets to function</a:t>
            </a:r>
          </a:p>
          <a:p>
            <a:pPr marL="228600" indent="-228600">
              <a:buChar char="•"/>
            </a:pPr>
            <a:r>
              <a:rPr lang="en-US" sz="1600" dirty="0"/>
              <a:t>Growing use as collateral in DeFi (e.g. tokenised MMFs held alongside stablecoins)</a:t>
            </a:r>
          </a:p>
        </p:txBody>
      </p:sp>
      <p:sp>
        <p:nvSpPr>
          <p:cNvPr id="6" name="Right col"/>
          <p:cNvSpPr txBox="1"/>
          <p:nvPr/>
        </p:nvSpPr>
        <p:spPr>
          <a:xfrm>
            <a:off x="6400000" y="1208314"/>
            <a:ext cx="5200000" cy="5191686"/>
          </a:xfrm>
          <a:prstGeom prst="rect">
            <a:avLst/>
          </a:prstGeom>
          <a:solidFill>
            <a:srgbClr val="FDE8E8"/>
          </a:solidFill>
        </p:spPr>
        <p:txBody>
          <a:bodyPr wrap="square" lIns="274638" tIns="274638" rIns="274638" bIns="274638" rtlCol="0">
            <a:normAutofit/>
          </a:bodyPr>
          <a:lstStyle/>
          <a:p>
            <a:pPr marL="0" indent="0">
              <a:buNone/>
            </a:pPr>
            <a:r>
              <a:rPr lang="en-US" sz="2000" b="1" dirty="0"/>
              <a:t>Key risks</a:t>
            </a:r>
          </a:p>
          <a:p>
            <a:pPr marL="0" indent="0">
              <a:buNone/>
            </a:pPr>
            <a:endParaRPr lang="en-US" sz="1600" dirty="0"/>
          </a:p>
          <a:p>
            <a:pPr marL="228600" indent="-228600">
              <a:buChar char="•"/>
            </a:pPr>
            <a:r>
              <a:rPr lang="en-US" sz="1600" b="1" dirty="0"/>
              <a:t>Run risk: </a:t>
            </a:r>
            <a:r>
              <a:rPr lang="en-US" sz="1600" dirty="0"/>
              <a:t>MMF-like dynamics; blockchain transparency may accelerate runs if reserve quality falls</a:t>
            </a:r>
          </a:p>
          <a:p>
            <a:pPr marL="228600" indent="-228600">
              <a:buChar char="•"/>
            </a:pPr>
            <a:r>
              <a:rPr lang="en-US" sz="1600" b="1" dirty="0"/>
              <a:t>Reserve quality and governance: </a:t>
            </a:r>
            <a:r>
              <a:rPr lang="en-US" sz="1600" dirty="0"/>
              <a:t>opacity of backing assets; issuer concentration risk</a:t>
            </a:r>
          </a:p>
          <a:p>
            <a:pPr marL="228600" indent="-228600">
              <a:buChar char="•"/>
            </a:pPr>
            <a:r>
              <a:rPr lang="en-US" sz="1600" b="1" dirty="0"/>
              <a:t>Currency substitution: </a:t>
            </a:r>
            <a:r>
              <a:rPr lang="en-US" sz="1600" dirty="0"/>
              <a:t>USD-denominated dominance threatens monetary sovereignty in smaller currency areas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2000" b="1" dirty="0"/>
              <a:t>The EU challenge</a:t>
            </a:r>
          </a:p>
          <a:p>
            <a:pPr marL="0" indent="0">
              <a:buNone/>
            </a:pPr>
            <a:endParaRPr lang="en-US" sz="1600" dirty="0"/>
          </a:p>
          <a:p>
            <a:pPr marL="228600" indent="-228600">
              <a:buChar char="•"/>
            </a:pPr>
            <a:r>
              <a:rPr lang="en-US" sz="1600" b="1" dirty="0"/>
              <a:t>Cold start problem: </a:t>
            </a:r>
            <a:r>
              <a:rPr lang="en-US" sz="1600" dirty="0"/>
              <a:t>euro stablecoins face a chicken-and-egg problem — no user base without liquidity; no liquidity without users</a:t>
            </a:r>
          </a:p>
          <a:p>
            <a:pPr marL="228600" indent="-228600">
              <a:buChar char="•"/>
            </a:pPr>
            <a:r>
              <a:rPr lang="en-US" sz="1600" dirty="0"/>
              <a:t>MiCA reserve requirements may reduce viability; regulatory design is strategically important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Central bank digital currencies (CBDCs)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85-CF230FDE727D}" type="slidenum">
              <a:rPr lang="es-ES" smtClean="0"/>
              <a:t>24</a:t>
            </a:fld>
            <a:endParaRPr lang="es-E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" y="1371600"/>
          <a:ext cx="11277600" cy="50891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25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27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0000">
                <a:tc>
                  <a:txBody>
                    <a:bodyPr/>
                    <a:lstStyle/>
                    <a:p>
                      <a:r>
                        <a:rPr lang="en-US" b="1" dirty="0"/>
                        <a:t>Dimension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Retail CBDC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Wholesale CBDC (wCBDC)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Supervisory relevance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r>
                        <a:rPr lang="en-US" b="1" dirty="0"/>
                        <a:t>Definition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Direct digital claim on the central bank, accessible to the public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DLT-based reserves between financial institutions; central bank settles interbank transactions on-chain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Both are central bank money — the highest-trust settlement asset; eliminates counterparty risk in DvP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r>
                        <a:rPr lang="en-US" b="1" dirty="0"/>
                        <a:t>Key benefits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Financial inclusion; programmable payments; reduction of cash handling costs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Enables true atomic DvP settlement; eliminates cash-leg problem; key enabler for tokenised capital markets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wCBDC is strategically critical for EU tokenised markets — pilot Q3 2026 (Pontes/Eurosystem)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r>
                        <a:rPr lang="en-US" b="1" dirty="0"/>
                        <a:t>Key risks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Bank disintermediation; flight to safety risk; privacy concerns; monetary policy transmission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Governance of DLT infrastructure; operational resilience; interoperability with legacy systems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Retail: interaction with deposit-funded credit. Both: complementarity vs substitution with stablecoins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EU note"/>
          <p:cNvSpPr txBox="1"/>
          <p:nvPr/>
        </p:nvSpPr>
        <p:spPr>
          <a:xfrm>
            <a:off x="457200" y="6200000"/>
            <a:ext cx="11277600" cy="500000"/>
          </a:xfrm>
          <a:prstGeom prst="rect">
            <a:avLst/>
          </a:prstGeom>
          <a:solidFill>
            <a:srgbClr val="EBF3FB"/>
          </a:solidFill>
        </p:spPr>
        <p:txBody>
          <a:bodyPr wrap="square" lIns="182880" tIns="91440" rIns="182880" bIns="91440" rtlCol="0">
            <a:normAutofit fontScale="92500" lnSpcReduction="20000"/>
          </a:bodyPr>
          <a:lstStyle/>
          <a:p>
            <a:pPr marL="0" indent="0">
              <a:buNone/>
            </a:pPr>
            <a:r>
              <a:rPr lang="en-US" sz="1400" b="1" dirty="0"/>
              <a:t>EU programme: </a:t>
            </a:r>
            <a:r>
              <a:rPr lang="en-US" sz="1400" dirty="0"/>
              <a:t>Digital Euro (retail, preparation phase) · Pontes: wCBDC settlement pilot Q3 2026 · Appia: longer-term shared digital infrastructure · ECB call to action: remove barriers in infrastructure and fundamental laws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core conclusions</a:t>
            </a:r>
          </a:p>
        </p:txBody>
      </p:sp>
      <p:sp>
        <p:nvSpPr>
          <p:cNvPr id="3" name="Card 1"/>
          <p:cNvSpPr txBox="1"/>
          <p:nvPr/>
        </p:nvSpPr>
        <p:spPr>
          <a:xfrm>
            <a:off x="457200" y="2050000"/>
            <a:ext cx="3581760" cy="4200000"/>
          </a:xfrm>
          <a:prstGeom prst="rect">
            <a:avLst/>
          </a:prstGeom>
          <a:solidFill>
            <a:srgbClr val="EBF3FB"/>
          </a:solidFill>
        </p:spPr>
        <p:txBody>
          <a:bodyPr wrap="square" lIns="274638" tIns="274638" rIns="274638" bIns="274638" rtlCol="0">
            <a:normAutofit/>
          </a:bodyPr>
          <a:lstStyle/>
          <a:p>
            <a:pPr marL="0" indent="0">
              <a:buNone/>
            </a:pPr>
            <a:r>
              <a:rPr lang="en-US" sz="3200" b="1" dirty="0"/>
              <a:t>1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b="1" dirty="0"/>
              <a:t>Tokenisation is not transformative by default</a:t>
            </a:r>
          </a:p>
          <a:p>
            <a:pPr marL="0" indent="0">
              <a:buNone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It solves specific operational frictions - not structural ones.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Benefits depend on asset characteristics, use case, and the availability of digital settlement assets.</a:t>
            </a:r>
          </a:p>
        </p:txBody>
      </p:sp>
      <p:sp>
        <p:nvSpPr>
          <p:cNvPr id="4" name="Card 2"/>
          <p:cNvSpPr txBox="1"/>
          <p:nvPr/>
        </p:nvSpPr>
        <p:spPr>
          <a:xfrm>
            <a:off x="4314720" y="2050000"/>
            <a:ext cx="3581760" cy="4200000"/>
          </a:xfrm>
          <a:prstGeom prst="rect">
            <a:avLst/>
          </a:prstGeom>
          <a:solidFill>
            <a:srgbClr val="E8F5E9"/>
          </a:solidFill>
        </p:spPr>
        <p:txBody>
          <a:bodyPr wrap="square" lIns="274638" tIns="274638" rIns="274638" bIns="274638" rtlCol="0">
            <a:normAutofit lnSpcReduction="10000"/>
          </a:bodyPr>
          <a:lstStyle/>
          <a:p>
            <a:pPr marL="0" indent="0">
              <a:buNone/>
            </a:pPr>
            <a:r>
              <a:rPr lang="en-US" sz="3200" b="1" dirty="0"/>
              <a:t>2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b="1" dirty="0"/>
              <a:t>Digital money is a binding constraint</a:t>
            </a:r>
          </a:p>
          <a:p>
            <a:pPr marL="0" indent="0">
              <a:buNone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Without viable on-chain settlement assets (stablecoins, tokenised deposits, or </a:t>
            </a:r>
            <a:r>
              <a:rPr lang="en-US" sz="1600" dirty="0" err="1"/>
              <a:t>wCBDC</a:t>
            </a:r>
            <a:r>
              <a:rPr lang="en-US" sz="1600" dirty="0"/>
              <a:t>) tokenisation of capital markets cannot scale.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The design of the “money layer” is a strategic policy choice.</a:t>
            </a:r>
          </a:p>
        </p:txBody>
      </p:sp>
      <p:sp>
        <p:nvSpPr>
          <p:cNvPr id="5" name="Card 3"/>
          <p:cNvSpPr txBox="1"/>
          <p:nvPr/>
        </p:nvSpPr>
        <p:spPr>
          <a:xfrm>
            <a:off x="8172240" y="2050000"/>
            <a:ext cx="3581760" cy="4200000"/>
          </a:xfrm>
          <a:prstGeom prst="rect">
            <a:avLst/>
          </a:prstGeom>
          <a:solidFill>
            <a:srgbClr val="FDE8E8"/>
          </a:solidFill>
        </p:spPr>
        <p:txBody>
          <a:bodyPr wrap="square" lIns="274638" tIns="274638" rIns="274638" bIns="274638" rtlCol="0">
            <a:normAutofit/>
          </a:bodyPr>
          <a:lstStyle/>
          <a:p>
            <a:pPr marL="0" indent="0">
              <a:buNone/>
            </a:pPr>
            <a:r>
              <a:rPr lang="en-US" sz="3200" b="1" dirty="0"/>
              <a:t>3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b="1" dirty="0"/>
              <a:t>Technology does not replace policy</a:t>
            </a:r>
          </a:p>
          <a:p>
            <a:pPr marL="0" indent="0">
              <a:buNone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Challenges remain (legal fragmentation, supervisory asymmetries, market integration).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DLT can support but not substitute for structural reform and political will.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90-CF230FDE727D}" type="slidenum">
              <a:rPr lang="es-ES" smtClean="0"/>
              <a:t>25</a:t>
            </a:fld>
            <a:endParaRPr lang="es-E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0000"/>
            <a:ext cx="10820400" cy="1100000"/>
          </a:xfrm>
        </p:spPr>
        <p:txBody>
          <a:bodyPr/>
          <a:lstStyle/>
          <a:p>
            <a:r>
              <a:rPr lang="en-US" sz="3600" dirty="0"/>
              <a:t>Discussion</a:t>
            </a:r>
          </a:p>
        </p:txBody>
      </p:sp>
      <p:sp>
        <p:nvSpPr>
          <p:cNvPr id="3" name="Q1"/>
          <p:cNvSpPr txBox="1"/>
          <p:nvPr/>
        </p:nvSpPr>
        <p:spPr>
          <a:xfrm>
            <a:off x="457200" y="1700000"/>
            <a:ext cx="3581760" cy="4200000"/>
          </a:xfrm>
          <a:prstGeom prst="rect">
            <a:avLst/>
          </a:prstGeom>
          <a:solidFill>
            <a:srgbClr val="EBF3FB"/>
          </a:solidFill>
        </p:spPr>
        <p:txBody>
          <a:bodyPr wrap="square" lIns="274638" tIns="274638" rIns="274638" bIns="274638" rtlCol="0">
            <a:normAutofit/>
          </a:bodyPr>
          <a:lstStyle/>
          <a:p>
            <a:pPr marL="0" indent="0">
              <a:buNone/>
            </a:pPr>
            <a:r>
              <a:rPr lang="en-US" sz="1800" b="1" dirty="0"/>
              <a:t>Where does it matter for you?</a:t>
            </a:r>
          </a:p>
          <a:p>
            <a:pPr marL="0" indent="0">
              <a:buNone/>
            </a:pPr>
            <a:endParaRPr lang="en-US" sz="1600" dirty="0"/>
          </a:p>
          <a:p>
            <a:pPr marL="228600" indent="-228600">
              <a:buChar char="→"/>
            </a:pPr>
            <a:r>
              <a:rPr lang="en-US" sz="1600" dirty="0"/>
              <a:t>Which parts of tokenisation are most relevant to your supervisory remit today?</a:t>
            </a:r>
          </a:p>
          <a:p>
            <a:pPr marL="228600" indent="-228600">
              <a:buChar char="→"/>
            </a:pPr>
            <a:r>
              <a:rPr lang="en-US" sz="1600" dirty="0"/>
              <a:t>Which entities or activities in your jurisdiction are already affected?</a:t>
            </a:r>
          </a:p>
          <a:p>
            <a:pPr marL="228600" indent="-228600">
              <a:buChar char="→"/>
            </a:pPr>
            <a:r>
              <a:rPr lang="en-US" sz="1600" dirty="0"/>
              <a:t>Where do you see the next 12–24 months bringing the most change?</a:t>
            </a:r>
          </a:p>
        </p:txBody>
      </p:sp>
      <p:sp>
        <p:nvSpPr>
          <p:cNvPr id="4" name="Q2"/>
          <p:cNvSpPr txBox="1"/>
          <p:nvPr/>
        </p:nvSpPr>
        <p:spPr>
          <a:xfrm>
            <a:off x="4314720" y="1700000"/>
            <a:ext cx="3581760" cy="4200000"/>
          </a:xfrm>
          <a:prstGeom prst="rect">
            <a:avLst/>
          </a:prstGeom>
          <a:solidFill>
            <a:srgbClr val="FDE8E8"/>
          </a:solidFill>
        </p:spPr>
        <p:txBody>
          <a:bodyPr wrap="square" lIns="274638" tIns="274638" rIns="274638" bIns="274638" rtlCol="0">
            <a:normAutofit/>
          </a:bodyPr>
          <a:lstStyle/>
          <a:p>
            <a:pPr marL="0" indent="0">
              <a:buNone/>
            </a:pPr>
            <a:r>
              <a:rPr lang="en-US" sz="1800" b="1" dirty="0"/>
              <a:t>Which risks — new or reshaped?</a:t>
            </a:r>
          </a:p>
          <a:p>
            <a:pPr marL="0" indent="0">
              <a:buNone/>
            </a:pPr>
            <a:endParaRPr lang="en-US" sz="1600" dirty="0"/>
          </a:p>
          <a:p>
            <a:pPr marL="228600" indent="-228600">
              <a:buChar char="→"/>
            </a:pPr>
            <a:r>
              <a:rPr lang="en-US" sz="1600" dirty="0"/>
              <a:t>Which risks are genuinely new (e.g. smart contract failure, key management)?</a:t>
            </a:r>
          </a:p>
          <a:p>
            <a:pPr marL="228600" indent="-228600">
              <a:buChar char="→"/>
            </a:pPr>
            <a:r>
              <a:rPr lang="en-US" sz="1600" dirty="0"/>
              <a:t>Which are familiar risks in a new form (e.g. run risk, liquidity, operational)?</a:t>
            </a:r>
          </a:p>
          <a:p>
            <a:pPr marL="228600" indent="-228600">
              <a:buChar char="→"/>
            </a:pPr>
            <a:r>
              <a:rPr lang="en-US" sz="1600" dirty="0"/>
              <a:t>Where are your existing supervisory tools adequate — and where do they fall short?</a:t>
            </a:r>
          </a:p>
        </p:txBody>
      </p:sp>
      <p:sp>
        <p:nvSpPr>
          <p:cNvPr id="5" name="Q3"/>
          <p:cNvSpPr txBox="1"/>
          <p:nvPr/>
        </p:nvSpPr>
        <p:spPr>
          <a:xfrm>
            <a:off x="8172240" y="1700000"/>
            <a:ext cx="3581760" cy="4200000"/>
          </a:xfrm>
          <a:prstGeom prst="rect">
            <a:avLst/>
          </a:prstGeom>
          <a:solidFill>
            <a:srgbClr val="E8F5E9"/>
          </a:solidFill>
        </p:spPr>
        <p:txBody>
          <a:bodyPr wrap="square" lIns="274638" tIns="274638" rIns="274638" bIns="274638" rtlCol="0">
            <a:normAutofit/>
          </a:bodyPr>
          <a:lstStyle/>
          <a:p>
            <a:pPr marL="0" indent="0">
              <a:buNone/>
            </a:pPr>
            <a:r>
              <a:rPr lang="en-US" sz="1800" b="1" dirty="0"/>
              <a:t>What would you prioritise?</a:t>
            </a:r>
          </a:p>
          <a:p>
            <a:pPr marL="0" indent="0">
              <a:buNone/>
            </a:pPr>
            <a:endParaRPr lang="en-US" sz="1600" dirty="0"/>
          </a:p>
          <a:p>
            <a:pPr marL="228600" indent="-228600">
              <a:buChar char="→"/>
            </a:pPr>
            <a:r>
              <a:rPr lang="en-US" sz="1600" dirty="0"/>
              <a:t>Enabling innovation — or containing systemic risk?</a:t>
            </a:r>
          </a:p>
          <a:p>
            <a:pPr marL="228600" indent="-228600">
              <a:buChar char="→"/>
            </a:pPr>
            <a:r>
              <a:rPr lang="en-US" sz="1600" dirty="0"/>
              <a:t>Building supervisory capacity now — or waiting for scale?</a:t>
            </a:r>
          </a:p>
          <a:p>
            <a:pPr marL="228600" indent="-228600">
              <a:buChar char="→"/>
            </a:pPr>
            <a:r>
              <a:rPr lang="en-US" sz="1600" dirty="0"/>
              <a:t>Convergence with other NCAs — or national flexibility?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91-CF230FDE727D}" type="slidenum">
              <a:rPr lang="es-ES" smtClean="0"/>
              <a:t>26</a:t>
            </a:fld>
            <a:endParaRPr lang="es-E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CBB97-40A7-9573-0D39-18B96B2F9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154B57-3DCC-744F-5ED2-464E80B36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72-CF230FDE727D}" type="slidenum">
              <a:rPr lang="es-ES" smtClean="0"/>
              <a:t>3</a:t>
            </a:fld>
            <a:endParaRPr lang="es-E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0B2B33-79E5-5AD2-670D-1765A22CC9C7}"/>
              </a:ext>
            </a:extLst>
          </p:cNvPr>
          <p:cNvSpPr txBox="1"/>
          <p:nvPr/>
        </p:nvSpPr>
        <p:spPr>
          <a:xfrm>
            <a:off x="769742" y="1720670"/>
            <a:ext cx="74478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/>
              <a:t>EUI</a:t>
            </a:r>
            <a:r>
              <a:rPr lang="en-US" sz="2400" u="sng" dirty="0"/>
              <a:t> – Visiting Fellow at Robert Schuman Centre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Lead Tokenisation and SIU research project at FBF</a:t>
            </a:r>
            <a:endParaRPr lang="en-GB" sz="24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F3293A6-85C0-2234-EFBB-0B6FBB8AFC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0476" y="1225899"/>
            <a:ext cx="14097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6" descr="Bank of England - Wikipedia">
            <a:extLst>
              <a:ext uri="{FF2B5EF4-FFF2-40B4-BE49-F238E27FC236}">
                <a16:creationId xmlns:a16="http://schemas.microsoft.com/office/drawing/2014/main" id="{2CC38F4A-B281-BAD1-97D9-69D5659A240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27514" y="3276600"/>
            <a:ext cx="3820886" cy="382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060" name="Picture 12" descr="Bank of England refreshes its Britannia logo">
            <a:extLst>
              <a:ext uri="{FF2B5EF4-FFF2-40B4-BE49-F238E27FC236}">
                <a16:creationId xmlns:a16="http://schemas.microsoft.com/office/drawing/2014/main" id="{9C7D5E93-5C96-4510-C950-908AB5A9B2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42" y="3796611"/>
            <a:ext cx="2035628" cy="152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Ripple - Global Fintech Market">
            <a:extLst>
              <a:ext uri="{FF2B5EF4-FFF2-40B4-BE49-F238E27FC236}">
                <a16:creationId xmlns:a16="http://schemas.microsoft.com/office/drawing/2014/main" id="{598C1688-06C5-F799-AA6A-D44949BB9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226" y="3719815"/>
            <a:ext cx="2906486" cy="168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urve (tarjeta de pago) - Wikipedia, la enciclopedia libre">
            <a:extLst>
              <a:ext uri="{FF2B5EF4-FFF2-40B4-BE49-F238E27FC236}">
                <a16:creationId xmlns:a16="http://schemas.microsoft.com/office/drawing/2014/main" id="{72861005-2370-145C-5075-AEF1048515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712" y="3885407"/>
            <a:ext cx="2317204" cy="1349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8ACBCB7-B769-21A2-4225-32026342C534}"/>
              </a:ext>
            </a:extLst>
          </p:cNvPr>
          <p:cNvSpPr txBox="1"/>
          <p:nvPr/>
        </p:nvSpPr>
        <p:spPr>
          <a:xfrm>
            <a:off x="8989301" y="2844810"/>
            <a:ext cx="26333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Academic Director – Masters in Fintech</a:t>
            </a:r>
          </a:p>
          <a:p>
            <a:r>
              <a:rPr lang="en-US" dirty="0"/>
              <a:t>--</a:t>
            </a:r>
          </a:p>
          <a:p>
            <a:r>
              <a:rPr lang="en-US" dirty="0"/>
              <a:t>Associate Professor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99ECA9-410B-84B6-C111-DC7D9691E491}"/>
              </a:ext>
            </a:extLst>
          </p:cNvPr>
          <p:cNvSpPr txBox="1"/>
          <p:nvPr/>
        </p:nvSpPr>
        <p:spPr>
          <a:xfrm>
            <a:off x="769742" y="5521998"/>
            <a:ext cx="20356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Bank of England –</a:t>
            </a:r>
          </a:p>
          <a:p>
            <a:r>
              <a:rPr lang="en-US" dirty="0"/>
              <a:t>Fintech Hub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AE150D-A1B1-17D8-2993-899D6502E9B5}"/>
              </a:ext>
            </a:extLst>
          </p:cNvPr>
          <p:cNvSpPr txBox="1"/>
          <p:nvPr/>
        </p:nvSpPr>
        <p:spPr>
          <a:xfrm>
            <a:off x="3422197" y="5521997"/>
            <a:ext cx="2369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Head of Policy EMEA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01C053E-5F76-1338-7BAE-C153C437E5F0}"/>
              </a:ext>
            </a:extLst>
          </p:cNvPr>
          <p:cNvSpPr txBox="1"/>
          <p:nvPr/>
        </p:nvSpPr>
        <p:spPr>
          <a:xfrm>
            <a:off x="6166500" y="5532883"/>
            <a:ext cx="2369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Head of Policy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3C01C0-E6DF-0028-831B-829238A8768F}"/>
              </a:ext>
            </a:extLst>
          </p:cNvPr>
          <p:cNvSpPr txBox="1"/>
          <p:nvPr/>
        </p:nvSpPr>
        <p:spPr>
          <a:xfrm>
            <a:off x="754315" y="3253324"/>
            <a:ext cx="2369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Formerly: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6632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3B2D0-766C-9E4F-61AD-C33338DBF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Context: why now?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69513-3DA9-9302-73B0-AA9875D09B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1113" y="2286000"/>
            <a:ext cx="3089049" cy="3634740"/>
          </a:xfrm>
        </p:spPr>
        <p:txBody>
          <a:bodyPr/>
          <a:lstStyle/>
          <a:p>
            <a:r>
              <a:rPr lang="en-US" dirty="0"/>
              <a:t>Stablecoins at scale</a:t>
            </a:r>
          </a:p>
          <a:p>
            <a:r>
              <a:rPr lang="en-US" dirty="0" err="1"/>
              <a:t>Tokenised</a:t>
            </a:r>
            <a:r>
              <a:rPr lang="en-US" dirty="0"/>
              <a:t> funds / repos / bonds emerging</a:t>
            </a:r>
          </a:p>
          <a:p>
            <a:r>
              <a:rPr lang="en-US" dirty="0"/>
              <a:t>DLT Pilot + SIU policy focus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B8807A-6741-AAED-4E3D-CDD72F06F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72-CF230FDE727D}" type="slidenum">
              <a:rPr lang="es-ES" smtClean="0"/>
              <a:t>4</a:t>
            </a:fld>
            <a:endParaRPr lang="es-ES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80D94E86-772A-832C-01E9-900AAF32A2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1401363"/>
              </p:ext>
            </p:extLst>
          </p:nvPr>
        </p:nvGraphicFramePr>
        <p:xfrm>
          <a:off x="435430" y="1774371"/>
          <a:ext cx="7532914" cy="4146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3215119-AC20-F07B-5370-9794E2F83870}"/>
              </a:ext>
            </a:extLst>
          </p:cNvPr>
          <p:cNvSpPr txBox="1"/>
          <p:nvPr/>
        </p:nvSpPr>
        <p:spPr>
          <a:xfrm>
            <a:off x="754315" y="5891681"/>
            <a:ext cx="76167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Moving from crypto </a:t>
            </a:r>
            <a:r>
              <a:rPr lang="en-GB" i="1" dirty="0"/>
              <a:t>experimentation → mainstream integration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859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4E47E-34AB-B44D-8010-CD73CFE2F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Context: Why it matters for the EU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1424AF-D82B-8F40-3259-8E171DDF2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72-CF230FDE727D}" type="slidenum">
              <a:rPr lang="es-ES" smtClean="0"/>
              <a:t>5</a:t>
            </a:fld>
            <a:endParaRPr lang="es-E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5FABF68-A8A7-F9A4-2072-0BE8E2D451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821885"/>
              </p:ext>
            </p:extLst>
          </p:nvPr>
        </p:nvGraphicFramePr>
        <p:xfrm>
          <a:off x="754315" y="1648543"/>
          <a:ext cx="8128000" cy="463019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27548140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020264755"/>
                    </a:ext>
                  </a:extLst>
                </a:gridCol>
              </a:tblGrid>
              <a:tr h="866428">
                <a:tc>
                  <a:txBody>
                    <a:bodyPr/>
                    <a:lstStyle/>
                    <a:p>
                      <a:r>
                        <a:rPr lang="en-US" dirty="0"/>
                        <a:t>Policy area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How tokenisation fits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1046724"/>
                  </a:ext>
                </a:extLst>
              </a:tr>
              <a:tr h="602439">
                <a:tc>
                  <a:txBody>
                    <a:bodyPr/>
                    <a:lstStyle/>
                    <a:p>
                      <a:r>
                        <a:rPr lang="en-US" dirty="0"/>
                        <a:t>Inflection point in market development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Tokenisation of markets changes geographies of access as well as speed/liquidity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8514384"/>
                  </a:ext>
                </a:extLst>
              </a:tr>
              <a:tr h="687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SIU development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Persistent frictions: fragmentation, post-trade inefficiencies, limited cross-border flows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5825018"/>
                  </a:ext>
                </a:extLst>
              </a:tr>
              <a:tr h="866428">
                <a:tc>
                  <a:txBody>
                    <a:bodyPr/>
                    <a:lstStyle/>
                    <a:p>
                      <a:r>
                        <a:rPr lang="en-US" dirty="0"/>
                        <a:t>Interaction between cryptoassets and traditional markets/real-world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Tokenisation is one of the growing links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6023528"/>
                  </a:ext>
                </a:extLst>
              </a:tr>
              <a:tr h="10685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Supervisory relevance</a:t>
                      </a:r>
                      <a:endParaRPr lang="en-GB" dirty="0"/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Tokenisation does not replace existing systems but interacts with them in new ways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497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9731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9588B-1949-EDAF-02F1-80EE50025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it matters for supervisors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2FE11F-DFC0-DFEF-55C7-6B5034DB3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72-CF230FDE727D}" type="slidenum">
              <a:rPr lang="es-ES" smtClean="0"/>
              <a:t>6</a:t>
            </a:fld>
            <a:endParaRPr lang="es-ES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E23B8BC5-4BDF-4BA0-AE0B-99806F46BD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2159750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71370C3-9761-BA88-BB74-5C219AAD0C01}"/>
              </a:ext>
            </a:extLst>
          </p:cNvPr>
          <p:cNvSpPr txBox="1"/>
          <p:nvPr/>
        </p:nvSpPr>
        <p:spPr>
          <a:xfrm>
            <a:off x="2032000" y="4949145"/>
            <a:ext cx="2518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Integrates into existing financial system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271D59-CC71-61B0-9CD5-F60E70C3F62B}"/>
              </a:ext>
            </a:extLst>
          </p:cNvPr>
          <p:cNvSpPr txBox="1"/>
          <p:nvPr/>
        </p:nvSpPr>
        <p:spPr>
          <a:xfrm>
            <a:off x="5063671" y="4949145"/>
            <a:ext cx="2064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Credit, liquidity, operational, legal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CA9AA8-B872-5251-57EC-FEC35C6EBF85}"/>
              </a:ext>
            </a:extLst>
          </p:cNvPr>
          <p:cNvSpPr txBox="1"/>
          <p:nvPr/>
        </p:nvSpPr>
        <p:spPr>
          <a:xfrm>
            <a:off x="7641771" y="4949145"/>
            <a:ext cx="3004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Technology, governance, interoperability</a:t>
            </a:r>
          </a:p>
        </p:txBody>
      </p:sp>
    </p:spTree>
    <p:extLst>
      <p:ext uri="{BB962C8B-B14F-4D97-AF65-F5344CB8AC3E}">
        <p14:creationId xmlns:p14="http://schemas.microsoft.com/office/powerpoint/2010/main" val="2874456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B0867-8388-F61E-FB03-AAE4643B5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we mean by tokenisation?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C8CC9-DEB6-B132-C88F-52F46D2FED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0977" y="2286000"/>
            <a:ext cx="9623994" cy="220834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/>
              <a:t>Tokenisation = process </a:t>
            </a:r>
            <a:r>
              <a:rPr lang="en-GB" b="1" dirty="0"/>
              <a:t>NOT </a:t>
            </a:r>
            <a:r>
              <a:rPr lang="en-GB" dirty="0"/>
              <a:t>an asset class in itself</a:t>
            </a:r>
            <a:endParaRPr lang="en-GB" u="sng" dirty="0"/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en-US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 Representing assets digitally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 Transferring and settling via ledger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en-US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b="1" u="sng" dirty="0">
                <a:latin typeface="Arial" panose="020B0604020202020204" pitchFamily="34" charset="0"/>
              </a:rPr>
              <a:t>‘Tokenisation’ means two things: tokenisation of  existing asset and native digital issuance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AD3B63-F02D-FAC7-5DAA-28667400A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72-CF230FDE727D}" type="slidenum">
              <a:rPr lang="es-ES" smtClean="0"/>
              <a:t>7</a:t>
            </a:fld>
            <a:endParaRPr lang="es-E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96FD8C4-6C6F-E9B8-AC9E-B4B29F4553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186587"/>
              </p:ext>
            </p:extLst>
          </p:nvPr>
        </p:nvGraphicFramePr>
        <p:xfrm>
          <a:off x="3119557" y="4561114"/>
          <a:ext cx="5952886" cy="190769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76443">
                  <a:extLst>
                    <a:ext uri="{9D8B030D-6E8A-4147-A177-3AD203B41FA5}">
                      <a16:colId xmlns:a16="http://schemas.microsoft.com/office/drawing/2014/main" val="1076722568"/>
                    </a:ext>
                  </a:extLst>
                </a:gridCol>
                <a:gridCol w="2976443">
                  <a:extLst>
                    <a:ext uri="{9D8B030D-6E8A-4147-A177-3AD203B41FA5}">
                      <a16:colId xmlns:a16="http://schemas.microsoft.com/office/drawing/2014/main" val="274014067"/>
                    </a:ext>
                  </a:extLst>
                </a:gridCol>
              </a:tblGrid>
              <a:tr h="518147">
                <a:tc>
                  <a:txBody>
                    <a:bodyPr/>
                    <a:lstStyle/>
                    <a:p>
                      <a:r>
                        <a:rPr lang="en-US" sz="2400" dirty="0"/>
                        <a:t>Tokenisation: Existing asset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Native: Digital issuance</a:t>
                      </a:r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267438"/>
                  </a:ext>
                </a:extLst>
              </a:tr>
              <a:tr h="1084730">
                <a:tc>
                  <a:txBody>
                    <a:bodyPr/>
                    <a:lstStyle/>
                    <a:p>
                      <a:r>
                        <a:rPr lang="en-GB" sz="2400" dirty="0"/>
                        <a:t>Representation of existing asset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Full lifecycle on-chain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7181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6868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21F31-1DCB-ECAC-AE87-B0D12191F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Forms of digital money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A773E1-9DFC-5BC2-921E-626CE5199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72-CF230FDE727D}" type="slidenum">
              <a:rPr lang="es-ES" smtClean="0"/>
              <a:t>8</a:t>
            </a:fld>
            <a:endParaRPr lang="es-E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BB1B97B-D643-32CF-1864-3AD1D94364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335924"/>
              </p:ext>
            </p:extLst>
          </p:nvPr>
        </p:nvGraphicFramePr>
        <p:xfrm>
          <a:off x="2741385" y="2587534"/>
          <a:ext cx="6709229" cy="168293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55195">
                  <a:extLst>
                    <a:ext uri="{9D8B030D-6E8A-4147-A177-3AD203B41FA5}">
                      <a16:colId xmlns:a16="http://schemas.microsoft.com/office/drawing/2014/main" val="3967369579"/>
                    </a:ext>
                  </a:extLst>
                </a:gridCol>
                <a:gridCol w="2332099">
                  <a:extLst>
                    <a:ext uri="{9D8B030D-6E8A-4147-A177-3AD203B41FA5}">
                      <a16:colId xmlns:a16="http://schemas.microsoft.com/office/drawing/2014/main" val="3730392938"/>
                    </a:ext>
                  </a:extLst>
                </a:gridCol>
                <a:gridCol w="3421935">
                  <a:extLst>
                    <a:ext uri="{9D8B030D-6E8A-4147-A177-3AD203B41FA5}">
                      <a16:colId xmlns:a16="http://schemas.microsoft.com/office/drawing/2014/main" val="159368567"/>
                    </a:ext>
                  </a:extLst>
                </a:gridCol>
              </a:tblGrid>
              <a:tr h="40277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Traditional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Digital / </a:t>
                      </a:r>
                      <a:r>
                        <a:rPr lang="en-US" dirty="0" err="1"/>
                        <a:t>Tokenised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5491321"/>
                  </a:ext>
                </a:extLst>
              </a:tr>
              <a:tr h="600291">
                <a:tc>
                  <a:txBody>
                    <a:bodyPr/>
                    <a:lstStyle/>
                    <a:p>
                      <a:r>
                        <a:rPr lang="en-US" b="1" dirty="0"/>
                        <a:t>Public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Cash, central bank reserves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CBDC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3067457"/>
                  </a:ext>
                </a:extLst>
              </a:tr>
              <a:tr h="600291">
                <a:tc>
                  <a:txBody>
                    <a:bodyPr/>
                    <a:lstStyle/>
                    <a:p>
                      <a:r>
                        <a:rPr lang="en-US" b="1" dirty="0"/>
                        <a:t>Private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Commercial bank deposits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Stablecoins, </a:t>
                      </a:r>
                      <a:r>
                        <a:rPr lang="en-US" dirty="0" err="1"/>
                        <a:t>tokenised</a:t>
                      </a:r>
                      <a:r>
                        <a:rPr lang="en-US" dirty="0"/>
                        <a:t> (bank) deposits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26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68939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000"/>
            <a:ext cx="10820400" cy="2000000"/>
          </a:xfrm>
        </p:spPr>
        <p:txBody>
          <a:bodyPr/>
          <a:lstStyle/>
          <a:p>
            <a:r>
              <a:rPr lang="en-US" sz="5600" b="1" dirty="0"/>
              <a:t>Part I</a:t>
            </a:r>
          </a:p>
          <a:p>
            <a:r>
              <a:rPr lang="en-US" sz="3600" b="0" dirty="0"/>
              <a:t>Tokenisation of Capital Markets and </a:t>
            </a:r>
            <a:br>
              <a:rPr lang="en-US" sz="3600" b="0" dirty="0"/>
            </a:br>
            <a:r>
              <a:rPr lang="en-US" sz="3600" b="0" dirty="0"/>
              <a:t>Real-World Assets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3900000"/>
            <a:ext cx="10820400" cy="14000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2.1  What is being tokenised and why</a:t>
            </a:r>
          </a:p>
          <a:p>
            <a:pPr marL="0" indent="0">
              <a:buNone/>
            </a:pPr>
            <a:r>
              <a:rPr lang="en-US" sz="2000" dirty="0"/>
              <a:t>2.2  Market structure effects</a:t>
            </a:r>
          </a:p>
          <a:p>
            <a:pPr marL="0" indent="0">
              <a:buNone/>
            </a:pPr>
            <a:r>
              <a:rPr lang="en-US" sz="2000" dirty="0"/>
              <a:t>2.3  Intermediation: myth vs reality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EF1E5-F080-0048-9373-CF230FDE727D}" type="slidenum">
              <a:rPr lang="es-ES" smtClean="0"/>
              <a:t>9</a:t>
            </a:fld>
            <a:endParaRPr lang="es-E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EUI colour palette">
      <a:dk1>
        <a:srgbClr val="004575"/>
      </a:dk1>
      <a:lt1>
        <a:srgbClr val="FFFFFF"/>
      </a:lt1>
      <a:dk2>
        <a:srgbClr val="004575"/>
      </a:dk2>
      <a:lt2>
        <a:srgbClr val="FFFFFF"/>
      </a:lt2>
      <a:accent1>
        <a:srgbClr val="8F932F"/>
      </a:accent1>
      <a:accent2>
        <a:srgbClr val="C85826"/>
      </a:accent2>
      <a:accent3>
        <a:srgbClr val="C3AEA1"/>
      </a:accent3>
      <a:accent4>
        <a:srgbClr val="F1C36F"/>
      </a:accent4>
      <a:accent5>
        <a:srgbClr val="2480C4"/>
      </a:accent5>
      <a:accent6>
        <a:srgbClr val="004575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-RSC" id="{A8B1BFF7-97A6-D54A-9744-0D5B09B5FA6A}" vid="{5138A742-BAAC-0B4A-BEB1-D82C63B56CD7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4b9325-827e-4497-8e58-508cf4241585">
      <Terms xmlns="http://schemas.microsoft.com/office/infopath/2007/PartnerControls"/>
    </lcf76f155ced4ddcb4097134ff3c332f>
    <TaxCatchAll xmlns="05fdc583-c852-4b37-b91d-af172b4185ed" xsi:nil="true"/>
    <SharedWithUsers xmlns="05fdc583-c852-4b37-b91d-af172b4185ed">
      <UserInfo>
        <DisplayName>TESSADRI, GIORGIO</DisplayName>
        <AccountId>85</AccountId>
        <AccountType/>
      </UserInfo>
      <UserInfo>
        <DisplayName>Schlosser, Pierre</DisplayName>
        <AccountId>19</AccountId>
        <AccountType/>
      </UserInfo>
      <UserInfo>
        <DisplayName>Hinz, Livia</DisplayName>
        <AccountId>60</AccountId>
        <AccountType/>
      </UserInfo>
      <UserInfo>
        <DisplayName>Pigneri, Laura</DisplayName>
        <AccountId>17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1FE1F21D51FF44B47E4762AEE1707C" ma:contentTypeVersion="19" ma:contentTypeDescription="Create a new document." ma:contentTypeScope="" ma:versionID="5fac6dbcb33ece43978e7406132c9b80">
  <xsd:schema xmlns:xsd="http://www.w3.org/2001/XMLSchema" xmlns:xs="http://www.w3.org/2001/XMLSchema" xmlns:p="http://schemas.microsoft.com/office/2006/metadata/properties" xmlns:ns2="ce4b9325-827e-4497-8e58-508cf4241585" xmlns:ns3="05fdc583-c852-4b37-b91d-af172b4185ed" targetNamespace="http://schemas.microsoft.com/office/2006/metadata/properties" ma:root="true" ma:fieldsID="8795978577641d84bdeb0d37fc27e809" ns2:_="" ns3:_="">
    <xsd:import namespace="ce4b9325-827e-4497-8e58-508cf4241585"/>
    <xsd:import namespace="05fdc583-c852-4b37-b91d-af172b4185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4b9325-827e-4497-8e58-508cf42415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1a43545-49ed-48fb-bdab-64fb7487fbb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fdc583-c852-4b37-b91d-af172b4185ed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9595c0e-6627-41e3-816a-b25b41ce3c5f}" ma:internalName="TaxCatchAll" ma:showField="CatchAllData" ma:web="05fdc583-c852-4b37-b91d-af172b4185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550BD3-3FEB-458C-8D69-45A9CB6F84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2CD051-EA89-476F-9051-10689BE159D4}">
  <ds:schemaRefs>
    <ds:schemaRef ds:uri="http://schemas.microsoft.com/office/2006/metadata/properties"/>
    <ds:schemaRef ds:uri="http://schemas.microsoft.com/office/infopath/2007/PartnerControls"/>
    <ds:schemaRef ds:uri="ce4b9325-827e-4497-8e58-508cf4241585"/>
    <ds:schemaRef ds:uri="05fdc583-c852-4b37-b91d-af172b4185ed"/>
  </ds:schemaRefs>
</ds:datastoreItem>
</file>

<file path=customXml/itemProps3.xml><?xml version="1.0" encoding="utf-8"?>
<ds:datastoreItem xmlns:ds="http://schemas.openxmlformats.org/officeDocument/2006/customXml" ds:itemID="{682BA45F-DC8E-4EDC-BF3F-AC97511A23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4b9325-827e-4497-8e58-508cf4241585"/>
    <ds:schemaRef ds:uri="05fdc583-c852-4b37-b91d-af172b4185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61</TotalTime>
  <Words>2354</Words>
  <Application>Microsoft Office PowerPoint</Application>
  <PresentationFormat>Widescreen</PresentationFormat>
  <Paragraphs>401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Avenir Next LT Pro</vt:lpstr>
      <vt:lpstr>Calibri</vt:lpstr>
      <vt:lpstr>Tema de Office</vt:lpstr>
      <vt:lpstr>  Session 2 - Tokenisation and digital money    Dr Andrew Whitworth, EUI RSC</vt:lpstr>
      <vt:lpstr>Tokenisation and Digital Money: What Supervisors Need to Know</vt:lpstr>
      <vt:lpstr>Background</vt:lpstr>
      <vt:lpstr>Context: why now?</vt:lpstr>
      <vt:lpstr>Context: Why it matters for the EU</vt:lpstr>
      <vt:lpstr>Why it matters for supervisors</vt:lpstr>
      <vt:lpstr>What do we mean by tokenisation?</vt:lpstr>
      <vt:lpstr>Forms of digital money</vt:lpstr>
      <vt:lpstr>Part I Tokenisation of Capital Markets and  Real-World Assets</vt:lpstr>
      <vt:lpstr>What is being tokenised and why?</vt:lpstr>
      <vt:lpstr>Tokenisation is not universally valuable</vt:lpstr>
      <vt:lpstr>Tokenisation across the value chain</vt:lpstr>
      <vt:lpstr>Five DLT capabilities: what changes for supervisors?</vt:lpstr>
      <vt:lpstr>Intermediation: myth vs reality</vt:lpstr>
      <vt:lpstr>Group Exercise</vt:lpstr>
      <vt:lpstr>Structure</vt:lpstr>
      <vt:lpstr>Introduction &amp; Objective </vt:lpstr>
      <vt:lpstr>The three scenarios </vt:lpstr>
      <vt:lpstr>PowerPoint Presentation</vt:lpstr>
      <vt:lpstr>Part II Tokenisation of Money</vt:lpstr>
      <vt:lpstr>Why digital money is foundational</vt:lpstr>
      <vt:lpstr>Tokenised deposits</vt:lpstr>
      <vt:lpstr>Stablecoins</vt:lpstr>
      <vt:lpstr>Central bank digital currencies (CBDCs)</vt:lpstr>
      <vt:lpstr>Three core conclusions</vt:lpstr>
      <vt:lpstr>Discussion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Giamberini, Giorgio</dc:creator>
  <cp:lastModifiedBy>Andrew Whitworth</cp:lastModifiedBy>
  <cp:revision>31</cp:revision>
  <dcterms:created xsi:type="dcterms:W3CDTF">2023-06-27T15:57:42Z</dcterms:created>
  <dcterms:modified xsi:type="dcterms:W3CDTF">2026-04-13T09:52:45Z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0x010100D71FE1F21D51FF44B47E4762AEE1707C</vt:lpwstr>
  </property>
  <property fmtid="{D5CDD505-2E9C-101B-9397-08002B2CF9AE}" pid="3" name="MediaServiceImageTags">
    <vt:lpwstr/>
  </property>
</Properties>
</file>