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</p:sldMasterIdLst>
  <p:notesMasterIdLst>
    <p:notesMasterId r:id="rId26"/>
  </p:notesMasterIdLst>
  <p:handoutMasterIdLst>
    <p:handoutMasterId r:id="rId27"/>
  </p:handoutMasterIdLst>
  <p:sldIdLst>
    <p:sldId id="340" r:id="rId2"/>
    <p:sldId id="348" r:id="rId3"/>
    <p:sldId id="350" r:id="rId4"/>
    <p:sldId id="382" r:id="rId5"/>
    <p:sldId id="355" r:id="rId6"/>
    <p:sldId id="387" r:id="rId7"/>
    <p:sldId id="356" r:id="rId8"/>
    <p:sldId id="377" r:id="rId9"/>
    <p:sldId id="379" r:id="rId10"/>
    <p:sldId id="380" r:id="rId11"/>
    <p:sldId id="381" r:id="rId12"/>
    <p:sldId id="375" r:id="rId13"/>
    <p:sldId id="352" r:id="rId14"/>
    <p:sldId id="322" r:id="rId15"/>
    <p:sldId id="332" r:id="rId16"/>
    <p:sldId id="325" r:id="rId17"/>
    <p:sldId id="388" r:id="rId18"/>
    <p:sldId id="396" r:id="rId19"/>
    <p:sldId id="349" r:id="rId20"/>
    <p:sldId id="297" r:id="rId21"/>
    <p:sldId id="389" r:id="rId22"/>
    <p:sldId id="343" r:id="rId23"/>
    <p:sldId id="358" r:id="rId24"/>
    <p:sldId id="270" r:id="rId2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93" userDrawn="1">
          <p15:clr>
            <a:srgbClr val="A4A3A4"/>
          </p15:clr>
        </p15:guide>
        <p15:guide id="3" pos="1565" userDrawn="1">
          <p15:clr>
            <a:srgbClr val="A4A3A4"/>
          </p15:clr>
        </p15:guide>
        <p15:guide id="4" pos="567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 autoAdjust="0"/>
  </p:normalViewPr>
  <p:slideViewPr>
    <p:cSldViewPr snapToGrid="0" snapToObjects="1">
      <p:cViewPr varScale="1">
        <p:scale>
          <a:sx n="128" d="100"/>
          <a:sy n="128" d="100"/>
        </p:scale>
        <p:origin x="1032" y="114"/>
      </p:cViewPr>
      <p:guideLst>
        <p:guide orient="horz" pos="2160"/>
        <p:guide pos="5193"/>
        <p:guide pos="1565"/>
        <p:guide pos="567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BVPR-FS02\Projects\1300%20-%20Risk%20Assessment\Regular\Presentations&amp;Meetings\FSC%20September%202018\EBA%20Dashboard%20-%20Q2%20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BVPR-FS02\Projects\1300%20-%20Risk%20Assessment\Regular\Presentations&amp;Meetings\FSC%20September%202018\EBA%20Dashboard%20-%20Q2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BVPR-FS02\Projects\1300%20-%20Risk%20Assessment\Regular\Presentations&amp;Meetings\FSC%20September%202018\EBA%20Dashboard%20-%20Q2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EBVPR-FS02\Projects\1110%20-%20FinTech\Impact%20of%20FinTech%20on%20Business%20Models\RAR\Autumn%202018\Export_RAQ-Banks-Autumn2018_allresults_081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'9'!$AY$24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'9'!$AM$25:$AM$45</c:f>
              <c:numCache>
                <c:formatCode>mmm\ \-\ yy</c:formatCode>
                <c:ptCount val="21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'9'!$AY$25:$AY$45</c:f>
              <c:numCache>
                <c:formatCode>0.00%</c:formatCode>
                <c:ptCount val="21"/>
                <c:pt idx="0">
                  <c:v>0</c:v>
                </c:pt>
                <c:pt idx="1">
                  <c:v>3.3527904800000001E-2</c:v>
                </c:pt>
                <c:pt idx="2">
                  <c:v>3.5372405099999997E-2</c:v>
                </c:pt>
                <c:pt idx="3">
                  <c:v>3.4892162599999998E-2</c:v>
                </c:pt>
                <c:pt idx="4">
                  <c:v>2.4781957600000001E-2</c:v>
                </c:pt>
                <c:pt idx="5">
                  <c:v>1.9300097200000001E-2</c:v>
                </c:pt>
                <c:pt idx="6">
                  <c:v>2.3005609699999999E-2</c:v>
                </c:pt>
                <c:pt idx="7">
                  <c:v>2.4007348000000001E-2</c:v>
                </c:pt>
                <c:pt idx="8">
                  <c:v>1.4100797300000001E-2</c:v>
                </c:pt>
                <c:pt idx="9">
                  <c:v>3.0115754000000002E-2</c:v>
                </c:pt>
                <c:pt idx="10">
                  <c:v>3.8877859200000003E-2</c:v>
                </c:pt>
                <c:pt idx="11">
                  <c:v>4.1335665200000003E-2</c:v>
                </c:pt>
                <c:pt idx="12">
                  <c:v>3.13830451E-2</c:v>
                </c:pt>
                <c:pt idx="13">
                  <c:v>3.9119530499999999E-2</c:v>
                </c:pt>
                <c:pt idx="14">
                  <c:v>4.0335700100000003E-2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9-4194-B788-A084B9FAD7B8}"/>
            </c:ext>
          </c:extLst>
        </c:ser>
        <c:ser>
          <c:idx val="1"/>
          <c:order val="1"/>
          <c:tx>
            <c:strRef>
              <c:f>'9'!$AZ$24</c:f>
              <c:strCache>
                <c:ptCount val="1"/>
                <c:pt idx="0">
                  <c:v>Q1 Neg</c:v>
                </c:pt>
              </c:strCache>
            </c:strRef>
          </c:tx>
          <c:spPr>
            <a:solidFill>
              <a:srgbClr val="2F5773"/>
            </a:solidFill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'9'!$BC$25:$BC$45</c:f>
                <c:numCache>
                  <c:formatCode>General</c:formatCode>
                  <c:ptCount val="21"/>
                  <c:pt idx="0">
                    <c:v>0.21131634900000001</c:v>
                  </c:pt>
                  <c:pt idx="1">
                    <c:v>0.1344934378</c:v>
                  </c:pt>
                  <c:pt idx="2">
                    <c:v>0.36988739710000001</c:v>
                  </c:pt>
                  <c:pt idx="3">
                    <c:v>0.22621164259999998</c:v>
                  </c:pt>
                  <c:pt idx="4">
                    <c:v>0.20330721159999998</c:v>
                  </c:pt>
                  <c:pt idx="5">
                    <c:v>8.7823917200000004E-2</c:v>
                  </c:pt>
                  <c:pt idx="6">
                    <c:v>0.14440030570000001</c:v>
                  </c:pt>
                  <c:pt idx="7">
                    <c:v>0.13940714900000001</c:v>
                  </c:pt>
                  <c:pt idx="8">
                    <c:v>0.3094436203</c:v>
                  </c:pt>
                  <c:pt idx="9">
                    <c:v>0.1160707</c:v>
                  </c:pt>
                  <c:pt idx="10">
                    <c:v>0.1339764232</c:v>
                  </c:pt>
                  <c:pt idx="11">
                    <c:v>0.11078890520000001</c:v>
                  </c:pt>
                  <c:pt idx="12">
                    <c:v>0.1470227801</c:v>
                  </c:pt>
                  <c:pt idx="13">
                    <c:v>7.7336105500000002E-2</c:v>
                  </c:pt>
                  <c:pt idx="14">
                    <c:v>7.3939519100000003E-2</c:v>
                  </c:pt>
                </c:numCache>
              </c:numRef>
            </c:minus>
            <c:spPr>
              <a:ln>
                <a:solidFill>
                  <a:srgbClr val="2F5773"/>
                </a:solidFill>
              </a:ln>
            </c:spPr>
          </c:errBars>
          <c:cat>
            <c:numRef>
              <c:f>'9'!$AM$25:$AM$45</c:f>
              <c:numCache>
                <c:formatCode>mmm\ \-\ yy</c:formatCode>
                <c:ptCount val="21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'9'!$AZ$25:$AZ$45</c:f>
              <c:numCache>
                <c:formatCode>0.00%</c:formatCode>
                <c:ptCount val="21"/>
                <c:pt idx="0">
                  <c:v>-2.8238405000000001E-2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9-4194-B788-A084B9FAD7B8}"/>
            </c:ext>
          </c:extLst>
        </c:ser>
        <c:ser>
          <c:idx val="2"/>
          <c:order val="2"/>
          <c:tx>
            <c:strRef>
              <c:f>'9'!$BA$24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2F5773"/>
            </a:solidFill>
            <a:ln>
              <a:noFill/>
            </a:ln>
          </c:spPr>
          <c:invertIfNegative val="0"/>
          <c:cat>
            <c:numRef>
              <c:f>'9'!$AM$25:$AM$45</c:f>
              <c:numCache>
                <c:formatCode>mmm\ \-\ yy</c:formatCode>
                <c:ptCount val="21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'9'!$BA$25:$BA$45</c:f>
              <c:numCache>
                <c:formatCode>0.00%</c:formatCode>
                <c:ptCount val="21"/>
                <c:pt idx="0">
                  <c:v>3.7771940599999998E-2</c:v>
                </c:pt>
                <c:pt idx="1">
                  <c:v>3.6982554100000002E-2</c:v>
                </c:pt>
                <c:pt idx="2">
                  <c:v>3.4826970899999997E-2</c:v>
                </c:pt>
                <c:pt idx="3">
                  <c:v>3.2790798400000001E-2</c:v>
                </c:pt>
                <c:pt idx="4">
                  <c:v>3.1840391900000001E-2</c:v>
                </c:pt>
                <c:pt idx="5">
                  <c:v>3.0544084099999997E-2</c:v>
                </c:pt>
                <c:pt idx="6">
                  <c:v>3.8800862999999998E-2</c:v>
                </c:pt>
                <c:pt idx="7">
                  <c:v>3.5023908399999998E-2</c:v>
                </c:pt>
                <c:pt idx="8">
                  <c:v>4.0639590499999996E-2</c:v>
                </c:pt>
                <c:pt idx="9">
                  <c:v>3.6526127599999993E-2</c:v>
                </c:pt>
                <c:pt idx="10">
                  <c:v>3.6118263999999997E-2</c:v>
                </c:pt>
                <c:pt idx="11">
                  <c:v>3.1100506100000001E-2</c:v>
                </c:pt>
                <c:pt idx="12">
                  <c:v>3.4873498199999999E-2</c:v>
                </c:pt>
                <c:pt idx="13">
                  <c:v>2.99397265E-2</c:v>
                </c:pt>
                <c:pt idx="14">
                  <c:v>2.7849134399999996E-2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B9-4194-B788-A084B9FAD7B8}"/>
            </c:ext>
          </c:extLst>
        </c:ser>
        <c:ser>
          <c:idx val="3"/>
          <c:order val="3"/>
          <c:tx>
            <c:strRef>
              <c:f>'9'!$BB$24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E98E31"/>
            </a:solidFill>
            <a:ln>
              <a:noFill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'9'!$BD$25:$BD$45</c:f>
                <c:numCache>
                  <c:formatCode>General</c:formatCode>
                  <c:ptCount val="21"/>
                  <c:pt idx="0">
                    <c:v>6.4581800699999997E-2</c:v>
                  </c:pt>
                  <c:pt idx="1">
                    <c:v>6.2652286000000001E-2</c:v>
                  </c:pt>
                  <c:pt idx="2">
                    <c:v>5.6531492800000013E-2</c:v>
                  </c:pt>
                  <c:pt idx="3">
                    <c:v>4.0730928E-2</c:v>
                  </c:pt>
                  <c:pt idx="4">
                    <c:v>5.2627242599999999E-2</c:v>
                  </c:pt>
                  <c:pt idx="5">
                    <c:v>6.764245960000001E-2</c:v>
                  </c:pt>
                  <c:pt idx="6">
                    <c:v>7.7240466600000016E-2</c:v>
                  </c:pt>
                  <c:pt idx="7">
                    <c:v>6.7582913400000014E-2</c:v>
                  </c:pt>
                  <c:pt idx="8">
                    <c:v>6.9484946000000006E-2</c:v>
                  </c:pt>
                  <c:pt idx="9">
                    <c:v>5.8319945299999995E-2</c:v>
                  </c:pt>
                  <c:pt idx="10">
                    <c:v>5.4180569199999987E-2</c:v>
                  </c:pt>
                  <c:pt idx="11">
                    <c:v>5.5110425800000001E-2</c:v>
                  </c:pt>
                  <c:pt idx="12">
                    <c:v>7.1727259899999993E-2</c:v>
                  </c:pt>
                  <c:pt idx="13">
                    <c:v>6.2485730099999998E-2</c:v>
                  </c:pt>
                  <c:pt idx="14">
                    <c:v>4.4247493200000002E-2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rgbClr val="E98E27"/>
                </a:solidFill>
              </a:ln>
            </c:spPr>
          </c:errBars>
          <c:cat>
            <c:numRef>
              <c:f>'9'!$AM$25:$AM$45</c:f>
              <c:numCache>
                <c:formatCode>mmm\ \-\ yy</c:formatCode>
                <c:ptCount val="21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'9'!$BB$25:$BB$45</c:f>
              <c:numCache>
                <c:formatCode>0.00%</c:formatCode>
                <c:ptCount val="21"/>
                <c:pt idx="0">
                  <c:v>4.1942268599999999E-2</c:v>
                </c:pt>
                <c:pt idx="1">
                  <c:v>3.5739595999999998E-2</c:v>
                </c:pt>
                <c:pt idx="2">
                  <c:v>3.5197227100000006E-2</c:v>
                </c:pt>
                <c:pt idx="3">
                  <c:v>3.8998373200000006E-2</c:v>
                </c:pt>
                <c:pt idx="4">
                  <c:v>3.4873173399999999E-2</c:v>
                </c:pt>
                <c:pt idx="5">
                  <c:v>3.5460912100000005E-2</c:v>
                </c:pt>
                <c:pt idx="6">
                  <c:v>3.5021397599999997E-2</c:v>
                </c:pt>
                <c:pt idx="7">
                  <c:v>3.7978042099999991E-2</c:v>
                </c:pt>
                <c:pt idx="8">
                  <c:v>4.1442659500000006E-2</c:v>
                </c:pt>
                <c:pt idx="9">
                  <c:v>3.7396536600000002E-2</c:v>
                </c:pt>
                <c:pt idx="10">
                  <c:v>2.9374924699999999E-2</c:v>
                </c:pt>
                <c:pt idx="11">
                  <c:v>3.2983146499999991E-2</c:v>
                </c:pt>
                <c:pt idx="12">
                  <c:v>3.8822479300000004E-2</c:v>
                </c:pt>
                <c:pt idx="13">
                  <c:v>3.0858315499999997E-2</c:v>
                </c:pt>
                <c:pt idx="14">
                  <c:v>3.3171468900000001E-2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B9-4194-B788-A084B9FAD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284928"/>
        <c:axId val="124286464"/>
      </c:barChart>
      <c:dateAx>
        <c:axId val="124284928"/>
        <c:scaling>
          <c:orientation val="minMax"/>
        </c:scaling>
        <c:delete val="0"/>
        <c:axPos val="b"/>
        <c:numFmt formatCode="mmm\ \-\ 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24286464"/>
        <c:crosses val="autoZero"/>
        <c:auto val="1"/>
        <c:lblOffset val="100"/>
        <c:baseTimeUnit val="months"/>
        <c:majorUnit val="3"/>
        <c:majorTimeUnit val="months"/>
      </c:dateAx>
      <c:valAx>
        <c:axId val="124286464"/>
        <c:scaling>
          <c:orientation val="minMax"/>
          <c:max val="0.2"/>
          <c:min val="-0.35000000000000003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284928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18115942028983E-2"/>
          <c:y val="2.4878885582010579E-2"/>
          <c:w val="0.90437827694694739"/>
          <c:h val="0.82806367521367519"/>
        </c:manualLayout>
      </c:layout>
      <c:lineChart>
        <c:grouping val="standard"/>
        <c:varyColors val="0"/>
        <c:ser>
          <c:idx val="0"/>
          <c:order val="0"/>
          <c:tx>
            <c:strRef>
              <c:f>'11'!$BG$24</c:f>
              <c:strCache>
                <c:ptCount val="1"/>
                <c:pt idx="0">
                  <c:v>Numerator: Costs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'11'!$C$16:$C$30</c:f>
              <c:numCache>
                <c:formatCode>mmm\ \-\ yy</c:formatCode>
                <c:ptCount val="15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'11'!$BG$25:$BG$45</c:f>
              <c:numCache>
                <c:formatCode>_(* #,##0.00_);_(* \(#,##0.00\);_(* "-"??_);_(@_)</c:formatCode>
                <c:ptCount val="21"/>
                <c:pt idx="0">
                  <c:v>100</c:v>
                </c:pt>
                <c:pt idx="1">
                  <c:v>105.68634441171632</c:v>
                </c:pt>
                <c:pt idx="2">
                  <c:v>104.4134960829781</c:v>
                </c:pt>
                <c:pt idx="3">
                  <c:v>102.35826269254854</c:v>
                </c:pt>
                <c:pt idx="4">
                  <c:v>105.54583651652104</c:v>
                </c:pt>
                <c:pt idx="5">
                  <c:v>101.94815441197123</c:v>
                </c:pt>
                <c:pt idx="6">
                  <c:v>99.609199088632209</c:v>
                </c:pt>
                <c:pt idx="7">
                  <c:v>97.55998334725308</c:v>
                </c:pt>
                <c:pt idx="8">
                  <c:v>100.59479483634288</c:v>
                </c:pt>
                <c:pt idx="9">
                  <c:v>102.22869413458828</c:v>
                </c:pt>
                <c:pt idx="10">
                  <c:v>98.802145500399263</c:v>
                </c:pt>
                <c:pt idx="11">
                  <c:v>95.896571255768635</c:v>
                </c:pt>
                <c:pt idx="12">
                  <c:v>97.892790341294486</c:v>
                </c:pt>
                <c:pt idx="13">
                  <c:v>101.06295574661826</c:v>
                </c:pt>
                <c:pt idx="14">
                  <c:v>99.398344308323132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D-4F44-9C62-00D138E3008F}"/>
            </c:ext>
          </c:extLst>
        </c:ser>
        <c:ser>
          <c:idx val="1"/>
          <c:order val="1"/>
          <c:tx>
            <c:strRef>
              <c:f>'11'!$BH$24</c:f>
              <c:strCache>
                <c:ptCount val="1"/>
                <c:pt idx="0">
                  <c:v>Denominator: Net operating income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'11'!$C$16:$C$30</c:f>
              <c:numCache>
                <c:formatCode>mmm\ \-\ yy</c:formatCode>
                <c:ptCount val="15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'11'!$BH$25:$BH$45</c:f>
              <c:numCache>
                <c:formatCode>0.00</c:formatCode>
                <c:ptCount val="21"/>
                <c:pt idx="0">
                  <c:v>100</c:v>
                </c:pt>
                <c:pt idx="1">
                  <c:v>109.16586187725332</c:v>
                </c:pt>
                <c:pt idx="2">
                  <c:v>110.8742462143928</c:v>
                </c:pt>
                <c:pt idx="3">
                  <c:v>107.6185965633874</c:v>
                </c:pt>
                <c:pt idx="4">
                  <c:v>105.79820765094223</c:v>
                </c:pt>
                <c:pt idx="5">
                  <c:v>97.437915424435815</c:v>
                </c:pt>
                <c:pt idx="6">
                  <c:v>100.35466440549821</c:v>
                </c:pt>
                <c:pt idx="7">
                  <c:v>97.786341446865606</c:v>
                </c:pt>
                <c:pt idx="8">
                  <c:v>97.452137065907706</c:v>
                </c:pt>
                <c:pt idx="9">
                  <c:v>100.9794553931729</c:v>
                </c:pt>
                <c:pt idx="10">
                  <c:v>101.29879059399866</c:v>
                </c:pt>
                <c:pt idx="11">
                  <c:v>98.048915715636184</c:v>
                </c:pt>
                <c:pt idx="12">
                  <c:v>97.439492624748041</c:v>
                </c:pt>
                <c:pt idx="13">
                  <c:v>97.94666122081864</c:v>
                </c:pt>
                <c:pt idx="14">
                  <c:v>98.233676573185619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D-4F44-9C62-00D138E30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99040"/>
        <c:axId val="125800832"/>
      </c:lineChart>
      <c:lineChart>
        <c:grouping val="standard"/>
        <c:varyColors val="0"/>
        <c:ser>
          <c:idx val="2"/>
          <c:order val="2"/>
          <c:tx>
            <c:v>Cost-to-income ratio (rhs)</c:v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'11'!$C$16:$C$30</c:f>
              <c:numCache>
                <c:formatCode>mmm\ \-\ yy</c:formatCode>
                <c:ptCount val="15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'11'!$F$16:$F$30</c:f>
              <c:numCache>
                <c:formatCode>0.0%</c:formatCode>
                <c:ptCount val="15"/>
                <c:pt idx="0">
                  <c:v>0.62883029810000002</c:v>
                </c:pt>
                <c:pt idx="1">
                  <c:v>0.60926037180000003</c:v>
                </c:pt>
                <c:pt idx="2">
                  <c:v>0.59306555930000004</c:v>
                </c:pt>
                <c:pt idx="3">
                  <c:v>0.59935528120000003</c:v>
                </c:pt>
                <c:pt idx="4">
                  <c:v>0.62807720739999995</c:v>
                </c:pt>
                <c:pt idx="5">
                  <c:v>0.65996565630000004</c:v>
                </c:pt>
                <c:pt idx="6">
                  <c:v>0.62689661839999999</c:v>
                </c:pt>
                <c:pt idx="7">
                  <c:v>0.6303032918</c:v>
                </c:pt>
                <c:pt idx="8">
                  <c:v>0.65259611439999998</c:v>
                </c:pt>
                <c:pt idx="9">
                  <c:v>0.63895539499999998</c:v>
                </c:pt>
                <c:pt idx="10">
                  <c:v>0.61555518730000003</c:v>
                </c:pt>
                <c:pt idx="11">
                  <c:v>0.61706182119999997</c:v>
                </c:pt>
                <c:pt idx="12">
                  <c:v>0.63351594749999995</c:v>
                </c:pt>
                <c:pt idx="13">
                  <c:v>0.65019775800000001</c:v>
                </c:pt>
                <c:pt idx="14">
                  <c:v>0.63768070379999997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D-4F44-9C62-00D138E30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452616"/>
        <c:axId val="1141384176"/>
      </c:lineChart>
      <c:dateAx>
        <c:axId val="125799040"/>
        <c:scaling>
          <c:orientation val="minMax"/>
        </c:scaling>
        <c:delete val="0"/>
        <c:axPos val="b"/>
        <c:numFmt formatCode="mmm\ \-\ 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00832"/>
        <c:crosses val="autoZero"/>
        <c:auto val="1"/>
        <c:lblOffset val="100"/>
        <c:baseTimeUnit val="months"/>
        <c:majorUnit val="6"/>
        <c:majorTimeUnit val="months"/>
      </c:dateAx>
      <c:valAx>
        <c:axId val="125800832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99040"/>
        <c:crosses val="autoZero"/>
        <c:crossBetween val="between"/>
      </c:valAx>
      <c:valAx>
        <c:axId val="1141384176"/>
        <c:scaling>
          <c:orientation val="minMax"/>
          <c:min val="0.58000000000000007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452616"/>
        <c:crosses val="max"/>
        <c:crossBetween val="between"/>
      </c:valAx>
      <c:dateAx>
        <c:axId val="1139452616"/>
        <c:scaling>
          <c:orientation val="minMax"/>
        </c:scaling>
        <c:delete val="1"/>
        <c:axPos val="b"/>
        <c:numFmt formatCode="mmm\ \-\ yy" sourceLinked="1"/>
        <c:majorTickMark val="out"/>
        <c:minorTickMark val="none"/>
        <c:tickLblPos val="nextTo"/>
        <c:crossAx val="114138417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26763285024154"/>
          <c:y val="5.245078834282965E-3"/>
          <c:w val="0.41358043478260864"/>
          <c:h val="0.16849960359204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41080970271271E-2"/>
          <c:y val="3.012863247863248E-2"/>
          <c:w val="0.90437827694694739"/>
          <c:h val="0.82806367521367519"/>
        </c:manualLayout>
      </c:layout>
      <c:lineChart>
        <c:grouping val="standard"/>
        <c:varyColors val="0"/>
        <c:ser>
          <c:idx val="0"/>
          <c:order val="0"/>
          <c:tx>
            <c:strRef>
              <c:f>'15'!$BG$24</c:f>
              <c:strCache>
                <c:ptCount val="1"/>
                <c:pt idx="0">
                  <c:v>Numerator: Net interest income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'15'!$C$16:$C$30</c:f>
              <c:numCache>
                <c:formatCode>mmm\ \-\ yy</c:formatCode>
                <c:ptCount val="15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'15'!$BG$25:$BG$45</c:f>
              <c:numCache>
                <c:formatCode>_(* #,##0.00_);_(* \(#,##0.00\);_(* "-"??_);_(@_)</c:formatCode>
                <c:ptCount val="21"/>
                <c:pt idx="0">
                  <c:v>100</c:v>
                </c:pt>
                <c:pt idx="1">
                  <c:v>103.17956154509187</c:v>
                </c:pt>
                <c:pt idx="2">
                  <c:v>103.25744185397585</c:v>
                </c:pt>
                <c:pt idx="3">
                  <c:v>102.86255283340647</c:v>
                </c:pt>
                <c:pt idx="4">
                  <c:v>102.79294088541153</c:v>
                </c:pt>
                <c:pt idx="5">
                  <c:v>97.230406549807697</c:v>
                </c:pt>
                <c:pt idx="6">
                  <c:v>97.000773644821379</c:v>
                </c:pt>
                <c:pt idx="7">
                  <c:v>95.828379214320108</c:v>
                </c:pt>
                <c:pt idx="8">
                  <c:v>95.649589435709487</c:v>
                </c:pt>
                <c:pt idx="9">
                  <c:v>95.742454553718261</c:v>
                </c:pt>
                <c:pt idx="10">
                  <c:v>95.309391503211941</c:v>
                </c:pt>
                <c:pt idx="11">
                  <c:v>94.739701753524386</c:v>
                </c:pt>
                <c:pt idx="12">
                  <c:v>94.867888012423649</c:v>
                </c:pt>
                <c:pt idx="13">
                  <c:v>94.147260469283694</c:v>
                </c:pt>
                <c:pt idx="14">
                  <c:v>94.636500742996787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A8-4A07-85D1-74C41185F415}"/>
            </c:ext>
          </c:extLst>
        </c:ser>
        <c:ser>
          <c:idx val="1"/>
          <c:order val="1"/>
          <c:tx>
            <c:strRef>
              <c:f>'15'!$BH$24</c:f>
              <c:strCache>
                <c:ptCount val="1"/>
                <c:pt idx="0">
                  <c:v>Denominator: Interest earning assets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'15'!$C$16:$C$30</c:f>
              <c:numCache>
                <c:formatCode>mmm\ \-\ yy</c:formatCode>
                <c:ptCount val="15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'15'!$BH$25:$BH$45</c:f>
              <c:numCache>
                <c:formatCode>0.00</c:formatCode>
                <c:ptCount val="21"/>
                <c:pt idx="0">
                  <c:v>100</c:v>
                </c:pt>
                <c:pt idx="1">
                  <c:v>103.03405497459322</c:v>
                </c:pt>
                <c:pt idx="2">
                  <c:v>101.93924355754993</c:v>
                </c:pt>
                <c:pt idx="3">
                  <c:v>101.61480963636436</c:v>
                </c:pt>
                <c:pt idx="4">
                  <c:v>100.57900127976734</c:v>
                </c:pt>
                <c:pt idx="5">
                  <c:v>101.47255090634985</c:v>
                </c:pt>
                <c:pt idx="6">
                  <c:v>102.04323979992618</c:v>
                </c:pt>
                <c:pt idx="7">
                  <c:v>101.30274437575659</c:v>
                </c:pt>
                <c:pt idx="8">
                  <c:v>100.40105668924078</c:v>
                </c:pt>
                <c:pt idx="9">
                  <c:v>101.49510702335407</c:v>
                </c:pt>
                <c:pt idx="10">
                  <c:v>101.05639586244706</c:v>
                </c:pt>
                <c:pt idx="11">
                  <c:v>101.09441174220855</c:v>
                </c:pt>
                <c:pt idx="12">
                  <c:v>100.06757055823392</c:v>
                </c:pt>
                <c:pt idx="13">
                  <c:v>101.90690816267396</c:v>
                </c:pt>
                <c:pt idx="14">
                  <c:v>102.5330880803826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A8-4A07-85D1-74C41185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27392"/>
        <c:axId val="154829184"/>
      </c:lineChart>
      <c:lineChart>
        <c:grouping val="standard"/>
        <c:varyColors val="0"/>
        <c:ser>
          <c:idx val="2"/>
          <c:order val="2"/>
          <c:tx>
            <c:v>Net interest margin (rhs)</c:v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'15'!$C$16:$C$30</c:f>
              <c:numCache>
                <c:formatCode>mmm\ \-\ yy</c:formatCode>
                <c:ptCount val="15"/>
                <c:pt idx="0">
                  <c:v>41974</c:v>
                </c:pt>
                <c:pt idx="1">
                  <c:v>42064</c:v>
                </c:pt>
                <c:pt idx="2">
                  <c:v>42156</c:v>
                </c:pt>
                <c:pt idx="3">
                  <c:v>42248</c:v>
                </c:pt>
                <c:pt idx="4">
                  <c:v>42339</c:v>
                </c:pt>
                <c:pt idx="5">
                  <c:v>42430</c:v>
                </c:pt>
                <c:pt idx="6">
                  <c:v>42522</c:v>
                </c:pt>
                <c:pt idx="7">
                  <c:v>42614</c:v>
                </c:pt>
                <c:pt idx="8">
                  <c:v>42705</c:v>
                </c:pt>
                <c:pt idx="9">
                  <c:v>42795</c:v>
                </c:pt>
                <c:pt idx="10">
                  <c:v>42887</c:v>
                </c:pt>
                <c:pt idx="11">
                  <c:v>42979</c:v>
                </c:pt>
                <c:pt idx="12">
                  <c:v>43070</c:v>
                </c:pt>
                <c:pt idx="13">
                  <c:v>43160</c:v>
                </c:pt>
                <c:pt idx="14">
                  <c:v>43252</c:v>
                </c:pt>
              </c:numCache>
            </c:numRef>
          </c:cat>
          <c:val>
            <c:numRef>
              <c:f>'15'!$F$16:$F$30</c:f>
              <c:numCache>
                <c:formatCode>0.00%</c:formatCode>
                <c:ptCount val="15"/>
                <c:pt idx="0">
                  <c:v>1.55324077E-2</c:v>
                </c:pt>
                <c:pt idx="1">
                  <c:v>1.5504596299999999E-2</c:v>
                </c:pt>
                <c:pt idx="2">
                  <c:v>1.57343972E-2</c:v>
                </c:pt>
                <c:pt idx="3">
                  <c:v>1.5730953499999999E-2</c:v>
                </c:pt>
                <c:pt idx="4">
                  <c:v>1.5819784100000001E-2</c:v>
                </c:pt>
                <c:pt idx="5">
                  <c:v>1.48310783E-2</c:v>
                </c:pt>
                <c:pt idx="6">
                  <c:v>1.4693753299999999E-2</c:v>
                </c:pt>
                <c:pt idx="7">
                  <c:v>1.46578547E-2</c:v>
                </c:pt>
                <c:pt idx="8">
                  <c:v>1.4760384499999999E-2</c:v>
                </c:pt>
                <c:pt idx="9">
                  <c:v>1.46190447E-2</c:v>
                </c:pt>
                <c:pt idx="10">
                  <c:v>1.46036654E-2</c:v>
                </c:pt>
                <c:pt idx="11">
                  <c:v>1.4513488200000001E-2</c:v>
                </c:pt>
                <c:pt idx="12">
                  <c:v>1.4701105799999999E-2</c:v>
                </c:pt>
                <c:pt idx="13">
                  <c:v>1.4359203799999999E-2</c:v>
                </c:pt>
                <c:pt idx="14">
                  <c:v>1.43459408E-2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8-4A07-85D1-74C41185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519376"/>
        <c:axId val="1129520360"/>
      </c:lineChart>
      <c:dateAx>
        <c:axId val="154827392"/>
        <c:scaling>
          <c:orientation val="minMax"/>
        </c:scaling>
        <c:delete val="0"/>
        <c:axPos val="b"/>
        <c:numFmt formatCode="mmm\ \-\ 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29184"/>
        <c:crosses val="autoZero"/>
        <c:auto val="1"/>
        <c:lblOffset val="100"/>
        <c:baseTimeUnit val="months"/>
        <c:majorUnit val="6"/>
        <c:majorTimeUnit val="months"/>
      </c:dateAx>
      <c:valAx>
        <c:axId val="154829184"/>
        <c:scaling>
          <c:orientation val="minMax"/>
          <c:max val="108"/>
          <c:min val="9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27392"/>
        <c:crosses val="autoZero"/>
        <c:crossBetween val="between"/>
        <c:majorUnit val="2"/>
      </c:valAx>
      <c:valAx>
        <c:axId val="1129520360"/>
        <c:scaling>
          <c:orientation val="minMax"/>
          <c:min val="1.4000000000000002E-2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519376"/>
        <c:crosses val="max"/>
        <c:crossBetween val="between"/>
      </c:valAx>
      <c:dateAx>
        <c:axId val="1129519376"/>
        <c:scaling>
          <c:orientation val="minMax"/>
        </c:scaling>
        <c:delete val="1"/>
        <c:axPos val="b"/>
        <c:numFmt formatCode="mmm\ \-\ yy" sourceLinked="1"/>
        <c:majorTickMark val="out"/>
        <c:minorTickMark val="none"/>
        <c:tickLblPos val="nextTo"/>
        <c:crossAx val="11295203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38269922007137"/>
          <c:y val="4.3003460477109193E-2"/>
          <c:w val="0.45793871651235862"/>
          <c:h val="0.14426042606994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Charts!$GO$1</c:f>
              <c:strCache>
                <c:ptCount val="1"/>
                <c:pt idx="0">
                  <c:v>June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(Charts!$GN$57:$GN$59,Charts!$GN$64:$GN$67)</c:f>
              <c:strCache>
                <c:ptCount val="5"/>
                <c:pt idx="0">
                  <c:v>a. Net interest income</c:v>
                </c:pt>
                <c:pt idx="1">
                  <c:v>b. Net Fees and Commissions income</c:v>
                </c:pt>
                <c:pt idx="2">
                  <c:v>c. Other operating income</c:v>
                </c:pt>
                <c:pt idx="3">
                  <c:v>d. Operating expenses / costs reduction</c:v>
                </c:pt>
                <c:pt idx="4">
                  <c:v>f. Other</c:v>
                </c:pt>
              </c:strCache>
            </c:strRef>
          </c:cat>
          <c:val>
            <c:numRef>
              <c:f>(Charts!$GO$57:$GO$59,Charts!$GO$64:$GO$67)</c:f>
              <c:numCache>
                <c:formatCode>0.0%</c:formatCode>
                <c:ptCount val="5"/>
                <c:pt idx="0">
                  <c:v>0.21052631578947367</c:v>
                </c:pt>
                <c:pt idx="1">
                  <c:v>0.36842105263157893</c:v>
                </c:pt>
                <c:pt idx="2">
                  <c:v>7.8947368421052627E-2</c:v>
                </c:pt>
                <c:pt idx="3">
                  <c:v>0.39473684210526316</c:v>
                </c:pt>
                <c:pt idx="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B-49F5-AD33-3B1744EDD317}"/>
            </c:ext>
          </c:extLst>
        </c:ser>
        <c:ser>
          <c:idx val="1"/>
          <c:order val="1"/>
          <c:tx>
            <c:strRef>
              <c:f>Charts!$GP$2</c:f>
              <c:strCache>
                <c:ptCount val="1"/>
                <c:pt idx="0">
                  <c:v>December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(Charts!$GN$57:$GN$59,Charts!$GN$64:$GN$67)</c:f>
              <c:strCache>
                <c:ptCount val="5"/>
                <c:pt idx="0">
                  <c:v>a. Net interest income</c:v>
                </c:pt>
                <c:pt idx="1">
                  <c:v>b. Net Fees and Commissions income</c:v>
                </c:pt>
                <c:pt idx="2">
                  <c:v>c. Other operating income</c:v>
                </c:pt>
                <c:pt idx="3">
                  <c:v>d. Operating expenses / costs reduction</c:v>
                </c:pt>
                <c:pt idx="4">
                  <c:v>f. Other</c:v>
                </c:pt>
              </c:strCache>
            </c:strRef>
          </c:cat>
          <c:val>
            <c:numRef>
              <c:f>(Charts!$GP$57:$GP$59,Charts!$GP$64:$GP$67)</c:f>
              <c:numCache>
                <c:formatCode>0.0%</c:formatCode>
                <c:ptCount val="5"/>
                <c:pt idx="0">
                  <c:v>0.21052631578947367</c:v>
                </c:pt>
                <c:pt idx="1">
                  <c:v>0.34210526315789475</c:v>
                </c:pt>
                <c:pt idx="2">
                  <c:v>5.2631578947368418E-2</c:v>
                </c:pt>
                <c:pt idx="3">
                  <c:v>0.44736842105263158</c:v>
                </c:pt>
                <c:pt idx="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B-49F5-AD33-3B1744EDD317}"/>
            </c:ext>
          </c:extLst>
        </c:ser>
        <c:ser>
          <c:idx val="2"/>
          <c:order val="2"/>
          <c:tx>
            <c:strRef>
              <c:f>Charts!$GQ$2</c:f>
              <c:strCache>
                <c:ptCount val="1"/>
                <c:pt idx="0">
                  <c:v>June 2017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(Charts!$GN$57:$GN$59,Charts!$GN$64:$GN$67)</c:f>
              <c:strCache>
                <c:ptCount val="5"/>
                <c:pt idx="0">
                  <c:v>a. Net interest income</c:v>
                </c:pt>
                <c:pt idx="1">
                  <c:v>b. Net Fees and Commissions income</c:v>
                </c:pt>
                <c:pt idx="2">
                  <c:v>c. Other operating income</c:v>
                </c:pt>
                <c:pt idx="3">
                  <c:v>d. Operating expenses / costs reduction</c:v>
                </c:pt>
                <c:pt idx="4">
                  <c:v>f. Other</c:v>
                </c:pt>
              </c:strCache>
            </c:strRef>
          </c:cat>
          <c:val>
            <c:numRef>
              <c:f>(Charts!$GQ$57:$GQ$59,Charts!$GQ$64:$GQ$67)</c:f>
              <c:numCache>
                <c:formatCode>0%</c:formatCode>
                <c:ptCount val="5"/>
                <c:pt idx="0">
                  <c:v>0.24324324324324326</c:v>
                </c:pt>
                <c:pt idx="1">
                  <c:v>0.35135135135135137</c:v>
                </c:pt>
                <c:pt idx="2">
                  <c:v>0.13513513513513514</c:v>
                </c:pt>
                <c:pt idx="3">
                  <c:v>0.3783783783783784</c:v>
                </c:pt>
                <c:pt idx="4">
                  <c:v>2.7027027027027029E-2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B-49F5-AD33-3B1744EDD317}"/>
            </c:ext>
          </c:extLst>
        </c:ser>
        <c:ser>
          <c:idx val="3"/>
          <c:order val="3"/>
          <c:tx>
            <c:strRef>
              <c:f>Charts!$GR$2</c:f>
              <c:strCache>
                <c:ptCount val="1"/>
                <c:pt idx="0">
                  <c:v>December 2016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(Charts!$GN$57:$GN$59,Charts!$GN$64:$GN$67)</c:f>
              <c:strCache>
                <c:ptCount val="5"/>
                <c:pt idx="0">
                  <c:v>a. Net interest income</c:v>
                </c:pt>
                <c:pt idx="1">
                  <c:v>b. Net Fees and Commissions income</c:v>
                </c:pt>
                <c:pt idx="2">
                  <c:v>c. Other operating income</c:v>
                </c:pt>
                <c:pt idx="3">
                  <c:v>d. Operating expenses / costs reduction</c:v>
                </c:pt>
                <c:pt idx="4">
                  <c:v>f. Other</c:v>
                </c:pt>
              </c:strCache>
            </c:strRef>
          </c:cat>
          <c:val>
            <c:numRef>
              <c:f>(Charts!$GR$57:$GR$59,Charts!$GR$64:$GR$67)</c:f>
              <c:numCache>
                <c:formatCode>0%</c:formatCode>
                <c:ptCount val="5"/>
                <c:pt idx="0">
                  <c:v>0.13157894736842105</c:v>
                </c:pt>
                <c:pt idx="1">
                  <c:v>0.26315789473684209</c:v>
                </c:pt>
                <c:pt idx="2">
                  <c:v>0.10526315789473684</c:v>
                </c:pt>
                <c:pt idx="3">
                  <c:v>0.36842105263157893</c:v>
                </c:pt>
                <c:pt idx="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B-49F5-AD33-3B1744EDD317}"/>
            </c:ext>
          </c:extLst>
        </c:ser>
        <c:ser>
          <c:idx val="4"/>
          <c:order val="4"/>
          <c:tx>
            <c:strRef>
              <c:f>Charts!$GS$2</c:f>
              <c:strCache>
                <c:ptCount val="1"/>
                <c:pt idx="0">
                  <c:v>June 2016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(Charts!$GN$57:$GN$59,Charts!$GN$64:$GN$67)</c:f>
              <c:strCache>
                <c:ptCount val="5"/>
                <c:pt idx="0">
                  <c:v>a. Net interest income</c:v>
                </c:pt>
                <c:pt idx="1">
                  <c:v>b. Net Fees and Commissions income</c:v>
                </c:pt>
                <c:pt idx="2">
                  <c:v>c. Other operating income</c:v>
                </c:pt>
                <c:pt idx="3">
                  <c:v>d. Operating expenses / costs reduction</c:v>
                </c:pt>
                <c:pt idx="4">
                  <c:v>f. Other</c:v>
                </c:pt>
              </c:strCache>
            </c:strRef>
          </c:cat>
          <c:val>
            <c:numRef>
              <c:f>(Charts!$GS$57:$GS$59,Charts!$GS$64:$GS$67)</c:f>
              <c:numCache>
                <c:formatCode>0%</c:formatCode>
                <c:ptCount val="5"/>
                <c:pt idx="0">
                  <c:v>0.15789473684210525</c:v>
                </c:pt>
                <c:pt idx="1">
                  <c:v>0.31578947368421051</c:v>
                </c:pt>
                <c:pt idx="2">
                  <c:v>0.13157894736842105</c:v>
                </c:pt>
                <c:pt idx="3">
                  <c:v>0.42105263157894735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B-49F5-AD33-3B1744EDD317}"/>
            </c:ext>
          </c:extLst>
        </c:ser>
        <c:ser>
          <c:idx val="5"/>
          <c:order val="5"/>
          <c:tx>
            <c:strRef>
              <c:f>Charts!$GT$2</c:f>
              <c:strCache>
                <c:ptCount val="1"/>
                <c:pt idx="0">
                  <c:v>December 2015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(Charts!$GN$57:$GN$59,Charts!$GN$64:$GN$67)</c:f>
              <c:strCache>
                <c:ptCount val="5"/>
                <c:pt idx="0">
                  <c:v>a. Net interest income</c:v>
                </c:pt>
                <c:pt idx="1">
                  <c:v>b. Net Fees and Commissions income</c:v>
                </c:pt>
                <c:pt idx="2">
                  <c:v>c. Other operating income</c:v>
                </c:pt>
                <c:pt idx="3">
                  <c:v>d. Operating expenses / costs reduction</c:v>
                </c:pt>
                <c:pt idx="4">
                  <c:v>f. Other</c:v>
                </c:pt>
              </c:strCache>
            </c:strRef>
          </c:cat>
          <c:val>
            <c:numRef>
              <c:f>(Charts!$GT$57:$GT$59,Charts!$GT$64:$GT$67)</c:f>
              <c:numCache>
                <c:formatCode>0%</c:formatCode>
                <c:ptCount val="5"/>
                <c:pt idx="0">
                  <c:v>0.16216216216216217</c:v>
                </c:pt>
                <c:pt idx="1">
                  <c:v>0.27027027027027029</c:v>
                </c:pt>
                <c:pt idx="2">
                  <c:v>5.4054054054054057E-2</c:v>
                </c:pt>
                <c:pt idx="3">
                  <c:v>0.40540540540540543</c:v>
                </c:pt>
                <c:pt idx="4">
                  <c:v>5.4054054054054057E-2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B-49F5-AD33-3B1744EDD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17405568"/>
        <c:axId val="66843008"/>
      </c:barChart>
      <c:catAx>
        <c:axId val="11740556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43008"/>
        <c:crosses val="autoZero"/>
        <c:auto val="1"/>
        <c:lblAlgn val="ctr"/>
        <c:lblOffset val="100"/>
        <c:noMultiLvlLbl val="0"/>
      </c:catAx>
      <c:valAx>
        <c:axId val="668430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055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Charts!$GO$2</c:f>
              <c:strCache>
                <c:ptCount val="1"/>
                <c:pt idx="0">
                  <c:v>June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1">
                <c:v>a. Overhead reduction and staff costs reduction</c:v>
              </c:pt>
              <c:pt idx="2">
                <c:v>b. Outsourcing </c:v>
              </c:pt>
              <c:pt idx="3">
                <c:v>c. Off-shoring or near-shoring</c:v>
              </c:pt>
              <c:pt idx="4">
                <c:v>d. Cutting of non-profitable units.</c:v>
              </c:pt>
              <c:pt idx="5">
                <c:v>e. Increasing automatisation and digitalisation</c:v>
              </c:pt>
              <c:pt idx="6">
                <c:v>f. Other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Charts!$GO$74:$GO$81</c:f>
              <c:numCache>
                <c:formatCode>0.0%</c:formatCode>
                <c:ptCount val="7"/>
                <c:pt idx="1">
                  <c:v>0.81578947368421051</c:v>
                </c:pt>
                <c:pt idx="2">
                  <c:v>0.18421052631578946</c:v>
                </c:pt>
                <c:pt idx="3">
                  <c:v>0.26315789473684209</c:v>
                </c:pt>
                <c:pt idx="4">
                  <c:v>0.23684210526315788</c:v>
                </c:pt>
                <c:pt idx="5">
                  <c:v>1</c:v>
                </c:pt>
                <c:pt idx="6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B-4B9B-AAEA-F76A882FDEAA}"/>
            </c:ext>
          </c:extLst>
        </c:ser>
        <c:ser>
          <c:idx val="1"/>
          <c:order val="1"/>
          <c:tx>
            <c:strRef>
              <c:f>Charts!$GP$2</c:f>
              <c:strCache>
                <c:ptCount val="1"/>
                <c:pt idx="0">
                  <c:v>December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1">
                <c:v>a. Overhead reduction and staff costs reduction</c:v>
              </c:pt>
              <c:pt idx="2">
                <c:v>b. Outsourcing </c:v>
              </c:pt>
              <c:pt idx="3">
                <c:v>c. Off-shoring or near-shoring</c:v>
              </c:pt>
              <c:pt idx="4">
                <c:v>d. Cutting of non-profitable units.</c:v>
              </c:pt>
              <c:pt idx="5">
                <c:v>e. Increasing automatisation and digitalisation</c:v>
              </c:pt>
              <c:pt idx="6">
                <c:v>f. Other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Charts!$GP$74:$GP$81</c:f>
              <c:numCache>
                <c:formatCode>0.0%</c:formatCode>
                <c:ptCount val="7"/>
                <c:pt idx="1">
                  <c:v>0.76315789473684215</c:v>
                </c:pt>
                <c:pt idx="2">
                  <c:v>0</c:v>
                </c:pt>
                <c:pt idx="3">
                  <c:v>0.23684210526315788</c:v>
                </c:pt>
                <c:pt idx="4">
                  <c:v>0</c:v>
                </c:pt>
                <c:pt idx="5">
                  <c:v>0.97368421052631582</c:v>
                </c:pt>
                <c:pt idx="6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B-4B9B-AAEA-F76A882FDEAA}"/>
            </c:ext>
          </c:extLst>
        </c:ser>
        <c:ser>
          <c:idx val="2"/>
          <c:order val="2"/>
          <c:tx>
            <c:strRef>
              <c:f>Charts!$GQ$2</c:f>
              <c:strCache>
                <c:ptCount val="1"/>
                <c:pt idx="0">
                  <c:v>June 2017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1">
                <c:v>a. Overhead reduction and staff costs reduction</c:v>
              </c:pt>
              <c:pt idx="2">
                <c:v>b. Outsourcing </c:v>
              </c:pt>
              <c:pt idx="3">
                <c:v>c. Off-shoring or near-shoring</c:v>
              </c:pt>
              <c:pt idx="4">
                <c:v>d. Cutting of non-profitable units.</c:v>
              </c:pt>
              <c:pt idx="5">
                <c:v>e. Increasing automatisation and digitalisation</c:v>
              </c:pt>
              <c:pt idx="6">
                <c:v>f. Other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Charts!$GQ$74:$GQ$81</c:f>
              <c:numCache>
                <c:formatCode>0%</c:formatCode>
                <c:ptCount val="7"/>
                <c:pt idx="1">
                  <c:v>0.81081081081081086</c:v>
                </c:pt>
                <c:pt idx="2">
                  <c:v>0.21621621621621623</c:v>
                </c:pt>
                <c:pt idx="3">
                  <c:v>0.24324324324324326</c:v>
                </c:pt>
                <c:pt idx="4">
                  <c:v>0.35135135135135137</c:v>
                </c:pt>
                <c:pt idx="5">
                  <c:v>0.97297297297297303</c:v>
                </c:pt>
                <c:pt idx="6">
                  <c:v>0.10810810810810811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B-4B9B-AAEA-F76A882FDEAA}"/>
            </c:ext>
          </c:extLst>
        </c:ser>
        <c:ser>
          <c:idx val="3"/>
          <c:order val="3"/>
          <c:tx>
            <c:strRef>
              <c:f>Charts!$GR$2</c:f>
              <c:strCache>
                <c:ptCount val="1"/>
                <c:pt idx="0">
                  <c:v>December 2016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Charts!$GN$74:$GN$81</c:f>
              <c:strCache>
                <c:ptCount val="7"/>
                <c:pt idx="1">
                  <c:v>a. Overhead reduction and staff costs reduction</c:v>
                </c:pt>
                <c:pt idx="2">
                  <c:v>b. Outsourcing </c:v>
                </c:pt>
                <c:pt idx="3">
                  <c:v>c. Off-shoring or near-shoring</c:v>
                </c:pt>
                <c:pt idx="4">
                  <c:v>d. Cutting of non-profitable units.</c:v>
                </c:pt>
                <c:pt idx="5">
                  <c:v>e. Increasing automatisation and digitalisation</c:v>
                </c:pt>
                <c:pt idx="6">
                  <c:v>f. Other</c:v>
                </c:pt>
              </c:strCache>
            </c:strRef>
          </c:cat>
          <c:val>
            <c:numRef>
              <c:f>Charts!$GR$74:$GR$81</c:f>
              <c:numCache>
                <c:formatCode>0%</c:formatCode>
                <c:ptCount val="7"/>
                <c:pt idx="1">
                  <c:v>0.86842105263157898</c:v>
                </c:pt>
                <c:pt idx="2">
                  <c:v>0.23684210526315788</c:v>
                </c:pt>
                <c:pt idx="3">
                  <c:v>0.23684210526315788</c:v>
                </c:pt>
                <c:pt idx="4">
                  <c:v>0.42105263157894735</c:v>
                </c:pt>
                <c:pt idx="5">
                  <c:v>0.86842105263157898</c:v>
                </c:pt>
                <c:pt idx="6">
                  <c:v>0.13157894736842105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3B-4B9B-AAEA-F76A882FDEAA}"/>
            </c:ext>
          </c:extLst>
        </c:ser>
        <c:ser>
          <c:idx val="4"/>
          <c:order val="4"/>
          <c:tx>
            <c:strRef>
              <c:f>Charts!$GS$2</c:f>
              <c:strCache>
                <c:ptCount val="1"/>
                <c:pt idx="0">
                  <c:v>June 2016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Charts!$GN$74:$GN$81</c:f>
              <c:strCache>
                <c:ptCount val="7"/>
                <c:pt idx="1">
                  <c:v>a. Overhead reduction and staff costs reduction</c:v>
                </c:pt>
                <c:pt idx="2">
                  <c:v>b. Outsourcing </c:v>
                </c:pt>
                <c:pt idx="3">
                  <c:v>c. Off-shoring or near-shoring</c:v>
                </c:pt>
                <c:pt idx="4">
                  <c:v>d. Cutting of non-profitable units.</c:v>
                </c:pt>
                <c:pt idx="5">
                  <c:v>e. Increasing automatisation and digitalisation</c:v>
                </c:pt>
                <c:pt idx="6">
                  <c:v>f. Other</c:v>
                </c:pt>
              </c:strCache>
            </c:strRef>
          </c:cat>
          <c:val>
            <c:numRef>
              <c:f>Charts!$GS$74:$GS$81</c:f>
              <c:numCache>
                <c:formatCode>0%</c:formatCode>
                <c:ptCount val="7"/>
                <c:pt idx="1">
                  <c:v>0.84210526315789469</c:v>
                </c:pt>
                <c:pt idx="2">
                  <c:v>0.21052631578947367</c:v>
                </c:pt>
                <c:pt idx="3">
                  <c:v>0.15789473684210525</c:v>
                </c:pt>
                <c:pt idx="4">
                  <c:v>0.42105263157894735</c:v>
                </c:pt>
                <c:pt idx="5">
                  <c:v>0.81578947368421051</c:v>
                </c:pt>
                <c:pt idx="6">
                  <c:v>0.13157894736842105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3B-4B9B-AAEA-F76A882FDEAA}"/>
            </c:ext>
          </c:extLst>
        </c:ser>
        <c:ser>
          <c:idx val="5"/>
          <c:order val="5"/>
          <c:tx>
            <c:strRef>
              <c:f>Charts!$GT$2</c:f>
              <c:strCache>
                <c:ptCount val="1"/>
                <c:pt idx="0">
                  <c:v>December 2015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Charts!$GN$74:$GN$81</c:f>
              <c:strCache>
                <c:ptCount val="7"/>
                <c:pt idx="1">
                  <c:v>a. Overhead reduction and staff costs reduction</c:v>
                </c:pt>
                <c:pt idx="2">
                  <c:v>b. Outsourcing </c:v>
                </c:pt>
                <c:pt idx="3">
                  <c:v>c. Off-shoring or near-shoring</c:v>
                </c:pt>
                <c:pt idx="4">
                  <c:v>d. Cutting of non-profitable units.</c:v>
                </c:pt>
                <c:pt idx="5">
                  <c:v>e. Increasing automatisation and digitalisation</c:v>
                </c:pt>
                <c:pt idx="6">
                  <c:v>f. Other</c:v>
                </c:pt>
              </c:strCache>
            </c:strRef>
          </c:cat>
          <c:val>
            <c:numRef>
              <c:f>Charts!$GT$74:$GT$81</c:f>
              <c:numCache>
                <c:formatCode>0%</c:formatCode>
                <c:ptCount val="7"/>
                <c:pt idx="1">
                  <c:v>0.81081081081081086</c:v>
                </c:pt>
                <c:pt idx="2">
                  <c:v>0.24324324324324326</c:v>
                </c:pt>
                <c:pt idx="3">
                  <c:v>0.27027027027027029</c:v>
                </c:pt>
                <c:pt idx="4">
                  <c:v>0.51351351351351349</c:v>
                </c:pt>
                <c:pt idx="5">
                  <c:v>0.81081081081081086</c:v>
                </c:pt>
                <c:pt idx="6">
                  <c:v>0.10810810810810811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3B-4B9B-AAEA-F76A882FD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405568"/>
        <c:axId val="66843008"/>
      </c:barChart>
      <c:catAx>
        <c:axId val="117405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43008"/>
        <c:crosses val="autoZero"/>
        <c:auto val="1"/>
        <c:lblAlgn val="ctr"/>
        <c:lblOffset val="100"/>
        <c:noMultiLvlLbl val="0"/>
      </c:catAx>
      <c:valAx>
        <c:axId val="6684300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0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EU</a:t>
            </a:r>
            <a:r>
              <a:rPr lang="en-GB" baseline="0" dirty="0" smtClean="0"/>
              <a:t> banks’ l</a:t>
            </a:r>
            <a:r>
              <a:rPr lang="en-GB" dirty="0" smtClean="0"/>
              <a:t>evel </a:t>
            </a:r>
            <a:r>
              <a:rPr lang="en-GB" dirty="0"/>
              <a:t>of involvement</a:t>
            </a:r>
            <a:r>
              <a:rPr lang="en-GB" baseline="0" dirty="0"/>
              <a:t> in the application of each technology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Analysis!$F$3</c:f>
              <c:strCache>
                <c:ptCount val="1"/>
                <c:pt idx="0">
                  <c:v>In use / launched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Analysis!$G$2:$M$2</c:f>
              <c:strCache>
                <c:ptCount val="7"/>
                <c:pt idx="0">
                  <c:v>Cloud computing</c:v>
                </c:pt>
                <c:pt idx="1">
                  <c:v>Digital/Mobile wallets</c:v>
                </c:pt>
                <c:pt idx="2">
                  <c:v>Distributed Ledger Technology</c:v>
                </c:pt>
                <c:pt idx="3">
                  <c:v>Big Data analytics</c:v>
                </c:pt>
                <c:pt idx="4">
                  <c:v>Biometrics</c:v>
                </c:pt>
                <c:pt idx="5">
                  <c:v>Artificial Intelligence </c:v>
                </c:pt>
                <c:pt idx="6">
                  <c:v>Smart contracts</c:v>
                </c:pt>
              </c:strCache>
            </c:strRef>
          </c:cat>
          <c:val>
            <c:numRef>
              <c:f>Analysis!$G$3:$M$3</c:f>
              <c:numCache>
                <c:formatCode>0%</c:formatCode>
                <c:ptCount val="7"/>
                <c:pt idx="0">
                  <c:v>0.48888888888888887</c:v>
                </c:pt>
                <c:pt idx="1">
                  <c:v>0.57777777777777772</c:v>
                </c:pt>
                <c:pt idx="2">
                  <c:v>0.24444444444444444</c:v>
                </c:pt>
                <c:pt idx="3">
                  <c:v>0.6</c:v>
                </c:pt>
                <c:pt idx="4">
                  <c:v>0.62222222222222223</c:v>
                </c:pt>
                <c:pt idx="5">
                  <c:v>0.46666666666666667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C-4CA2-9F0C-F70E2D027272}"/>
            </c:ext>
          </c:extLst>
        </c:ser>
        <c:ser>
          <c:idx val="2"/>
          <c:order val="1"/>
          <c:tx>
            <c:strRef>
              <c:f>Analysis!$F$5</c:f>
              <c:strCache>
                <c:ptCount val="1"/>
                <c:pt idx="0">
                  <c:v>Pilot testing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Analysis!$G$2:$M$2</c:f>
              <c:strCache>
                <c:ptCount val="7"/>
                <c:pt idx="0">
                  <c:v>Cloud computing</c:v>
                </c:pt>
                <c:pt idx="1">
                  <c:v>Digital/Mobile wallets</c:v>
                </c:pt>
                <c:pt idx="2">
                  <c:v>Distributed Ledger Technology</c:v>
                </c:pt>
                <c:pt idx="3">
                  <c:v>Big Data analytics</c:v>
                </c:pt>
                <c:pt idx="4">
                  <c:v>Biometrics</c:v>
                </c:pt>
                <c:pt idx="5">
                  <c:v>Artificial Intelligence </c:v>
                </c:pt>
                <c:pt idx="6">
                  <c:v>Smart contracts</c:v>
                </c:pt>
              </c:strCache>
            </c:strRef>
          </c:cat>
          <c:val>
            <c:numRef>
              <c:f>Analysis!$G$5:$M$5</c:f>
              <c:numCache>
                <c:formatCode>0%</c:formatCode>
                <c:ptCount val="7"/>
                <c:pt idx="0">
                  <c:v>0.15555555555555556</c:v>
                </c:pt>
                <c:pt idx="1">
                  <c:v>0.13333333333333333</c:v>
                </c:pt>
                <c:pt idx="2">
                  <c:v>0.24444444444444444</c:v>
                </c:pt>
                <c:pt idx="3">
                  <c:v>8.8888888888888892E-2</c:v>
                </c:pt>
                <c:pt idx="4">
                  <c:v>0.13333333333333333</c:v>
                </c:pt>
                <c:pt idx="5">
                  <c:v>0.22222222222222221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C-4CA2-9F0C-F70E2D027272}"/>
            </c:ext>
          </c:extLst>
        </c:ser>
        <c:ser>
          <c:idx val="3"/>
          <c:order val="2"/>
          <c:tx>
            <c:strRef>
              <c:f>Analysis!$F$6</c:f>
              <c:strCache>
                <c:ptCount val="1"/>
                <c:pt idx="0">
                  <c:v>Under development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Analysis!$G$2:$M$2</c:f>
              <c:strCache>
                <c:ptCount val="7"/>
                <c:pt idx="0">
                  <c:v>Cloud computing</c:v>
                </c:pt>
                <c:pt idx="1">
                  <c:v>Digital/Mobile wallets</c:v>
                </c:pt>
                <c:pt idx="2">
                  <c:v>Distributed Ledger Technology</c:v>
                </c:pt>
                <c:pt idx="3">
                  <c:v>Big Data analytics</c:v>
                </c:pt>
                <c:pt idx="4">
                  <c:v>Biometrics</c:v>
                </c:pt>
                <c:pt idx="5">
                  <c:v>Artificial Intelligence </c:v>
                </c:pt>
                <c:pt idx="6">
                  <c:v>Smart contracts</c:v>
                </c:pt>
              </c:strCache>
            </c:strRef>
          </c:cat>
          <c:val>
            <c:numRef>
              <c:f>Analysis!$G$6:$M$6</c:f>
              <c:numCache>
                <c:formatCode>0%</c:formatCode>
                <c:ptCount val="7"/>
                <c:pt idx="0">
                  <c:v>0.13333333333333333</c:v>
                </c:pt>
                <c:pt idx="1">
                  <c:v>8.8888888888888892E-2</c:v>
                </c:pt>
                <c:pt idx="2">
                  <c:v>0.1111111111111111</c:v>
                </c:pt>
                <c:pt idx="3">
                  <c:v>0.22222222222222221</c:v>
                </c:pt>
                <c:pt idx="4">
                  <c:v>8.8888888888888892E-2</c:v>
                </c:pt>
                <c:pt idx="5">
                  <c:v>0.1111111111111111</c:v>
                </c:pt>
                <c:pt idx="6">
                  <c:v>0.15555555555555556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EC-4CA2-9F0C-F70E2D027272}"/>
            </c:ext>
          </c:extLst>
        </c:ser>
        <c:ser>
          <c:idx val="4"/>
          <c:order val="3"/>
          <c:tx>
            <c:strRef>
              <c:f>Analysis!$F$7</c:f>
              <c:strCache>
                <c:ptCount val="1"/>
                <c:pt idx="0">
                  <c:v>Under discussion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Analysis!$G$2:$M$2</c:f>
              <c:strCache>
                <c:ptCount val="7"/>
                <c:pt idx="0">
                  <c:v>Cloud computing</c:v>
                </c:pt>
                <c:pt idx="1">
                  <c:v>Digital/Mobile wallets</c:v>
                </c:pt>
                <c:pt idx="2">
                  <c:v>Distributed Ledger Technology</c:v>
                </c:pt>
                <c:pt idx="3">
                  <c:v>Big Data analytics</c:v>
                </c:pt>
                <c:pt idx="4">
                  <c:v>Biometrics</c:v>
                </c:pt>
                <c:pt idx="5">
                  <c:v>Artificial Intelligence </c:v>
                </c:pt>
                <c:pt idx="6">
                  <c:v>Smart contracts</c:v>
                </c:pt>
              </c:strCache>
            </c:strRef>
          </c:cat>
          <c:val>
            <c:numRef>
              <c:f>Analysis!$G$7:$M$7</c:f>
              <c:numCache>
                <c:formatCode>0%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0.26666666666666666</c:v>
                </c:pt>
                <c:pt idx="3">
                  <c:v>6.6666666666666666E-2</c:v>
                </c:pt>
                <c:pt idx="4">
                  <c:v>0.1111111111111111</c:v>
                </c:pt>
                <c:pt idx="5">
                  <c:v>0.15555555555555556</c:v>
                </c:pt>
                <c:pt idx="6">
                  <c:v>0.35555555555555557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EC-4CA2-9F0C-F70E2D027272}"/>
            </c:ext>
          </c:extLst>
        </c:ser>
        <c:ser>
          <c:idx val="1"/>
          <c:order val="4"/>
          <c:tx>
            <c:strRef>
              <c:f>Analysis!$F$4</c:f>
              <c:strCache>
                <c:ptCount val="1"/>
                <c:pt idx="0">
                  <c:v>No activity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Analysis!$G$2:$M$2</c:f>
              <c:strCache>
                <c:ptCount val="7"/>
                <c:pt idx="0">
                  <c:v>Cloud computing</c:v>
                </c:pt>
                <c:pt idx="1">
                  <c:v>Digital/Mobile wallets</c:v>
                </c:pt>
                <c:pt idx="2">
                  <c:v>Distributed Ledger Technology</c:v>
                </c:pt>
                <c:pt idx="3">
                  <c:v>Big Data analytics</c:v>
                </c:pt>
                <c:pt idx="4">
                  <c:v>Biometrics</c:v>
                </c:pt>
                <c:pt idx="5">
                  <c:v>Artificial Intelligence </c:v>
                </c:pt>
                <c:pt idx="6">
                  <c:v>Smart contracts</c:v>
                </c:pt>
              </c:strCache>
            </c:strRef>
          </c:cat>
          <c:val>
            <c:numRef>
              <c:f>Analysis!$G$4:$M$4</c:f>
              <c:numCache>
                <c:formatCode>0%</c:formatCode>
                <c:ptCount val="7"/>
                <c:pt idx="0">
                  <c:v>2.2222222222222223E-2</c:v>
                </c:pt>
                <c:pt idx="1">
                  <c:v>0</c:v>
                </c:pt>
                <c:pt idx="2">
                  <c:v>0.13333333333333333</c:v>
                </c:pt>
                <c:pt idx="3">
                  <c:v>2.2222222222222223E-2</c:v>
                </c:pt>
                <c:pt idx="4">
                  <c:v>4.4444444444444446E-2</c:v>
                </c:pt>
                <c:pt idx="5">
                  <c:v>4.4444444444444446E-2</c:v>
                </c:pt>
                <c:pt idx="6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EC-4CA2-9F0C-F70E2D027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819560"/>
        <c:axId val="598819232"/>
      </c:barChart>
      <c:catAx>
        <c:axId val="598819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819232"/>
        <c:crosses val="autoZero"/>
        <c:auto val="1"/>
        <c:lblAlgn val="ctr"/>
        <c:lblOffset val="100"/>
        <c:noMultiLvlLbl val="0"/>
      </c:catAx>
      <c:valAx>
        <c:axId val="5988192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81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9B818-D019-4CF5-A41B-DCF0BE520559}" type="doc">
      <dgm:prSet loTypeId="urn:diagrams.loki3.com/VaryingWidth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07453-CAA3-412E-9D61-3C2A49A31118}">
      <dgm:prSet phldrT="[Text]" custT="1"/>
      <dgm:spPr/>
      <dgm:t>
        <a:bodyPr/>
        <a:lstStyle/>
        <a:p>
          <a:r>
            <a:rPr lang="en-US" sz="2000" b="1" dirty="0" smtClean="0"/>
            <a:t>Authorisation and Perimeter Issues</a:t>
          </a:r>
          <a:endParaRPr lang="en-US" sz="2000" b="1" dirty="0"/>
        </a:p>
      </dgm:t>
    </dgm:pt>
    <dgm:pt modelId="{DDD134E1-BC19-4548-A512-E1AD1BEC35BA}" type="parTrans" cxnId="{1F2C31A6-B023-4EE0-9993-CDF318275CC5}">
      <dgm:prSet/>
      <dgm:spPr/>
      <dgm:t>
        <a:bodyPr/>
        <a:lstStyle/>
        <a:p>
          <a:endParaRPr lang="en-US" sz="1600"/>
        </a:p>
      </dgm:t>
    </dgm:pt>
    <dgm:pt modelId="{40C83F7F-8823-4CC8-A58D-CF8B1A70E542}" type="sibTrans" cxnId="{1F2C31A6-B023-4EE0-9993-CDF318275CC5}">
      <dgm:prSet/>
      <dgm:spPr/>
      <dgm:t>
        <a:bodyPr/>
        <a:lstStyle/>
        <a:p>
          <a:endParaRPr lang="en-US" sz="1600"/>
        </a:p>
      </dgm:t>
    </dgm:pt>
    <dgm:pt modelId="{374EFE25-09CE-4278-88B5-65963E2003BA}">
      <dgm:prSet phldrT="[Text]" custT="1"/>
      <dgm:spPr/>
      <dgm:t>
        <a:bodyPr/>
        <a:lstStyle/>
        <a:p>
          <a:r>
            <a:rPr lang="en-US" sz="2000" b="1" dirty="0" smtClean="0"/>
            <a:t>Regulatory sandboxes and innovation hubs</a:t>
          </a:r>
          <a:endParaRPr lang="en-US" sz="2000" b="1" dirty="0"/>
        </a:p>
      </dgm:t>
    </dgm:pt>
    <dgm:pt modelId="{C1B2DA02-7FAC-4B29-832B-FCF11E3D5817}" type="parTrans" cxnId="{A825CC96-CAD5-41DD-8D54-0760843C9BBC}">
      <dgm:prSet/>
      <dgm:spPr/>
      <dgm:t>
        <a:bodyPr/>
        <a:lstStyle/>
        <a:p>
          <a:endParaRPr lang="en-US" sz="1600"/>
        </a:p>
      </dgm:t>
    </dgm:pt>
    <dgm:pt modelId="{8944972E-7D4B-4CE7-AD4E-540E263ED7FC}" type="sibTrans" cxnId="{A825CC96-CAD5-41DD-8D54-0760843C9BBC}">
      <dgm:prSet/>
      <dgm:spPr/>
      <dgm:t>
        <a:bodyPr/>
        <a:lstStyle/>
        <a:p>
          <a:endParaRPr lang="en-US" sz="1600"/>
        </a:p>
      </dgm:t>
    </dgm:pt>
    <dgm:pt modelId="{DA93DADC-FC58-4410-94E9-7E45CD6AA6B8}">
      <dgm:prSet phldrT="[Text]" custT="1"/>
      <dgm:spPr/>
      <dgm:t>
        <a:bodyPr/>
        <a:lstStyle/>
        <a:p>
          <a:r>
            <a:rPr lang="en-US" sz="2000" b="1" dirty="0" smtClean="0"/>
            <a:t>Impact on business models, prudential risks and opportunities</a:t>
          </a:r>
          <a:endParaRPr lang="en-US" sz="2000" b="1" dirty="0"/>
        </a:p>
      </dgm:t>
    </dgm:pt>
    <dgm:pt modelId="{A074A853-11C3-48D1-B5E5-BF9C5492C588}" type="parTrans" cxnId="{DF38A723-E1D1-4D32-A950-CDC474134951}">
      <dgm:prSet/>
      <dgm:spPr/>
      <dgm:t>
        <a:bodyPr/>
        <a:lstStyle/>
        <a:p>
          <a:endParaRPr lang="en-US" sz="1600"/>
        </a:p>
      </dgm:t>
    </dgm:pt>
    <dgm:pt modelId="{8564022B-FEC0-4DEB-A5F3-7A0A76777AF8}" type="sibTrans" cxnId="{DF38A723-E1D1-4D32-A950-CDC474134951}">
      <dgm:prSet/>
      <dgm:spPr/>
      <dgm:t>
        <a:bodyPr/>
        <a:lstStyle/>
        <a:p>
          <a:endParaRPr lang="en-US" sz="1600"/>
        </a:p>
      </dgm:t>
    </dgm:pt>
    <dgm:pt modelId="{0CD982DE-101A-4A32-A8F8-65DC46CCFFB3}">
      <dgm:prSet phldrT="[Text]" custT="1"/>
      <dgm:spPr/>
      <dgm:t>
        <a:bodyPr/>
        <a:lstStyle/>
        <a:p>
          <a:r>
            <a:rPr lang="en-US" sz="2000" b="1" dirty="0" smtClean="0"/>
            <a:t>Cybersecurity	</a:t>
          </a:r>
          <a:endParaRPr lang="en-US" sz="2000" b="1" dirty="0"/>
        </a:p>
      </dgm:t>
    </dgm:pt>
    <dgm:pt modelId="{4F407DEF-0654-4B31-B83E-F29825A2AA42}" type="parTrans" cxnId="{B51C701D-9A31-4287-90BD-2F5C18163383}">
      <dgm:prSet/>
      <dgm:spPr/>
      <dgm:t>
        <a:bodyPr/>
        <a:lstStyle/>
        <a:p>
          <a:endParaRPr lang="en-US" sz="1600"/>
        </a:p>
      </dgm:t>
    </dgm:pt>
    <dgm:pt modelId="{530ADE14-F007-4E45-83A6-38A4B823312B}" type="sibTrans" cxnId="{B51C701D-9A31-4287-90BD-2F5C18163383}">
      <dgm:prSet/>
      <dgm:spPr/>
      <dgm:t>
        <a:bodyPr/>
        <a:lstStyle/>
        <a:p>
          <a:endParaRPr lang="en-US" sz="1600"/>
        </a:p>
      </dgm:t>
    </dgm:pt>
    <dgm:pt modelId="{8B8E2445-0C43-40FF-AA6C-AB77257DE570}">
      <dgm:prSet phldrT="[Text]" custT="1"/>
      <dgm:spPr/>
      <dgm:t>
        <a:bodyPr/>
        <a:lstStyle/>
        <a:p>
          <a:r>
            <a:rPr lang="en-US" sz="2000" b="1" dirty="0" smtClean="0"/>
            <a:t>Consumer and Conduct Issues</a:t>
          </a:r>
          <a:endParaRPr lang="en-US" sz="2000" b="1" dirty="0"/>
        </a:p>
      </dgm:t>
    </dgm:pt>
    <dgm:pt modelId="{944EC7F4-8744-422E-AD44-62D56E1CB715}" type="parTrans" cxnId="{0C79B3D5-3FBF-49A8-8102-3D9D9CAB12D7}">
      <dgm:prSet/>
      <dgm:spPr/>
      <dgm:t>
        <a:bodyPr/>
        <a:lstStyle/>
        <a:p>
          <a:endParaRPr lang="en-US" sz="1600"/>
        </a:p>
      </dgm:t>
    </dgm:pt>
    <dgm:pt modelId="{8FA4131A-E028-442A-BF0A-15B60BD46788}" type="sibTrans" cxnId="{0C79B3D5-3FBF-49A8-8102-3D9D9CAB12D7}">
      <dgm:prSet/>
      <dgm:spPr/>
      <dgm:t>
        <a:bodyPr/>
        <a:lstStyle/>
        <a:p>
          <a:endParaRPr lang="en-US" sz="1600"/>
        </a:p>
      </dgm:t>
    </dgm:pt>
    <dgm:pt modelId="{B79D8F6F-E7A4-42F9-979B-EBDC269A2EC4}">
      <dgm:prSet phldrT="[Text]" custT="1"/>
      <dgm:spPr/>
      <dgm:t>
        <a:bodyPr/>
        <a:lstStyle/>
        <a:p>
          <a:r>
            <a:rPr lang="en-US" sz="2000" b="1" dirty="0" smtClean="0"/>
            <a:t>AML/</a:t>
          </a:r>
          <a:r>
            <a:rPr lang="en-US" sz="2000" b="1" dirty="0" err="1" smtClean="0"/>
            <a:t>CFT</a:t>
          </a:r>
          <a:r>
            <a:rPr lang="en-US" sz="2000" b="1" dirty="0" smtClean="0"/>
            <a:t>                  </a:t>
          </a:r>
          <a:endParaRPr lang="en-US" sz="2000" b="1" dirty="0"/>
        </a:p>
      </dgm:t>
    </dgm:pt>
    <dgm:pt modelId="{5B175427-042C-406B-84D5-8C30C350D195}" type="parTrans" cxnId="{8CB3D975-B281-42D7-A4BD-768DC38806B4}">
      <dgm:prSet/>
      <dgm:spPr/>
      <dgm:t>
        <a:bodyPr/>
        <a:lstStyle/>
        <a:p>
          <a:endParaRPr lang="en-US" sz="1600"/>
        </a:p>
      </dgm:t>
    </dgm:pt>
    <dgm:pt modelId="{22B92580-53CA-4E8E-B513-1D891FC1B614}" type="sibTrans" cxnId="{8CB3D975-B281-42D7-A4BD-768DC38806B4}">
      <dgm:prSet/>
      <dgm:spPr/>
      <dgm:t>
        <a:bodyPr/>
        <a:lstStyle/>
        <a:p>
          <a:endParaRPr lang="en-US" sz="1600"/>
        </a:p>
      </dgm:t>
    </dgm:pt>
    <dgm:pt modelId="{C9218DE7-0F1A-4151-8E88-DC085B2E66B2}" type="pres">
      <dgm:prSet presAssocID="{C299B818-D019-4CF5-A41B-DCF0BE520559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F431AD8A-1CBF-4EBE-8788-2D7535FC14AA}" type="pres">
      <dgm:prSet presAssocID="{BD207453-CAA3-412E-9D61-3C2A49A31118}" presName="text" presStyleLbl="node1" presStyleIdx="0" presStyleCnt="6" custScaleX="48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6E1FB-D56B-4663-930E-66CD6BD72DF6}" type="pres">
      <dgm:prSet presAssocID="{40C83F7F-8823-4CC8-A58D-CF8B1A70E542}" presName="space" presStyleCnt="0"/>
      <dgm:spPr/>
    </dgm:pt>
    <dgm:pt modelId="{0920B501-3080-4D3D-9E02-2D20DBFE8C3C}" type="pres">
      <dgm:prSet presAssocID="{374EFE25-09CE-4278-88B5-65963E2003BA}" presName="text" presStyleLbl="node1" presStyleIdx="1" presStyleCnt="6" custScaleX="48726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9469D-BA88-4B82-BCD2-8E63FD825B10}" type="pres">
      <dgm:prSet presAssocID="{8944972E-7D4B-4CE7-AD4E-540E263ED7FC}" presName="space" presStyleCnt="0"/>
      <dgm:spPr/>
    </dgm:pt>
    <dgm:pt modelId="{D69DD4CF-E95C-4A19-A610-93A1C0594DC9}" type="pres">
      <dgm:prSet presAssocID="{DA93DADC-FC58-4410-94E9-7E45CD6AA6B8}" presName="text" presStyleLbl="node1" presStyleIdx="2" presStyleCnt="6" custScaleX="48726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F741C-5428-4817-8E7D-5CA8B3BAB72E}" type="pres">
      <dgm:prSet presAssocID="{8564022B-FEC0-4DEB-A5F3-7A0A76777AF8}" presName="space" presStyleCnt="0"/>
      <dgm:spPr/>
    </dgm:pt>
    <dgm:pt modelId="{EEE872A3-5872-41C3-BE36-45A240A79D90}" type="pres">
      <dgm:prSet presAssocID="{0CD982DE-101A-4A32-A8F8-65DC46CCFFB3}" presName="text" presStyleLbl="node1" presStyleIdx="3" presStyleCnt="6" custScaleX="48726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806AC-4D5C-47BD-95BB-0E42B47B474E}" type="pres">
      <dgm:prSet presAssocID="{530ADE14-F007-4E45-83A6-38A4B823312B}" presName="space" presStyleCnt="0"/>
      <dgm:spPr/>
    </dgm:pt>
    <dgm:pt modelId="{69901E02-1ED7-4C1D-A03D-575EAA351398}" type="pres">
      <dgm:prSet presAssocID="{8B8E2445-0C43-40FF-AA6C-AB77257DE570}" presName="text" presStyleLbl="node1" presStyleIdx="4" presStyleCnt="6" custScaleX="48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ABF7-9DDC-4D9F-B3B7-33C5C2ABD50D}" type="pres">
      <dgm:prSet presAssocID="{8FA4131A-E028-442A-BF0A-15B60BD46788}" presName="space" presStyleCnt="0"/>
      <dgm:spPr/>
    </dgm:pt>
    <dgm:pt modelId="{EC8F800B-DC4A-493E-95D0-BF66DFCEAEB6}" type="pres">
      <dgm:prSet presAssocID="{B79D8F6F-E7A4-42F9-979B-EBDC269A2EC4}" presName="text" presStyleLbl="node1" presStyleIdx="5" presStyleCnt="6" custScaleX="679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F96EB-FC97-4B69-8837-54E21DA8C6D4}" type="presOf" srcId="{C299B818-D019-4CF5-A41B-DCF0BE520559}" destId="{C9218DE7-0F1A-4151-8E88-DC085B2E66B2}" srcOrd="0" destOrd="0" presId="urn:diagrams.loki3.com/VaryingWidthList"/>
    <dgm:cxn modelId="{8CB3D975-B281-42D7-A4BD-768DC38806B4}" srcId="{C299B818-D019-4CF5-A41B-DCF0BE520559}" destId="{B79D8F6F-E7A4-42F9-979B-EBDC269A2EC4}" srcOrd="5" destOrd="0" parTransId="{5B175427-042C-406B-84D5-8C30C350D195}" sibTransId="{22B92580-53CA-4E8E-B513-1D891FC1B614}"/>
    <dgm:cxn modelId="{98A678C9-A670-4E9F-A746-8CE7287EBDC4}" type="presOf" srcId="{DA93DADC-FC58-4410-94E9-7E45CD6AA6B8}" destId="{D69DD4CF-E95C-4A19-A610-93A1C0594DC9}" srcOrd="0" destOrd="0" presId="urn:diagrams.loki3.com/VaryingWidthList"/>
    <dgm:cxn modelId="{0C79B3D5-3FBF-49A8-8102-3D9D9CAB12D7}" srcId="{C299B818-D019-4CF5-A41B-DCF0BE520559}" destId="{8B8E2445-0C43-40FF-AA6C-AB77257DE570}" srcOrd="4" destOrd="0" parTransId="{944EC7F4-8744-422E-AD44-62D56E1CB715}" sibTransId="{8FA4131A-E028-442A-BF0A-15B60BD46788}"/>
    <dgm:cxn modelId="{EF3D5E8C-1872-4D27-9401-04F8270F3F54}" type="presOf" srcId="{BD207453-CAA3-412E-9D61-3C2A49A31118}" destId="{F431AD8A-1CBF-4EBE-8788-2D7535FC14AA}" srcOrd="0" destOrd="0" presId="urn:diagrams.loki3.com/VaryingWidthList"/>
    <dgm:cxn modelId="{DF38A723-E1D1-4D32-A950-CDC474134951}" srcId="{C299B818-D019-4CF5-A41B-DCF0BE520559}" destId="{DA93DADC-FC58-4410-94E9-7E45CD6AA6B8}" srcOrd="2" destOrd="0" parTransId="{A074A853-11C3-48D1-B5E5-BF9C5492C588}" sibTransId="{8564022B-FEC0-4DEB-A5F3-7A0A76777AF8}"/>
    <dgm:cxn modelId="{C6604326-502F-4EF5-9126-9FC42B27B94B}" type="presOf" srcId="{0CD982DE-101A-4A32-A8F8-65DC46CCFFB3}" destId="{EEE872A3-5872-41C3-BE36-45A240A79D90}" srcOrd="0" destOrd="0" presId="urn:diagrams.loki3.com/VaryingWidthList"/>
    <dgm:cxn modelId="{1F2C31A6-B023-4EE0-9993-CDF318275CC5}" srcId="{C299B818-D019-4CF5-A41B-DCF0BE520559}" destId="{BD207453-CAA3-412E-9D61-3C2A49A31118}" srcOrd="0" destOrd="0" parTransId="{DDD134E1-BC19-4548-A512-E1AD1BEC35BA}" sibTransId="{40C83F7F-8823-4CC8-A58D-CF8B1A70E542}"/>
    <dgm:cxn modelId="{B51C701D-9A31-4287-90BD-2F5C18163383}" srcId="{C299B818-D019-4CF5-A41B-DCF0BE520559}" destId="{0CD982DE-101A-4A32-A8F8-65DC46CCFFB3}" srcOrd="3" destOrd="0" parTransId="{4F407DEF-0654-4B31-B83E-F29825A2AA42}" sibTransId="{530ADE14-F007-4E45-83A6-38A4B823312B}"/>
    <dgm:cxn modelId="{9EEC962C-5E14-45B4-8994-97BC19A5516D}" type="presOf" srcId="{8B8E2445-0C43-40FF-AA6C-AB77257DE570}" destId="{69901E02-1ED7-4C1D-A03D-575EAA351398}" srcOrd="0" destOrd="0" presId="urn:diagrams.loki3.com/VaryingWidthList"/>
    <dgm:cxn modelId="{0514972A-90B3-4720-AA66-A5239E3DD3C2}" type="presOf" srcId="{374EFE25-09CE-4278-88B5-65963E2003BA}" destId="{0920B501-3080-4D3D-9E02-2D20DBFE8C3C}" srcOrd="0" destOrd="0" presId="urn:diagrams.loki3.com/VaryingWidthList"/>
    <dgm:cxn modelId="{A825CC96-CAD5-41DD-8D54-0760843C9BBC}" srcId="{C299B818-D019-4CF5-A41B-DCF0BE520559}" destId="{374EFE25-09CE-4278-88B5-65963E2003BA}" srcOrd="1" destOrd="0" parTransId="{C1B2DA02-7FAC-4B29-832B-FCF11E3D5817}" sibTransId="{8944972E-7D4B-4CE7-AD4E-540E263ED7FC}"/>
    <dgm:cxn modelId="{E171F7A0-DFC2-456A-89E8-71BE4C6A35AA}" type="presOf" srcId="{B79D8F6F-E7A4-42F9-979B-EBDC269A2EC4}" destId="{EC8F800B-DC4A-493E-95D0-BF66DFCEAEB6}" srcOrd="0" destOrd="0" presId="urn:diagrams.loki3.com/VaryingWidthList"/>
    <dgm:cxn modelId="{699D1864-1F6F-4CA1-86BE-D18AB8A1EBE6}" type="presParOf" srcId="{C9218DE7-0F1A-4151-8E88-DC085B2E66B2}" destId="{F431AD8A-1CBF-4EBE-8788-2D7535FC14AA}" srcOrd="0" destOrd="0" presId="urn:diagrams.loki3.com/VaryingWidthList"/>
    <dgm:cxn modelId="{13942860-BC2F-4D76-98D0-0BD5D0C28BB1}" type="presParOf" srcId="{C9218DE7-0F1A-4151-8E88-DC085B2E66B2}" destId="{53D6E1FB-D56B-4663-930E-66CD6BD72DF6}" srcOrd="1" destOrd="0" presId="urn:diagrams.loki3.com/VaryingWidthList"/>
    <dgm:cxn modelId="{A4E36C9D-DF96-4D8E-86CF-57E8DA428491}" type="presParOf" srcId="{C9218DE7-0F1A-4151-8E88-DC085B2E66B2}" destId="{0920B501-3080-4D3D-9E02-2D20DBFE8C3C}" srcOrd="2" destOrd="0" presId="urn:diagrams.loki3.com/VaryingWidthList"/>
    <dgm:cxn modelId="{D802C17E-0316-470D-9828-A5F3996E455E}" type="presParOf" srcId="{C9218DE7-0F1A-4151-8E88-DC085B2E66B2}" destId="{A5F9469D-BA88-4B82-BCD2-8E63FD825B10}" srcOrd="3" destOrd="0" presId="urn:diagrams.loki3.com/VaryingWidthList"/>
    <dgm:cxn modelId="{A9CC0E67-D9E6-44F5-9A11-39DEC491D2EB}" type="presParOf" srcId="{C9218DE7-0F1A-4151-8E88-DC085B2E66B2}" destId="{D69DD4CF-E95C-4A19-A610-93A1C0594DC9}" srcOrd="4" destOrd="0" presId="urn:diagrams.loki3.com/VaryingWidthList"/>
    <dgm:cxn modelId="{609AAC71-1599-4E14-9608-3621A3EEE6B4}" type="presParOf" srcId="{C9218DE7-0F1A-4151-8E88-DC085B2E66B2}" destId="{5F3F741C-5428-4817-8E7D-5CA8B3BAB72E}" srcOrd="5" destOrd="0" presId="urn:diagrams.loki3.com/VaryingWidthList"/>
    <dgm:cxn modelId="{AA5EBA06-791C-445F-936E-10F87C4ADC99}" type="presParOf" srcId="{C9218DE7-0F1A-4151-8E88-DC085B2E66B2}" destId="{EEE872A3-5872-41C3-BE36-45A240A79D90}" srcOrd="6" destOrd="0" presId="urn:diagrams.loki3.com/VaryingWidthList"/>
    <dgm:cxn modelId="{A46D83AD-1CEC-4220-9EB8-F429A3D66F11}" type="presParOf" srcId="{C9218DE7-0F1A-4151-8E88-DC085B2E66B2}" destId="{706806AC-4D5C-47BD-95BB-0E42B47B474E}" srcOrd="7" destOrd="0" presId="urn:diagrams.loki3.com/VaryingWidthList"/>
    <dgm:cxn modelId="{3F355FA6-4BF4-485A-91EB-BDB32CD23B10}" type="presParOf" srcId="{C9218DE7-0F1A-4151-8E88-DC085B2E66B2}" destId="{69901E02-1ED7-4C1D-A03D-575EAA351398}" srcOrd="8" destOrd="0" presId="urn:diagrams.loki3.com/VaryingWidthList"/>
    <dgm:cxn modelId="{288E6FAD-319A-4F90-AC55-D8CEFE3DAE85}" type="presParOf" srcId="{C9218DE7-0F1A-4151-8E88-DC085B2E66B2}" destId="{8EB0ABF7-9DDC-4D9F-B3B7-33C5C2ABD50D}" srcOrd="9" destOrd="0" presId="urn:diagrams.loki3.com/VaryingWidthList"/>
    <dgm:cxn modelId="{138AE261-6E2A-47C2-B048-4998C298EA92}" type="presParOf" srcId="{C9218DE7-0F1A-4151-8E88-DC085B2E66B2}" destId="{EC8F800B-DC4A-493E-95D0-BF66DFCEAEB6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7013-B248-4D33-A4F1-AE880F32BACA}" type="doc">
      <dgm:prSet loTypeId="urn:microsoft.com/office/officeart/2005/8/layout/cycle8" loCatId="cycle" qsTypeId="urn:microsoft.com/office/officeart/2005/8/quickstyle/simple2" qsCatId="simple" csTypeId="urn:microsoft.com/office/officeart/2005/8/colors/accent2_1" csCatId="accent2" phldr="1"/>
      <dgm:spPr/>
    </dgm:pt>
    <dgm:pt modelId="{D2646DDA-BC57-418D-A7AE-D4A3390922DB}" type="pres">
      <dgm:prSet presAssocID="{69CA7013-B248-4D33-A4F1-AE880F32BAC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AF10634-512E-4B97-9F13-596B8C55764F}" type="presOf" srcId="{69CA7013-B248-4D33-A4F1-AE880F32BACA}" destId="{D2646DDA-BC57-418D-A7AE-D4A3390922DB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FF23C-59B5-4329-B4FE-5A90883EF90D}" type="doc">
      <dgm:prSet loTypeId="urn:microsoft.com/office/officeart/2005/8/layout/gear1" loCatId="process" qsTypeId="urn:microsoft.com/office/officeart/2005/8/quickstyle/simple2" qsCatId="simple" csTypeId="urn:microsoft.com/office/officeart/2005/8/colors/accent2_5" csCatId="accent2" phldr="1"/>
      <dgm:spPr/>
    </dgm:pt>
    <dgm:pt modelId="{24133C2A-D32D-4558-9ABD-397663A82E25}">
      <dgm:prSet phldrT="[Text]"/>
      <dgm:spPr/>
      <dgm:t>
        <a:bodyPr/>
        <a:lstStyle/>
        <a:p>
          <a:endParaRPr lang="en-US" dirty="0"/>
        </a:p>
      </dgm:t>
    </dgm:pt>
    <dgm:pt modelId="{B4C62781-CF72-449A-948D-AE0CDBB151BA}" type="parTrans" cxnId="{EB6FD7AD-20A2-4FF9-8144-E8736B99EB1C}">
      <dgm:prSet/>
      <dgm:spPr/>
      <dgm:t>
        <a:bodyPr/>
        <a:lstStyle/>
        <a:p>
          <a:endParaRPr lang="en-US"/>
        </a:p>
      </dgm:t>
    </dgm:pt>
    <dgm:pt modelId="{C6FA39A7-1D83-4538-BD4D-B20B8ABDFC27}" type="sibTrans" cxnId="{EB6FD7AD-20A2-4FF9-8144-E8736B99EB1C}">
      <dgm:prSet/>
      <dgm:spPr/>
      <dgm:t>
        <a:bodyPr/>
        <a:lstStyle/>
        <a:p>
          <a:endParaRPr lang="en-US"/>
        </a:p>
      </dgm:t>
    </dgm:pt>
    <dgm:pt modelId="{E65719DA-77FD-4AB4-9EA9-90A8C2A4B5A2}">
      <dgm:prSet phldrT="[Text]"/>
      <dgm:spPr/>
      <dgm:t>
        <a:bodyPr/>
        <a:lstStyle/>
        <a:p>
          <a:endParaRPr lang="en-US" dirty="0"/>
        </a:p>
      </dgm:t>
    </dgm:pt>
    <dgm:pt modelId="{DCBC597B-2BED-4687-9E7E-B99FD4AB66A1}" type="parTrans" cxnId="{57BEABF1-A946-4DC6-97A9-D86FF689866D}">
      <dgm:prSet/>
      <dgm:spPr/>
      <dgm:t>
        <a:bodyPr/>
        <a:lstStyle/>
        <a:p>
          <a:endParaRPr lang="en-US"/>
        </a:p>
      </dgm:t>
    </dgm:pt>
    <dgm:pt modelId="{82605FBF-698B-4898-BE6C-5F65C60D915F}" type="sibTrans" cxnId="{57BEABF1-A946-4DC6-97A9-D86FF689866D}">
      <dgm:prSet/>
      <dgm:spPr/>
      <dgm:t>
        <a:bodyPr/>
        <a:lstStyle/>
        <a:p>
          <a:endParaRPr lang="en-US"/>
        </a:p>
      </dgm:t>
    </dgm:pt>
    <dgm:pt modelId="{5941A05F-6AB6-45FB-9941-86B9F46242C6}">
      <dgm:prSet phldrT="[Text]"/>
      <dgm:spPr/>
      <dgm:t>
        <a:bodyPr/>
        <a:lstStyle/>
        <a:p>
          <a:endParaRPr lang="en-US" dirty="0"/>
        </a:p>
      </dgm:t>
    </dgm:pt>
    <dgm:pt modelId="{996DEF6E-F0B3-46FD-851E-86A58EBEFB02}" type="parTrans" cxnId="{AF1BCE1D-C2F9-4E69-BB63-90EE55DFF0DB}">
      <dgm:prSet/>
      <dgm:spPr/>
      <dgm:t>
        <a:bodyPr/>
        <a:lstStyle/>
        <a:p>
          <a:endParaRPr lang="en-US"/>
        </a:p>
      </dgm:t>
    </dgm:pt>
    <dgm:pt modelId="{6D320956-D526-4542-9A52-263E0ECCCB2F}" type="sibTrans" cxnId="{AF1BCE1D-C2F9-4E69-BB63-90EE55DFF0DB}">
      <dgm:prSet/>
      <dgm:spPr/>
      <dgm:t>
        <a:bodyPr/>
        <a:lstStyle/>
        <a:p>
          <a:endParaRPr lang="en-US"/>
        </a:p>
      </dgm:t>
    </dgm:pt>
    <dgm:pt modelId="{18C0F2CE-5CAC-4450-ACA1-97351E3BF694}" type="pres">
      <dgm:prSet presAssocID="{201FF23C-59B5-4329-B4FE-5A90883EF9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4BE4021-24B2-448E-A98A-446582A86C04}" type="pres">
      <dgm:prSet presAssocID="{24133C2A-D32D-4558-9ABD-397663A82E2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D5953-6B4D-4A16-99C0-765B4737C3BB}" type="pres">
      <dgm:prSet presAssocID="{24133C2A-D32D-4558-9ABD-397663A82E25}" presName="gear1srcNode" presStyleLbl="node1" presStyleIdx="0" presStyleCnt="3"/>
      <dgm:spPr/>
      <dgm:t>
        <a:bodyPr/>
        <a:lstStyle/>
        <a:p>
          <a:endParaRPr lang="en-US"/>
        </a:p>
      </dgm:t>
    </dgm:pt>
    <dgm:pt modelId="{C1A58689-4DA0-4377-834E-2E45C4CFB627}" type="pres">
      <dgm:prSet presAssocID="{24133C2A-D32D-4558-9ABD-397663A82E25}" presName="gear1dstNode" presStyleLbl="node1" presStyleIdx="0" presStyleCnt="3"/>
      <dgm:spPr/>
      <dgm:t>
        <a:bodyPr/>
        <a:lstStyle/>
        <a:p>
          <a:endParaRPr lang="en-US"/>
        </a:p>
      </dgm:t>
    </dgm:pt>
    <dgm:pt modelId="{389F260A-0D4E-48A3-AFB3-F015C9D5A710}" type="pres">
      <dgm:prSet presAssocID="{E65719DA-77FD-4AB4-9EA9-90A8C2A4B5A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80340-1573-43D5-BF50-F1B9F9EAD15C}" type="pres">
      <dgm:prSet presAssocID="{E65719DA-77FD-4AB4-9EA9-90A8C2A4B5A2}" presName="gear2srcNode" presStyleLbl="node1" presStyleIdx="1" presStyleCnt="3"/>
      <dgm:spPr/>
      <dgm:t>
        <a:bodyPr/>
        <a:lstStyle/>
        <a:p>
          <a:endParaRPr lang="en-US"/>
        </a:p>
      </dgm:t>
    </dgm:pt>
    <dgm:pt modelId="{F9E36B32-264A-4DEC-AFD6-50D85CC122EF}" type="pres">
      <dgm:prSet presAssocID="{E65719DA-77FD-4AB4-9EA9-90A8C2A4B5A2}" presName="gear2dstNode" presStyleLbl="node1" presStyleIdx="1" presStyleCnt="3"/>
      <dgm:spPr/>
      <dgm:t>
        <a:bodyPr/>
        <a:lstStyle/>
        <a:p>
          <a:endParaRPr lang="en-US"/>
        </a:p>
      </dgm:t>
    </dgm:pt>
    <dgm:pt modelId="{CA5F3AD3-5D0D-4B81-83AC-B855618AF5D6}" type="pres">
      <dgm:prSet presAssocID="{5941A05F-6AB6-45FB-9941-86B9F46242C6}" presName="gear3" presStyleLbl="node1" presStyleIdx="2" presStyleCnt="3"/>
      <dgm:spPr/>
      <dgm:t>
        <a:bodyPr/>
        <a:lstStyle/>
        <a:p>
          <a:endParaRPr lang="en-US"/>
        </a:p>
      </dgm:t>
    </dgm:pt>
    <dgm:pt modelId="{346503D3-80D9-4365-932A-FBED08EA5409}" type="pres">
      <dgm:prSet presAssocID="{5941A05F-6AB6-45FB-9941-86B9F46242C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87E8F-A3A0-4DD9-96AE-6F79131412B2}" type="pres">
      <dgm:prSet presAssocID="{5941A05F-6AB6-45FB-9941-86B9F46242C6}" presName="gear3srcNode" presStyleLbl="node1" presStyleIdx="2" presStyleCnt="3"/>
      <dgm:spPr/>
      <dgm:t>
        <a:bodyPr/>
        <a:lstStyle/>
        <a:p>
          <a:endParaRPr lang="en-US"/>
        </a:p>
      </dgm:t>
    </dgm:pt>
    <dgm:pt modelId="{8F2F5D40-8C08-4131-9DA7-8A66E44F69A7}" type="pres">
      <dgm:prSet presAssocID="{5941A05F-6AB6-45FB-9941-86B9F46242C6}" presName="gear3dstNode" presStyleLbl="node1" presStyleIdx="2" presStyleCnt="3"/>
      <dgm:spPr/>
      <dgm:t>
        <a:bodyPr/>
        <a:lstStyle/>
        <a:p>
          <a:endParaRPr lang="en-US"/>
        </a:p>
      </dgm:t>
    </dgm:pt>
    <dgm:pt modelId="{1520A6F4-3F48-476B-AFED-C808556B0625}" type="pres">
      <dgm:prSet presAssocID="{C6FA39A7-1D83-4538-BD4D-B20B8ABDFC2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16A17DF-E945-415A-B040-2AC926F6DDC8}" type="pres">
      <dgm:prSet presAssocID="{82605FBF-698B-4898-BE6C-5F65C60D915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646490A-1EB0-4CFA-A33B-523AB8832DEA}" type="pres">
      <dgm:prSet presAssocID="{6D320956-D526-4542-9A52-263E0ECCCB2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A922D0C-82AF-4E37-97D9-290BA3A1CD7B}" type="presOf" srcId="{E65719DA-77FD-4AB4-9EA9-90A8C2A4B5A2}" destId="{389F260A-0D4E-48A3-AFB3-F015C9D5A710}" srcOrd="0" destOrd="0" presId="urn:microsoft.com/office/officeart/2005/8/layout/gear1"/>
    <dgm:cxn modelId="{AF1BCE1D-C2F9-4E69-BB63-90EE55DFF0DB}" srcId="{201FF23C-59B5-4329-B4FE-5A90883EF90D}" destId="{5941A05F-6AB6-45FB-9941-86B9F46242C6}" srcOrd="2" destOrd="0" parTransId="{996DEF6E-F0B3-46FD-851E-86A58EBEFB02}" sibTransId="{6D320956-D526-4542-9A52-263E0ECCCB2F}"/>
    <dgm:cxn modelId="{57BEABF1-A946-4DC6-97A9-D86FF689866D}" srcId="{201FF23C-59B5-4329-B4FE-5A90883EF90D}" destId="{E65719DA-77FD-4AB4-9EA9-90A8C2A4B5A2}" srcOrd="1" destOrd="0" parTransId="{DCBC597B-2BED-4687-9E7E-B99FD4AB66A1}" sibTransId="{82605FBF-698B-4898-BE6C-5F65C60D915F}"/>
    <dgm:cxn modelId="{F8CB69E5-F35A-44B1-9EF4-BC701865F266}" type="presOf" srcId="{5941A05F-6AB6-45FB-9941-86B9F46242C6}" destId="{CA5F3AD3-5D0D-4B81-83AC-B855618AF5D6}" srcOrd="0" destOrd="0" presId="urn:microsoft.com/office/officeart/2005/8/layout/gear1"/>
    <dgm:cxn modelId="{1F95C131-819A-4845-97EC-CC3900464C33}" type="presOf" srcId="{5941A05F-6AB6-45FB-9941-86B9F46242C6}" destId="{346503D3-80D9-4365-932A-FBED08EA5409}" srcOrd="1" destOrd="0" presId="urn:microsoft.com/office/officeart/2005/8/layout/gear1"/>
    <dgm:cxn modelId="{3D8EAB66-DA93-420A-BC1B-8CB49CD6881A}" type="presOf" srcId="{24133C2A-D32D-4558-9ABD-397663A82E25}" destId="{44BE4021-24B2-448E-A98A-446582A86C04}" srcOrd="0" destOrd="0" presId="urn:microsoft.com/office/officeart/2005/8/layout/gear1"/>
    <dgm:cxn modelId="{C2C411D7-51EF-4D06-AD79-D5D41CBCF311}" type="presOf" srcId="{24133C2A-D32D-4558-9ABD-397663A82E25}" destId="{68BD5953-6B4D-4A16-99C0-765B4737C3BB}" srcOrd="1" destOrd="0" presId="urn:microsoft.com/office/officeart/2005/8/layout/gear1"/>
    <dgm:cxn modelId="{EB6FD7AD-20A2-4FF9-8144-E8736B99EB1C}" srcId="{201FF23C-59B5-4329-B4FE-5A90883EF90D}" destId="{24133C2A-D32D-4558-9ABD-397663A82E25}" srcOrd="0" destOrd="0" parTransId="{B4C62781-CF72-449A-948D-AE0CDBB151BA}" sibTransId="{C6FA39A7-1D83-4538-BD4D-B20B8ABDFC27}"/>
    <dgm:cxn modelId="{4ABD8E95-B7F8-4191-A75E-75D23F104764}" type="presOf" srcId="{E65719DA-77FD-4AB4-9EA9-90A8C2A4B5A2}" destId="{AB780340-1573-43D5-BF50-F1B9F9EAD15C}" srcOrd="1" destOrd="0" presId="urn:microsoft.com/office/officeart/2005/8/layout/gear1"/>
    <dgm:cxn modelId="{8CA2C984-5A68-4BFF-9301-6CA0BA9B581B}" type="presOf" srcId="{6D320956-D526-4542-9A52-263E0ECCCB2F}" destId="{1646490A-1EB0-4CFA-A33B-523AB8832DEA}" srcOrd="0" destOrd="0" presId="urn:microsoft.com/office/officeart/2005/8/layout/gear1"/>
    <dgm:cxn modelId="{2ECBE3AE-6748-4106-A846-B5A8A5841BAD}" type="presOf" srcId="{201FF23C-59B5-4329-B4FE-5A90883EF90D}" destId="{18C0F2CE-5CAC-4450-ACA1-97351E3BF694}" srcOrd="0" destOrd="0" presId="urn:microsoft.com/office/officeart/2005/8/layout/gear1"/>
    <dgm:cxn modelId="{B50DE1A1-DB1D-49A3-9BDB-AD26185429E5}" type="presOf" srcId="{E65719DA-77FD-4AB4-9EA9-90A8C2A4B5A2}" destId="{F9E36B32-264A-4DEC-AFD6-50D85CC122EF}" srcOrd="2" destOrd="0" presId="urn:microsoft.com/office/officeart/2005/8/layout/gear1"/>
    <dgm:cxn modelId="{5F11CEC2-A369-4711-9FBD-7B663BBBBD15}" type="presOf" srcId="{24133C2A-D32D-4558-9ABD-397663A82E25}" destId="{C1A58689-4DA0-4377-834E-2E45C4CFB627}" srcOrd="2" destOrd="0" presId="urn:microsoft.com/office/officeart/2005/8/layout/gear1"/>
    <dgm:cxn modelId="{2F6CE5B5-3ACD-473F-897A-D90F235E8D67}" type="presOf" srcId="{82605FBF-698B-4898-BE6C-5F65C60D915F}" destId="{816A17DF-E945-415A-B040-2AC926F6DDC8}" srcOrd="0" destOrd="0" presId="urn:microsoft.com/office/officeart/2005/8/layout/gear1"/>
    <dgm:cxn modelId="{65098250-486C-46EF-9C88-49F60B1B94D2}" type="presOf" srcId="{5941A05F-6AB6-45FB-9941-86B9F46242C6}" destId="{35787E8F-A3A0-4DD9-96AE-6F79131412B2}" srcOrd="2" destOrd="0" presId="urn:microsoft.com/office/officeart/2005/8/layout/gear1"/>
    <dgm:cxn modelId="{0E1F3FC6-9037-4DBC-9132-AC0C1482CFC9}" type="presOf" srcId="{C6FA39A7-1D83-4538-BD4D-B20B8ABDFC27}" destId="{1520A6F4-3F48-476B-AFED-C808556B0625}" srcOrd="0" destOrd="0" presId="urn:microsoft.com/office/officeart/2005/8/layout/gear1"/>
    <dgm:cxn modelId="{082E2073-ECE9-4499-B88D-D43571E171A8}" type="presOf" srcId="{5941A05F-6AB6-45FB-9941-86B9F46242C6}" destId="{8F2F5D40-8C08-4131-9DA7-8A66E44F69A7}" srcOrd="3" destOrd="0" presId="urn:microsoft.com/office/officeart/2005/8/layout/gear1"/>
    <dgm:cxn modelId="{E6910933-7E8A-40B8-BB60-2E8A0EDD9639}" type="presParOf" srcId="{18C0F2CE-5CAC-4450-ACA1-97351E3BF694}" destId="{44BE4021-24B2-448E-A98A-446582A86C04}" srcOrd="0" destOrd="0" presId="urn:microsoft.com/office/officeart/2005/8/layout/gear1"/>
    <dgm:cxn modelId="{9677BDC9-ACC1-4149-8312-B717ECE5BBD7}" type="presParOf" srcId="{18C0F2CE-5CAC-4450-ACA1-97351E3BF694}" destId="{68BD5953-6B4D-4A16-99C0-765B4737C3BB}" srcOrd="1" destOrd="0" presId="urn:microsoft.com/office/officeart/2005/8/layout/gear1"/>
    <dgm:cxn modelId="{1F7E7704-A738-40C9-B075-3B7FEE6F1484}" type="presParOf" srcId="{18C0F2CE-5CAC-4450-ACA1-97351E3BF694}" destId="{C1A58689-4DA0-4377-834E-2E45C4CFB627}" srcOrd="2" destOrd="0" presId="urn:microsoft.com/office/officeart/2005/8/layout/gear1"/>
    <dgm:cxn modelId="{EDA0F3BB-5B00-44E0-B4AF-C629012962C8}" type="presParOf" srcId="{18C0F2CE-5CAC-4450-ACA1-97351E3BF694}" destId="{389F260A-0D4E-48A3-AFB3-F015C9D5A710}" srcOrd="3" destOrd="0" presId="urn:microsoft.com/office/officeart/2005/8/layout/gear1"/>
    <dgm:cxn modelId="{5F9D8234-614C-474E-93FC-E0324B094673}" type="presParOf" srcId="{18C0F2CE-5CAC-4450-ACA1-97351E3BF694}" destId="{AB780340-1573-43D5-BF50-F1B9F9EAD15C}" srcOrd="4" destOrd="0" presId="urn:microsoft.com/office/officeart/2005/8/layout/gear1"/>
    <dgm:cxn modelId="{A0BD068B-9BA6-4FB8-989C-0CFF43E42B7A}" type="presParOf" srcId="{18C0F2CE-5CAC-4450-ACA1-97351E3BF694}" destId="{F9E36B32-264A-4DEC-AFD6-50D85CC122EF}" srcOrd="5" destOrd="0" presId="urn:microsoft.com/office/officeart/2005/8/layout/gear1"/>
    <dgm:cxn modelId="{E66AB98C-4CBC-48BD-8F84-99A53708D386}" type="presParOf" srcId="{18C0F2CE-5CAC-4450-ACA1-97351E3BF694}" destId="{CA5F3AD3-5D0D-4B81-83AC-B855618AF5D6}" srcOrd="6" destOrd="0" presId="urn:microsoft.com/office/officeart/2005/8/layout/gear1"/>
    <dgm:cxn modelId="{729B047D-57FF-4E99-BE42-F413F96F5AEA}" type="presParOf" srcId="{18C0F2CE-5CAC-4450-ACA1-97351E3BF694}" destId="{346503D3-80D9-4365-932A-FBED08EA5409}" srcOrd="7" destOrd="0" presId="urn:microsoft.com/office/officeart/2005/8/layout/gear1"/>
    <dgm:cxn modelId="{881EE8D4-E31B-4D18-874B-DFED168A2FC3}" type="presParOf" srcId="{18C0F2CE-5CAC-4450-ACA1-97351E3BF694}" destId="{35787E8F-A3A0-4DD9-96AE-6F79131412B2}" srcOrd="8" destOrd="0" presId="urn:microsoft.com/office/officeart/2005/8/layout/gear1"/>
    <dgm:cxn modelId="{CD005762-C07F-46E6-AE81-56E8139538F7}" type="presParOf" srcId="{18C0F2CE-5CAC-4450-ACA1-97351E3BF694}" destId="{8F2F5D40-8C08-4131-9DA7-8A66E44F69A7}" srcOrd="9" destOrd="0" presId="urn:microsoft.com/office/officeart/2005/8/layout/gear1"/>
    <dgm:cxn modelId="{154FBE1D-A1FB-4418-B03B-FA91AEC09AD4}" type="presParOf" srcId="{18C0F2CE-5CAC-4450-ACA1-97351E3BF694}" destId="{1520A6F4-3F48-476B-AFED-C808556B0625}" srcOrd="10" destOrd="0" presId="urn:microsoft.com/office/officeart/2005/8/layout/gear1"/>
    <dgm:cxn modelId="{15FA0E61-7E1A-453E-994D-10502F65FC42}" type="presParOf" srcId="{18C0F2CE-5CAC-4450-ACA1-97351E3BF694}" destId="{816A17DF-E945-415A-B040-2AC926F6DDC8}" srcOrd="11" destOrd="0" presId="urn:microsoft.com/office/officeart/2005/8/layout/gear1"/>
    <dgm:cxn modelId="{211ACA16-4E29-4E14-9CCC-1A7B18453CC6}" type="presParOf" srcId="{18C0F2CE-5CAC-4450-ACA1-97351E3BF694}" destId="{1646490A-1EB0-4CFA-A33B-523AB8832DE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AD8A-1CBF-4EBE-8788-2D7535FC14AA}">
      <dsp:nvSpPr>
        <dsp:cNvPr id="0" name=""/>
        <dsp:cNvSpPr/>
      </dsp:nvSpPr>
      <dsp:spPr>
        <a:xfrm>
          <a:off x="0" y="1135"/>
          <a:ext cx="7338842" cy="66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Authorisation and Perimeter Issues</a:t>
          </a:r>
          <a:endParaRPr lang="en-US" sz="2000" b="1" kern="1200" dirty="0"/>
        </a:p>
      </dsp:txBody>
      <dsp:txXfrm>
        <a:off x="0" y="1135"/>
        <a:ext cx="7338842" cy="661045"/>
      </dsp:txXfrm>
    </dsp:sp>
    <dsp:sp modelId="{0920B501-3080-4D3D-9E02-2D20DBFE8C3C}">
      <dsp:nvSpPr>
        <dsp:cNvPr id="0" name=""/>
        <dsp:cNvSpPr/>
      </dsp:nvSpPr>
      <dsp:spPr>
        <a:xfrm>
          <a:off x="0" y="695233"/>
          <a:ext cx="7338842" cy="66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Regulatory sandboxes and innovation hubs</a:t>
          </a:r>
          <a:endParaRPr lang="en-US" sz="2000" b="1" kern="1200" dirty="0"/>
        </a:p>
      </dsp:txBody>
      <dsp:txXfrm>
        <a:off x="0" y="695233"/>
        <a:ext cx="7338842" cy="661045"/>
      </dsp:txXfrm>
    </dsp:sp>
    <dsp:sp modelId="{D69DD4CF-E95C-4A19-A610-93A1C0594DC9}">
      <dsp:nvSpPr>
        <dsp:cNvPr id="0" name=""/>
        <dsp:cNvSpPr/>
      </dsp:nvSpPr>
      <dsp:spPr>
        <a:xfrm>
          <a:off x="0" y="1389330"/>
          <a:ext cx="7338842" cy="66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Impact on business models, prudential risks and opportunities</a:t>
          </a:r>
          <a:endParaRPr lang="en-US" sz="2000" b="1" kern="1200" dirty="0"/>
        </a:p>
      </dsp:txBody>
      <dsp:txXfrm>
        <a:off x="0" y="1389330"/>
        <a:ext cx="7338842" cy="661045"/>
      </dsp:txXfrm>
    </dsp:sp>
    <dsp:sp modelId="{EEE872A3-5872-41C3-BE36-45A240A79D90}">
      <dsp:nvSpPr>
        <dsp:cNvPr id="0" name=""/>
        <dsp:cNvSpPr/>
      </dsp:nvSpPr>
      <dsp:spPr>
        <a:xfrm>
          <a:off x="0" y="2083428"/>
          <a:ext cx="7338842" cy="66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Cybersecurity	</a:t>
          </a:r>
          <a:endParaRPr lang="en-US" sz="2000" b="1" kern="1200" dirty="0"/>
        </a:p>
      </dsp:txBody>
      <dsp:txXfrm>
        <a:off x="0" y="2083428"/>
        <a:ext cx="7338842" cy="661045"/>
      </dsp:txXfrm>
    </dsp:sp>
    <dsp:sp modelId="{69901E02-1ED7-4C1D-A03D-575EAA351398}">
      <dsp:nvSpPr>
        <dsp:cNvPr id="0" name=""/>
        <dsp:cNvSpPr/>
      </dsp:nvSpPr>
      <dsp:spPr>
        <a:xfrm>
          <a:off x="0" y="2777526"/>
          <a:ext cx="7338842" cy="66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Consumer and Conduct Issues</a:t>
          </a:r>
          <a:endParaRPr lang="en-US" sz="2000" b="1" kern="1200" dirty="0"/>
        </a:p>
      </dsp:txBody>
      <dsp:txXfrm>
        <a:off x="0" y="2777526"/>
        <a:ext cx="7338842" cy="661045"/>
      </dsp:txXfrm>
    </dsp:sp>
    <dsp:sp modelId="{EC8F800B-DC4A-493E-95D0-BF66DFCEAEB6}">
      <dsp:nvSpPr>
        <dsp:cNvPr id="0" name=""/>
        <dsp:cNvSpPr/>
      </dsp:nvSpPr>
      <dsp:spPr>
        <a:xfrm>
          <a:off x="2" y="3471624"/>
          <a:ext cx="7338837" cy="661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AML/</a:t>
          </a:r>
          <a:r>
            <a:rPr lang="en-US" sz="2000" b="1" kern="1200" dirty="0" err="1" smtClean="0"/>
            <a:t>CFT</a:t>
          </a:r>
          <a:r>
            <a:rPr lang="en-US" sz="2000" b="1" kern="1200" dirty="0" smtClean="0"/>
            <a:t>                  </a:t>
          </a:r>
          <a:endParaRPr lang="en-US" sz="2000" b="1" kern="1200" dirty="0"/>
        </a:p>
      </dsp:txBody>
      <dsp:txXfrm>
        <a:off x="2" y="3471624"/>
        <a:ext cx="7338837" cy="661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E4021-24B2-448E-A98A-446582A86C04}">
      <dsp:nvSpPr>
        <dsp:cNvPr id="0" name=""/>
        <dsp:cNvSpPr/>
      </dsp:nvSpPr>
      <dsp:spPr>
        <a:xfrm>
          <a:off x="1917939" y="1495854"/>
          <a:ext cx="1828266" cy="1828266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285502" y="1924117"/>
        <a:ext cx="1093140" cy="939766"/>
      </dsp:txXfrm>
    </dsp:sp>
    <dsp:sp modelId="{389F260A-0D4E-48A3-AFB3-F015C9D5A710}">
      <dsp:nvSpPr>
        <dsp:cNvPr id="0" name=""/>
        <dsp:cNvSpPr/>
      </dsp:nvSpPr>
      <dsp:spPr>
        <a:xfrm>
          <a:off x="854220" y="1063718"/>
          <a:ext cx="1329648" cy="1329648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188963" y="1400484"/>
        <a:ext cx="660162" cy="656116"/>
      </dsp:txXfrm>
    </dsp:sp>
    <dsp:sp modelId="{CA5F3AD3-5D0D-4B81-83AC-B855618AF5D6}">
      <dsp:nvSpPr>
        <dsp:cNvPr id="0" name=""/>
        <dsp:cNvSpPr/>
      </dsp:nvSpPr>
      <dsp:spPr>
        <a:xfrm rot="20700000">
          <a:off x="1598959" y="146396"/>
          <a:ext cx="1302783" cy="1302783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 rot="-20700000">
        <a:off x="1884697" y="432135"/>
        <a:ext cx="731306" cy="731306"/>
      </dsp:txXfrm>
    </dsp:sp>
    <dsp:sp modelId="{1520A6F4-3F48-476B-AFED-C808556B0625}">
      <dsp:nvSpPr>
        <dsp:cNvPr id="0" name=""/>
        <dsp:cNvSpPr/>
      </dsp:nvSpPr>
      <dsp:spPr>
        <a:xfrm>
          <a:off x="1768040" y="1225231"/>
          <a:ext cx="2340180" cy="2340180"/>
        </a:xfrm>
        <a:prstGeom prst="circularArrow">
          <a:avLst>
            <a:gd name="adj1" fmla="val 4688"/>
            <a:gd name="adj2" fmla="val 299029"/>
            <a:gd name="adj3" fmla="val 2491165"/>
            <a:gd name="adj4" fmla="val 1591622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A17DF-E945-415A-B040-2AC926F6DDC8}">
      <dsp:nvSpPr>
        <dsp:cNvPr id="0" name=""/>
        <dsp:cNvSpPr/>
      </dsp:nvSpPr>
      <dsp:spPr>
        <a:xfrm>
          <a:off x="618742" y="773252"/>
          <a:ext cx="1700287" cy="17002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65711"/>
            <a:satOff val="-59"/>
            <a:lumOff val="153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46490A-1EB0-4CFA-A33B-523AB8832DEA}">
      <dsp:nvSpPr>
        <dsp:cNvPr id="0" name=""/>
        <dsp:cNvSpPr/>
      </dsp:nvSpPr>
      <dsp:spPr>
        <a:xfrm>
          <a:off x="1297611" y="-135227"/>
          <a:ext cx="1833252" cy="18332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531421"/>
            <a:satOff val="-118"/>
            <a:lumOff val="30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4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4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9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2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2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9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01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21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9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5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8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6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1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5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7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7A71-AB58-4506-90BD-262BDB99E1C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0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863" y="2966299"/>
            <a:ext cx="6069724" cy="1245010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863" y="4300508"/>
            <a:ext cx="6069724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68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2247" y="3332452"/>
            <a:ext cx="40147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400" b="1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smtClean="0">
                <a:solidFill>
                  <a:prstClr val="white"/>
                </a:solidFill>
              </a:rPr>
              <a:t>Floor 46, </a:t>
            </a:r>
            <a:r>
              <a:rPr lang="en-US" sz="1400" dirty="0" smtClean="0">
                <a:solidFill>
                  <a:prstClr val="white"/>
                </a:solidFill>
              </a:rPr>
              <a:t>One Canada Square, London E14 5AA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prstClr val="white"/>
                </a:solidFill>
                <a:ea typeface="ＭＳ Ｐゴシック"/>
                <a:cs typeface="Times New Roman"/>
              </a:rPr>
              <a:t>Tel: 	+44 207 382 1776</a:t>
            </a:r>
            <a:endParaRPr lang="en-GB" sz="1400" dirty="0" smtClean="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r>
              <a:rPr lang="en-US" sz="140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Fax:	+44 207 382 1771</a:t>
            </a:r>
            <a:endParaRPr lang="en-GB" sz="140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400" dirty="0" err="1" smtClean="0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400" dirty="0" smtClean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r>
              <a:rPr lang="en-US" sz="1400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http://</a:t>
            </a:r>
            <a:r>
              <a:rPr lang="en-US" sz="1400" dirty="0" err="1" smtClean="0">
                <a:solidFill>
                  <a:srgbClr val="FFFFFF"/>
                </a:solidFill>
                <a:ea typeface="ＭＳ Ｐゴシック"/>
                <a:cs typeface="Times New Roman"/>
              </a:rPr>
              <a:t>www.eba.europa.eu</a:t>
            </a:r>
            <a:endParaRPr lang="en-GB" sz="140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endParaRPr lang="en-GB" sz="1400" dirty="0" smtClean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7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373384"/>
            <a:ext cx="8229601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873196"/>
            <a:ext cx="82296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90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6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7793"/>
            <a:ext cx="5111750" cy="47121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11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47"/>
            <a:ext cx="8229600" cy="490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8897"/>
            <a:ext cx="4920593" cy="22257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034" y="6498897"/>
            <a:ext cx="777766" cy="222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 dirty="0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9" name="Picture 8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0" name="Picture 9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0000" marR="0" indent="-28575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europa.eu/financial-innovation-and-finte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ba.europa.eu/financial-innovation-and-fintech/fintech-knowledge-hub/stakeholder-register" TargetMode="External"/><Relationship Id="rId4" Type="http://schemas.openxmlformats.org/officeDocument/2006/relationships/hyperlink" Target="mailto:fintech@eba.europa.e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.europa.eu/-/eba-publishes-a-discussion-paper-on-its-approach-to-finte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-lex.europa.eu/resource.html?uri=cellar:6793c578-22e6-11e8-ac73-01aa75ed71a1.0001.02/DOC_1&amp;format=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ba.europa.eu/financial-innovation-and-fintech/fintech-knowledge-hub/stakeholder-register/registration-for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EBA FinTech Knowledge Hub series: </a:t>
            </a:r>
            <a:br>
              <a:rPr lang="en-US" dirty="0" smtClean="0"/>
            </a:br>
            <a:r>
              <a:rPr lang="en-US" i="1" dirty="0" smtClean="0"/>
              <a:t>Webinar on the impact of FinTech</a:t>
            </a:r>
            <a:r>
              <a:rPr lang="en-US" i="1" dirty="0"/>
              <a:t> </a:t>
            </a:r>
            <a:r>
              <a:rPr lang="en-US" i="1" dirty="0" smtClean="0"/>
              <a:t>on incumbent credit institutions’ business </a:t>
            </a:r>
            <a:r>
              <a:rPr lang="en-US" i="1" dirty="0"/>
              <a:t>models</a:t>
            </a:r>
            <a:endParaRPr lang="en-GB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Thursday, 11 October 2018</a:t>
            </a:r>
          </a:p>
          <a:p>
            <a:r>
              <a:rPr lang="en-GB" i="1" dirty="0" smtClean="0">
                <a:solidFill>
                  <a:schemeClr val="bg2"/>
                </a:solidFill>
              </a:rPr>
              <a:t>Presenters: Slavka Eley, Andreas Papaetis, Achilleas Nicolaou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10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267904" cy="555071"/>
          </a:xfrm>
        </p:spPr>
        <p:txBody>
          <a:bodyPr>
            <a:noAutofit/>
          </a:bodyPr>
          <a:lstStyle/>
          <a:p>
            <a:r>
              <a:rPr lang="en-US" dirty="0" smtClean="0"/>
              <a:t>but </a:t>
            </a:r>
            <a:r>
              <a:rPr lang="en-US" dirty="0"/>
              <a:t>there is </a:t>
            </a:r>
            <a:r>
              <a:rPr lang="en-US" dirty="0" smtClean="0"/>
              <a:t>pressure on margins…and continuing pressure on efficiency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37692" y="6137368"/>
            <a:ext cx="3816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of all charts: (preliminary) RDB data Q2 2018.</a:t>
            </a:r>
            <a:endParaRPr lang="en-GB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671458" y="3380925"/>
            <a:ext cx="3195641" cy="0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71458" y="3065986"/>
            <a:ext cx="4257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5"/>
                </a:solidFill>
              </a:rPr>
              <a:t>Efficiency development (Cost-to-income ratio)</a:t>
            </a:r>
            <a:endParaRPr lang="en-GB" sz="1100" b="1" dirty="0">
              <a:solidFill>
                <a:schemeClr val="accent5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262424"/>
              </p:ext>
            </p:extLst>
          </p:nvPr>
        </p:nvGraphicFramePr>
        <p:xfrm>
          <a:off x="4671458" y="3526282"/>
          <a:ext cx="3849803" cy="249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477569" y="3380925"/>
            <a:ext cx="3854209" cy="7292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0520"/>
              </p:ext>
            </p:extLst>
          </p:nvPr>
        </p:nvGraphicFramePr>
        <p:xfrm>
          <a:off x="477569" y="3526283"/>
          <a:ext cx="3854209" cy="246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7569" y="3066807"/>
            <a:ext cx="4197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5"/>
                </a:solidFill>
              </a:rPr>
              <a:t>NII and Net Interest Margin Developments</a:t>
            </a:r>
            <a:endParaRPr lang="en-GB" sz="11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199" y="1487599"/>
            <a:ext cx="7780085" cy="1296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Banks core earnings (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 Interest Income)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further decreasing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 Interest Margin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reached a record low at 1.43% in Q2 2018. </a:t>
            </a: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no signs of improving efficiency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Q2 2018 costs to income ratio remained stable (y-o-y) at 63.8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%.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11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267904" cy="555071"/>
          </a:xfrm>
        </p:spPr>
        <p:txBody>
          <a:bodyPr>
            <a:noAutofit/>
          </a:bodyPr>
          <a:lstStyle/>
          <a:p>
            <a:r>
              <a:rPr lang="en-GB" dirty="0" smtClean="0"/>
              <a:t>Increased importance on net fees and commission to increase profitability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199" y="1705677"/>
            <a:ext cx="822960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of EBA RAQ July 2018, confirm drivers of profitability as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fees and commission income become increasingly important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banks, as  they target this income stream in order to increase profitability in the short term.</a:t>
            </a: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371449"/>
              </p:ext>
            </p:extLst>
          </p:nvPr>
        </p:nvGraphicFramePr>
        <p:xfrm>
          <a:off x="646386" y="2880017"/>
          <a:ext cx="7551683" cy="317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31"/>
          <p:cNvSpPr/>
          <p:nvPr/>
        </p:nvSpPr>
        <p:spPr>
          <a:xfrm>
            <a:off x="646384" y="2632964"/>
            <a:ext cx="6305848" cy="24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0"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100" b="1" i="1" dirty="0" smtClean="0">
                <a:solidFill>
                  <a:schemeClr val="bg2">
                    <a:lumMod val="75000"/>
                  </a:schemeClr>
                </a:solidFill>
              </a:rPr>
              <a:t>Q</a:t>
            </a:r>
            <a:r>
              <a:rPr lang="en-GB" sz="1100" b="1" i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100" b="1" i="1" dirty="0" smtClean="0">
                <a:solidFill>
                  <a:schemeClr val="bg2">
                    <a:lumMod val="75000"/>
                  </a:schemeClr>
                </a:solidFill>
              </a:rPr>
              <a:t>What is your primary target for increasing profitability in the next 12 months?</a:t>
            </a:r>
            <a:endParaRPr lang="en-GB" sz="11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267904" cy="555071"/>
          </a:xfrm>
        </p:spPr>
        <p:txBody>
          <a:bodyPr>
            <a:normAutofit/>
          </a:bodyPr>
          <a:lstStyle/>
          <a:p>
            <a:r>
              <a:rPr lang="en-GB" dirty="0" smtClean="0"/>
              <a:t>But also </a:t>
            </a:r>
            <a:r>
              <a:rPr lang="en-GB" dirty="0"/>
              <a:t>cost reduction is an important factor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12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818679"/>
              </p:ext>
            </p:extLst>
          </p:nvPr>
        </p:nvGraphicFramePr>
        <p:xfrm>
          <a:off x="874986" y="3136012"/>
          <a:ext cx="7244255" cy="31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" y="1238811"/>
            <a:ext cx="8229602" cy="15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 cost reduction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plays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significant role in banks’ targets for increasing profitability in the near future.</a:t>
            </a: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Banks attempt to increase profitability by reducing overheads but also by heavily investing in digitalisation.</a:t>
            </a: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banks participating in the EBA RAQ of July 2018, have stated their plans to reduce operating expenses and costs through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automation and digitalisation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short-term, this comes with a cost in investing heavily in IT infrastructures and increasing investments related to Financial Technology.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4986" y="2947581"/>
            <a:ext cx="4214217" cy="24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0"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100" b="1" i="1" dirty="0" smtClean="0">
                <a:solidFill>
                  <a:schemeClr val="bg2">
                    <a:lumMod val="75000"/>
                  </a:schemeClr>
                </a:solidFill>
              </a:rPr>
              <a:t>Q</a:t>
            </a:r>
            <a:r>
              <a:rPr lang="en-GB" sz="1100" b="1" i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100" b="1" i="1" dirty="0">
                <a:solidFill>
                  <a:schemeClr val="bg2">
                    <a:lumMod val="75000"/>
                  </a:schemeClr>
                </a:solidFill>
              </a:rPr>
              <a:t>How are you reducing operating </a:t>
            </a:r>
            <a:r>
              <a:rPr lang="en-US" sz="1100" b="1" i="1" dirty="0" smtClean="0">
                <a:solidFill>
                  <a:schemeClr val="bg2">
                    <a:lumMod val="75000"/>
                  </a:schemeClr>
                </a:solidFill>
              </a:rPr>
              <a:t>expenses/costs?</a:t>
            </a:r>
            <a:endParaRPr lang="en-GB" sz="11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723" y="2883075"/>
            <a:ext cx="7106194" cy="58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GB" sz="2000" b="1" dirty="0">
                <a:solidFill>
                  <a:schemeClr val="tx2"/>
                </a:solidFill>
              </a:rPr>
              <a:t>Key findings of the EBA thematic report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13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2" name="Oval 1"/>
          <p:cNvSpPr/>
          <p:nvPr/>
        </p:nvSpPr>
        <p:spPr>
          <a:xfrm>
            <a:off x="904340" y="2883075"/>
            <a:ext cx="627017" cy="58347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GB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3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14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828"/>
            <a:ext cx="7575332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EBA thematic report on the impact of FinTech on incumbent credit institutions’ business models  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897246" y="1823825"/>
            <a:ext cx="7356002" cy="3662575"/>
          </a:xfrm>
          <a:prstGeom prst="roundRect">
            <a:avLst/>
          </a:prstGeom>
          <a:noFill/>
          <a:ln w="158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2447" y="2134843"/>
            <a:ext cx="67943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GB" sz="1200" dirty="0" smtClean="0"/>
              <a:t>In July 2018, the EBA has released a thematic report on the </a:t>
            </a:r>
            <a:r>
              <a:rPr lang="en-GB" sz="1200" b="1" dirty="0">
                <a:solidFill>
                  <a:schemeClr val="accent2"/>
                </a:solidFill>
              </a:rPr>
              <a:t>impact of </a:t>
            </a:r>
            <a:r>
              <a:rPr lang="en-GB" sz="1200" b="1" dirty="0" err="1">
                <a:solidFill>
                  <a:schemeClr val="accent2"/>
                </a:solidFill>
              </a:rPr>
              <a:t>FinTech</a:t>
            </a:r>
            <a:r>
              <a:rPr lang="en-GB" sz="1200" b="1" dirty="0">
                <a:solidFill>
                  <a:schemeClr val="accent2"/>
                </a:solidFill>
              </a:rPr>
              <a:t> on incumbent credit institutions’ business </a:t>
            </a:r>
            <a:r>
              <a:rPr lang="en-GB" sz="1200" b="1" dirty="0" smtClean="0">
                <a:solidFill>
                  <a:schemeClr val="accent2"/>
                </a:solidFill>
              </a:rPr>
              <a:t>models</a:t>
            </a:r>
            <a:r>
              <a:rPr lang="en-GB" sz="1200" dirty="0" smtClean="0"/>
              <a:t>, presenting </a:t>
            </a:r>
            <a:r>
              <a:rPr lang="en-GB" sz="1200" dirty="0"/>
              <a:t>its </a:t>
            </a:r>
            <a:r>
              <a:rPr lang="en-GB" sz="1200" dirty="0" smtClean="0"/>
              <a:t>current observations </a:t>
            </a:r>
            <a:r>
              <a:rPr lang="en-GB" sz="1200" dirty="0"/>
              <a:t>and findings on the </a:t>
            </a:r>
            <a:r>
              <a:rPr lang="en-GB" sz="1200" dirty="0" smtClean="0"/>
              <a:t>current (without </a:t>
            </a:r>
            <a:r>
              <a:rPr lang="en-GB" sz="1200" dirty="0"/>
              <a:t>foreseeing or intending to model scenarios for potential future </a:t>
            </a:r>
            <a:r>
              <a:rPr lang="en-GB" sz="1200" dirty="0" smtClean="0"/>
              <a:t>development).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GB" sz="1200" dirty="0" smtClean="0"/>
              <a:t>This report </a:t>
            </a:r>
            <a:r>
              <a:rPr lang="en-GB" sz="1200" dirty="0"/>
              <a:t>is based </a:t>
            </a:r>
            <a:r>
              <a:rPr lang="en-GB" sz="1200" dirty="0" smtClean="0"/>
              <a:t>on the following different </a:t>
            </a:r>
            <a:r>
              <a:rPr lang="en-GB" sz="1200" dirty="0"/>
              <a:t>sources of </a:t>
            </a:r>
            <a:r>
              <a:rPr lang="en-GB" sz="1200" dirty="0" smtClean="0"/>
              <a:t>information, collected within the </a:t>
            </a:r>
            <a:r>
              <a:rPr lang="en-GB" sz="1200" dirty="0"/>
              <a:t>broader activities of the EBA FinTech Knowledge </a:t>
            </a:r>
            <a:r>
              <a:rPr lang="en-GB" sz="1200" dirty="0" smtClean="0"/>
              <a:t>Hub:</a:t>
            </a:r>
            <a:endParaRPr lang="en-GB" altLang="en-US" sz="1200" i="1" dirty="0" smtClean="0"/>
          </a:p>
          <a:p>
            <a:pPr marL="538163" lvl="1" indent="-3619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200" b="1" dirty="0" smtClean="0"/>
              <a:t>Industry </a:t>
            </a:r>
            <a:r>
              <a:rPr lang="en-GB" sz="1200" b="1" dirty="0"/>
              <a:t>feedback to the EBA’s Discussion Paper on </a:t>
            </a:r>
            <a:r>
              <a:rPr lang="en-GB" sz="1200" b="1" dirty="0" err="1" smtClean="0"/>
              <a:t>FinTech</a:t>
            </a:r>
            <a:endParaRPr lang="en-GB" sz="1200" dirty="0"/>
          </a:p>
          <a:p>
            <a:pPr marL="538163" lvl="1" indent="-3619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200" b="1" dirty="0" smtClean="0"/>
              <a:t>Discussions/interviews </a:t>
            </a:r>
            <a:r>
              <a:rPr lang="en-GB" sz="1200" b="1" dirty="0"/>
              <a:t>with a sample of credit </a:t>
            </a:r>
            <a:r>
              <a:rPr lang="en-GB" sz="1200" b="1" dirty="0" smtClean="0"/>
              <a:t>institutions</a:t>
            </a:r>
            <a:endParaRPr lang="en-GB" sz="1200" dirty="0"/>
          </a:p>
          <a:p>
            <a:pPr marL="538163" lvl="1" indent="-3619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200" b="1" dirty="0" smtClean="0"/>
              <a:t>EBA </a:t>
            </a:r>
            <a:r>
              <a:rPr lang="en-GB" sz="1200" b="1" dirty="0"/>
              <a:t>Risk Assessment Questionnaire (</a:t>
            </a:r>
            <a:r>
              <a:rPr lang="en-GB" sz="1200" b="1" dirty="0" smtClean="0"/>
              <a:t>RAR)</a:t>
            </a:r>
            <a:endParaRPr lang="en-GB" sz="1200" dirty="0"/>
          </a:p>
          <a:p>
            <a:pPr marL="538163" lvl="1" indent="-3619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200" b="1" dirty="0" smtClean="0"/>
              <a:t>Discussions/interviews </a:t>
            </a:r>
            <a:r>
              <a:rPr lang="en-GB" sz="1200" b="1" dirty="0"/>
              <a:t>with competent </a:t>
            </a:r>
            <a:r>
              <a:rPr lang="en-GB" sz="1200" b="1" dirty="0" smtClean="0"/>
              <a:t>authorities</a:t>
            </a:r>
            <a:endParaRPr lang="en-GB" sz="1200" dirty="0"/>
          </a:p>
          <a:p>
            <a:pPr marL="538163" lvl="1" indent="-3619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200" b="1" dirty="0" smtClean="0"/>
              <a:t>Desk research</a:t>
            </a:r>
            <a:endParaRPr lang="en-GB" sz="12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8441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92" y="2561475"/>
            <a:ext cx="1115341" cy="14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8007888" cy="555071"/>
          </a:xfrm>
        </p:spPr>
        <p:txBody>
          <a:bodyPr>
            <a:noAutofit/>
          </a:bodyPr>
          <a:lstStyle/>
          <a:p>
            <a:r>
              <a:rPr lang="en-GB" dirty="0" smtClean="0"/>
              <a:t>Key drivers inducing changes in incumbents’ business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15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7505" y="1584497"/>
            <a:ext cx="4577715" cy="53924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rtlCol="0" anchor="ctr"/>
          <a:lstStyle/>
          <a:p>
            <a:pPr algn="just"/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Heightened 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competition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4992" y="3694016"/>
            <a:ext cx="842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*Source: VISA</a:t>
            </a:r>
            <a:endParaRPr lang="en-GB" sz="800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35" y="5267275"/>
            <a:ext cx="1751314" cy="1183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2456469" y="4285390"/>
            <a:ext cx="5225990" cy="502197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rtlCol="0" anchor="ctr"/>
          <a:lstStyle/>
          <a:p>
            <a:pPr algn="just"/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Profitability 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concerns</a:t>
            </a:r>
            <a:endParaRPr lang="en-GB" sz="1200" dirty="0"/>
          </a:p>
        </p:txBody>
      </p:sp>
      <p:sp>
        <p:nvSpPr>
          <p:cNvPr id="32" name="Oval 31"/>
          <p:cNvSpPr/>
          <p:nvPr/>
        </p:nvSpPr>
        <p:spPr>
          <a:xfrm>
            <a:off x="2275305" y="4132542"/>
            <a:ext cx="388188" cy="32681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3</a:t>
            </a:r>
            <a:endParaRPr lang="en-GB" sz="16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1" y="4074670"/>
            <a:ext cx="1513894" cy="1054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68" y="3857704"/>
            <a:ext cx="4643219" cy="17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77190" y="5487645"/>
            <a:ext cx="5470535" cy="53461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rtlCol="0" anchor="ctr"/>
          <a:lstStyle/>
          <a:p>
            <a:pPr lvl="0" algn="just"/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egulatory 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changes</a:t>
            </a:r>
            <a:endParaRPr lang="en-GB" sz="1200" dirty="0"/>
          </a:p>
        </p:txBody>
      </p:sp>
      <p:sp>
        <p:nvSpPr>
          <p:cNvPr id="24" name="Oval 23"/>
          <p:cNvSpPr/>
          <p:nvPr/>
        </p:nvSpPr>
        <p:spPr>
          <a:xfrm>
            <a:off x="6151355" y="5297255"/>
            <a:ext cx="388188" cy="32681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4</a:t>
            </a:r>
            <a:endParaRPr lang="en-GB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8" y="1148663"/>
            <a:ext cx="2081049" cy="156945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104486" y="2473037"/>
            <a:ext cx="535357" cy="284499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28" name="Oval 27"/>
          <p:cNvSpPr/>
          <p:nvPr/>
        </p:nvSpPr>
        <p:spPr>
          <a:xfrm>
            <a:off x="2498838" y="1443806"/>
            <a:ext cx="388188" cy="32681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002105" y="2918914"/>
            <a:ext cx="5470535" cy="53461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rtlCol="0" anchor="ctr"/>
          <a:lstStyle/>
          <a:p>
            <a:pPr lvl="0" algn="just"/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ustomer </a:t>
            </a:r>
            <a:r>
              <a:rPr lang="en-GB" sz="1200" b="1" dirty="0">
                <a:solidFill>
                  <a:schemeClr val="bg2">
                    <a:lumMod val="75000"/>
                  </a:schemeClr>
                </a:solidFill>
              </a:rPr>
              <a:t>expectations and 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behaviour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GB" sz="1200" dirty="0"/>
          </a:p>
        </p:txBody>
      </p:sp>
      <p:sp>
        <p:nvSpPr>
          <p:cNvPr id="30" name="Oval 29"/>
          <p:cNvSpPr/>
          <p:nvPr/>
        </p:nvSpPr>
        <p:spPr>
          <a:xfrm>
            <a:off x="6256996" y="2726300"/>
            <a:ext cx="388188" cy="32681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2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90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16</a:t>
            </a:fld>
            <a:endParaRPr lang="en-GB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199" y="586828"/>
            <a:ext cx="705087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Which business line is mostly affected?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1206707" y="1582337"/>
            <a:ext cx="5141627" cy="24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0"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100" b="1" i="1" dirty="0" smtClean="0">
                <a:solidFill>
                  <a:schemeClr val="bg2">
                    <a:lumMod val="75000"/>
                  </a:schemeClr>
                </a:solidFill>
              </a:rPr>
              <a:t>Q</a:t>
            </a:r>
            <a:r>
              <a:rPr lang="en-GB" sz="1100" b="1" i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GB" sz="1100" b="1" i="1" dirty="0" smtClean="0">
                <a:solidFill>
                  <a:schemeClr val="bg2">
                    <a:lumMod val="75000"/>
                  </a:schemeClr>
                </a:solidFill>
              </a:rPr>
              <a:t>Impact of FinTech firms on banks’ current business 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648" y="5601937"/>
            <a:ext cx="142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EBA RAR H2 2017</a:t>
            </a:r>
            <a:endParaRPr lang="en-GB" sz="800" i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98" y="1824187"/>
            <a:ext cx="5900265" cy="36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050879" cy="555071"/>
          </a:xfrm>
        </p:spPr>
        <p:txBody>
          <a:bodyPr>
            <a:normAutofit/>
          </a:bodyPr>
          <a:lstStyle/>
          <a:p>
            <a:r>
              <a:rPr lang="en-GB" dirty="0" smtClean="0"/>
              <a:t>Key trends in reacting to FinTech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17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2014" y="1378051"/>
            <a:ext cx="4268960" cy="897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bIns="72000" rtlCol="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300" dirty="0">
                <a:solidFill>
                  <a:schemeClr val="tx1"/>
                </a:solidFill>
              </a:rPr>
              <a:t>Employing new technologies to </a:t>
            </a:r>
            <a:r>
              <a:rPr lang="en-GB" sz="1300" dirty="0" smtClean="0">
                <a:solidFill>
                  <a:schemeClr val="tx1"/>
                </a:solidFill>
              </a:rPr>
              <a:t>transform internal processes </a:t>
            </a:r>
            <a:r>
              <a:rPr lang="en-GB" sz="1300" dirty="0">
                <a:solidFill>
                  <a:schemeClr val="tx1"/>
                </a:solidFill>
              </a:rPr>
              <a:t>– </a:t>
            </a:r>
            <a:r>
              <a:rPr lang="en-GB" sz="1300" b="1" dirty="0">
                <a:solidFill>
                  <a:schemeClr val="bg2">
                    <a:lumMod val="50000"/>
                  </a:schemeClr>
                </a:solidFill>
              </a:rPr>
              <a:t>“digital transformation” </a:t>
            </a:r>
            <a:r>
              <a:rPr lang="en-GB" sz="13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32" name="Oval 31"/>
          <p:cNvSpPr/>
          <p:nvPr/>
        </p:nvSpPr>
        <p:spPr>
          <a:xfrm>
            <a:off x="298575" y="1427402"/>
            <a:ext cx="296798" cy="26595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5989270"/>
              </p:ext>
            </p:extLst>
          </p:nvPr>
        </p:nvGraphicFramePr>
        <p:xfrm>
          <a:off x="-557349" y="24753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>
          <a:xfrm rot="18586987">
            <a:off x="-320154" y="2759055"/>
            <a:ext cx="4363472" cy="3503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prstTxWarp prst="textCircle">
              <a:avLst>
                <a:gd name="adj" fmla="val 17164977"/>
              </a:avLst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transformation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54140470"/>
              </p:ext>
            </p:extLst>
          </p:nvPr>
        </p:nvGraphicFramePr>
        <p:xfrm>
          <a:off x="-118762" y="2668402"/>
          <a:ext cx="4168290" cy="332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186" y="2182982"/>
            <a:ext cx="2623807" cy="3357234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 rot="18586987">
            <a:off x="4805953" y="2328227"/>
            <a:ext cx="3139080" cy="3567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prstTxWarp prst="textArchDown">
              <a:avLst>
                <a:gd name="adj" fmla="val 21284312"/>
              </a:avLst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Digital disruption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56873" y="1339102"/>
            <a:ext cx="4268960" cy="897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bIns="72000" rtlCol="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1300" dirty="0" smtClean="0">
                <a:solidFill>
                  <a:schemeClr val="tx1"/>
                </a:solidFill>
              </a:rPr>
              <a:t>Rethinking </a:t>
            </a:r>
            <a:r>
              <a:rPr lang="en-GB" sz="1300" dirty="0">
                <a:solidFill>
                  <a:schemeClr val="tx1"/>
                </a:solidFill>
              </a:rPr>
              <a:t>interaction with customers / enhancing customer experience through the use of innovative technologies –  </a:t>
            </a:r>
            <a:r>
              <a:rPr lang="en-GB" sz="1300" b="1" dirty="0">
                <a:solidFill>
                  <a:schemeClr val="tx2"/>
                </a:solidFill>
              </a:rPr>
              <a:t>“digital disruption”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>
                <a:solidFill>
                  <a:schemeClr val="tx1"/>
                </a:solidFill>
              </a:rPr>
              <a:t>component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83434" y="1388453"/>
            <a:ext cx="296798" cy="26595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689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18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199" y="586828"/>
            <a:ext cx="7451835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Status of adoption of financial technologies by incumbents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521372" y="5718904"/>
            <a:ext cx="6944711" cy="595184"/>
          </a:xfrm>
          <a:prstGeom prst="rect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96000" rIns="36000"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 smtClean="0"/>
              <a:t>PSD2 is perceived as an opportunity with most institutions currently designing their </a:t>
            </a:r>
            <a:r>
              <a:rPr lang="en-US" sz="1100" b="1" dirty="0" smtClean="0"/>
              <a:t>open </a:t>
            </a:r>
            <a:r>
              <a:rPr lang="en-US" sz="1100" b="1" dirty="0"/>
              <a:t>banking/API strategy </a:t>
            </a:r>
            <a:endParaRPr lang="en-US" sz="1100" b="1" dirty="0" smtClean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 smtClean="0"/>
              <a:t>Relevant </a:t>
            </a:r>
            <a:r>
              <a:rPr lang="en-US" sz="1100" dirty="0"/>
              <a:t>RTS </a:t>
            </a:r>
            <a:r>
              <a:rPr lang="en-US" sz="1100" dirty="0" smtClean="0"/>
              <a:t>is directly </a:t>
            </a:r>
            <a:r>
              <a:rPr lang="en-US" sz="1100" dirty="0"/>
              <a:t>applicable from </a:t>
            </a:r>
            <a:r>
              <a:rPr lang="en-US" sz="1100" b="1" dirty="0"/>
              <a:t>14 September </a:t>
            </a:r>
            <a:r>
              <a:rPr lang="en-US" sz="1100" b="1" dirty="0" smtClean="0"/>
              <a:t>2018 </a:t>
            </a:r>
            <a:r>
              <a:rPr lang="en-GB" sz="1100" b="1" dirty="0" smtClean="0"/>
              <a:t> </a:t>
            </a:r>
            <a:endParaRPr lang="en-US" sz="1100" b="1" dirty="0"/>
          </a:p>
        </p:txBody>
      </p:sp>
      <p:sp>
        <p:nvSpPr>
          <p:cNvPr id="29" name="Pentagon 28"/>
          <p:cNvSpPr/>
          <p:nvPr/>
        </p:nvSpPr>
        <p:spPr>
          <a:xfrm>
            <a:off x="591357" y="5711021"/>
            <a:ext cx="1237443" cy="595184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Open Banking / APIs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55980" y="5285988"/>
            <a:ext cx="210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EBA RAQ H2 2018 (preliminary results)</a:t>
            </a:r>
            <a:endParaRPr lang="en-GB" sz="800" i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940526" y="1326708"/>
          <a:ext cx="6965224" cy="38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40526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19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06270" y="2608418"/>
            <a:ext cx="2405165" cy="21473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Investing 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in new entrant 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FinTech firms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23627" y="2608418"/>
            <a:ext cx="2405165" cy="2147383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4000" rIns="378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Developing </a:t>
            </a:r>
            <a:r>
              <a:rPr lang="en-GB" sz="1400" dirty="0" smtClean="0">
                <a:solidFill>
                  <a:schemeClr val="tx1"/>
                </a:solidFill>
              </a:rPr>
              <a:t>internally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76354" y="3550953"/>
            <a:ext cx="2405165" cy="2147383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Collaborating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with </a:t>
            </a:r>
            <a:r>
              <a:rPr lang="en-GB" sz="1400" dirty="0">
                <a:solidFill>
                  <a:schemeClr val="tx1"/>
                </a:solidFill>
              </a:rPr>
              <a:t>other </a:t>
            </a:r>
            <a:r>
              <a:rPr lang="en-GB" sz="1400" dirty="0" smtClean="0">
                <a:solidFill>
                  <a:schemeClr val="tx1"/>
                </a:solidFill>
              </a:rPr>
              <a:t>stakeholders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6354" y="1689157"/>
            <a:ext cx="2405165" cy="2147383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10800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Partnering 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with new entrant FinTech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firms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451835" cy="555071"/>
          </a:xfrm>
        </p:spPr>
        <p:txBody>
          <a:bodyPr>
            <a:noAutofit/>
          </a:bodyPr>
          <a:lstStyle/>
          <a:p>
            <a:r>
              <a:rPr lang="en-GB" dirty="0" smtClean="0"/>
              <a:t>Current relationship </a:t>
            </a:r>
            <a:r>
              <a:rPr lang="en-GB" dirty="0"/>
              <a:t>of incumbents with </a:t>
            </a:r>
            <a:r>
              <a:rPr lang="en-GB" dirty="0" smtClean="0"/>
              <a:t>FinTech</a:t>
            </a:r>
            <a:endParaRPr lang="en-US" i="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16090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7811" y="2260184"/>
            <a:ext cx="7000113" cy="3701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GB" b="1" dirty="0" smtClean="0">
                <a:solidFill>
                  <a:schemeClr val="tx2"/>
                </a:solidFill>
              </a:rPr>
              <a:t>EBA focus on FinTech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2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828"/>
            <a:ext cx="7575332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2" name="Oval 1"/>
          <p:cNvSpPr/>
          <p:nvPr/>
        </p:nvSpPr>
        <p:spPr>
          <a:xfrm>
            <a:off x="985514" y="2260184"/>
            <a:ext cx="452571" cy="37011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GB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2003" y="3079053"/>
            <a:ext cx="7000113" cy="3701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GB" b="1" dirty="0" smtClean="0">
                <a:solidFill>
                  <a:schemeClr val="tx2"/>
                </a:solidFill>
              </a:rPr>
              <a:t>Profitability landscape in the EU banking sector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9706" y="3079053"/>
            <a:ext cx="452571" cy="37011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GB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6417" y="3876367"/>
            <a:ext cx="7000113" cy="3701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GB" b="1" dirty="0">
                <a:solidFill>
                  <a:schemeClr val="tx2"/>
                </a:solidFill>
              </a:rPr>
              <a:t>Key findings of the EBA thematic report </a:t>
            </a:r>
          </a:p>
        </p:txBody>
      </p:sp>
      <p:sp>
        <p:nvSpPr>
          <p:cNvPr id="15" name="Oval 14"/>
          <p:cNvSpPr/>
          <p:nvPr/>
        </p:nvSpPr>
        <p:spPr>
          <a:xfrm>
            <a:off x="1214120" y="3876367"/>
            <a:ext cx="452571" cy="37011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GB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6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96" y="1054290"/>
            <a:ext cx="4123983" cy="278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20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199" y="586828"/>
            <a:ext cx="705087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Current status: </a:t>
            </a:r>
            <a:r>
              <a:rPr lang="en-GB" dirty="0" smtClean="0"/>
              <a:t>Incumbents favour partnerships with FinTech firms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564384" y="2310130"/>
            <a:ext cx="3943283" cy="3850264"/>
          </a:xfrm>
          <a:prstGeom prst="rightArrow">
            <a:avLst>
              <a:gd name="adj1" fmla="val 81400"/>
              <a:gd name="adj2" fmla="val 40050"/>
            </a:avLst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0800000">
            <a:off x="4642459" y="2313012"/>
            <a:ext cx="3943283" cy="3850264"/>
          </a:xfrm>
          <a:prstGeom prst="rightArrow">
            <a:avLst>
              <a:gd name="adj1" fmla="val 81248"/>
              <a:gd name="adj2" fmla="val 400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64384" y="2807055"/>
            <a:ext cx="2963820" cy="3134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Institutions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4385" y="3246922"/>
            <a:ext cx="3068940" cy="228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t"/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</a:rPr>
              <a:t>Issue with existing IT infrastructure / IT legacy systems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</a:rPr>
              <a:t>Need to develop internal “innovative” culture and mindset / organisational transformation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</a:rPr>
              <a:t>Need to attract and maintain talent and skills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</a:rPr>
              <a:t>Customers trust banks compared to new entrants (mainly due to data protection concerns)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</a:rPr>
              <a:t>Strong on customer relationship providing the full value chain to </a:t>
            </a:r>
            <a:r>
              <a:rPr lang="en-GB" sz="1100" dirty="0" smtClean="0">
                <a:solidFill>
                  <a:schemeClr val="bg1"/>
                </a:solidFill>
              </a:rPr>
              <a:t>customers with respective customer expectations and behaviour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64652" y="3722000"/>
            <a:ext cx="1613140" cy="14147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7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Partnering</a:t>
            </a:r>
            <a:endParaRPr lang="en-GB" sz="17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21923" y="2824344"/>
            <a:ext cx="2963820" cy="3134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New entrant FinTech firms 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533" y="3246151"/>
            <a:ext cx="3099209" cy="228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36000" rIns="72000" bIns="36000" rtlCol="0" anchor="t"/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Agile, flexible and familiar with technologies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Learn and grow through partnerships with banks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Through their interaction with banks, they receive funding, access to </a:t>
            </a:r>
            <a:r>
              <a:rPr lang="en-GB" sz="1100" dirty="0" smtClean="0">
                <a:solidFill>
                  <a:schemeClr val="accent2">
                    <a:lumMod val="50000"/>
                  </a:schemeClr>
                </a:solidFill>
              </a:rPr>
              <a:t>customers and distribution </a:t>
            </a: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channels, visibility, and banking expertise (including legal, compliance and regulatory knowledge) 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Do not currently provide the full value chain to customers</a:t>
            </a:r>
          </a:p>
        </p:txBody>
      </p:sp>
      <p:sp>
        <p:nvSpPr>
          <p:cNvPr id="2" name="AutoShape 2" descr="Image result for banking instit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47646" y="1620993"/>
            <a:ext cx="542166" cy="26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749943" y="1629085"/>
            <a:ext cx="430227" cy="2103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13934" y="1078566"/>
            <a:ext cx="430227" cy="2103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4604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1674018" y="2468877"/>
            <a:ext cx="5273919" cy="4811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LEGACY </a:t>
            </a:r>
            <a:r>
              <a:rPr lang="en-US" sz="1100" dirty="0" smtClean="0"/>
              <a:t>ICT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SYSTEMS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74018" y="3189145"/>
            <a:ext cx="5273919" cy="4811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smtClean="0"/>
              <a:t>EXECUTION </a:t>
            </a:r>
            <a:r>
              <a:rPr lang="en-US" sz="1100" dirty="0"/>
              <a:t>CAPABILITIES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674017" y="3944905"/>
            <a:ext cx="5273919" cy="4811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ACCESS AND MAINTENANCE </a:t>
            </a:r>
            <a:br>
              <a:rPr lang="en-US" sz="1100" dirty="0"/>
            </a:br>
            <a:r>
              <a:rPr lang="en-US" sz="1100" dirty="0"/>
              <a:t>OF TALENT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674016" y="4694312"/>
            <a:ext cx="5273919" cy="4811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21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586828"/>
            <a:ext cx="7299435" cy="55507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Risk factors </a:t>
            </a:r>
            <a:r>
              <a:rPr lang="en-GB" dirty="0" smtClean="0"/>
              <a:t>impacting business models’ sustainability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771085" y="2533196"/>
            <a:ext cx="388188" cy="326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2</a:t>
            </a:r>
            <a:endParaRPr lang="en-GB" sz="1600" b="1" dirty="0"/>
          </a:p>
        </p:txBody>
      </p:sp>
      <p:sp>
        <p:nvSpPr>
          <p:cNvPr id="20" name="Oval 19"/>
          <p:cNvSpPr/>
          <p:nvPr/>
        </p:nvSpPr>
        <p:spPr>
          <a:xfrm>
            <a:off x="1771085" y="3296928"/>
            <a:ext cx="388188" cy="326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3</a:t>
            </a:r>
            <a:endParaRPr lang="en-GB" sz="1600" b="1" dirty="0"/>
          </a:p>
        </p:txBody>
      </p:sp>
      <p:sp>
        <p:nvSpPr>
          <p:cNvPr id="22" name="Oval 21"/>
          <p:cNvSpPr/>
          <p:nvPr/>
        </p:nvSpPr>
        <p:spPr>
          <a:xfrm>
            <a:off x="1771085" y="4018915"/>
            <a:ext cx="388188" cy="326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4</a:t>
            </a:r>
            <a:endParaRPr lang="en-GB" sz="1600" b="1" dirty="0"/>
          </a:p>
        </p:txBody>
      </p:sp>
      <p:sp>
        <p:nvSpPr>
          <p:cNvPr id="24" name="Oval 23"/>
          <p:cNvSpPr/>
          <p:nvPr/>
        </p:nvSpPr>
        <p:spPr>
          <a:xfrm>
            <a:off x="1771085" y="4800206"/>
            <a:ext cx="388188" cy="326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5</a:t>
            </a:r>
            <a:endParaRPr lang="en-GB" sz="16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1674018" y="1746987"/>
            <a:ext cx="5273919" cy="4811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DIGITALISATION STATEGIES</a:t>
            </a:r>
          </a:p>
        </p:txBody>
      </p:sp>
      <p:sp>
        <p:nvSpPr>
          <p:cNvPr id="14" name="Oval 13"/>
          <p:cNvSpPr/>
          <p:nvPr/>
        </p:nvSpPr>
        <p:spPr>
          <a:xfrm>
            <a:off x="1771085" y="1822196"/>
            <a:ext cx="388188" cy="326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1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750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09034" y="6498894"/>
            <a:ext cx="777766" cy="222579"/>
          </a:xfrm>
        </p:spPr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93074" y="1773413"/>
            <a:ext cx="7080069" cy="139051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6000" tIns="180000" rIns="180000" bIns="180000" rtlCol="0" anchor="ctr"/>
          <a:lstStyle/>
          <a:p>
            <a:pPr algn="just"/>
            <a:r>
              <a:rPr lang="en-GB" sz="1300" b="1" i="1" dirty="0" smtClean="0"/>
              <a:t>Proactive</a:t>
            </a:r>
            <a:r>
              <a:rPr lang="en-GB" sz="1300" b="1" i="1" dirty="0"/>
              <a:t>/ </a:t>
            </a:r>
            <a:r>
              <a:rPr lang="en-GB" sz="1300" b="1" i="1" dirty="0" smtClean="0"/>
              <a:t>Front-runners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50" dirty="0" smtClean="0"/>
              <a:t>Ambitious or aggressive innovation </a:t>
            </a:r>
            <a:r>
              <a:rPr lang="en-GB" sz="1250" dirty="0"/>
              <a:t>strategies, high-targeted transformation </a:t>
            </a:r>
            <a:r>
              <a:rPr lang="en-GB" sz="1250" dirty="0" smtClean="0"/>
              <a:t>projects accompanied unclear </a:t>
            </a:r>
            <a:r>
              <a:rPr lang="en-GB" sz="1250" dirty="0"/>
              <a:t>impact and risk </a:t>
            </a:r>
            <a:r>
              <a:rPr lang="en-GB" sz="1250" dirty="0" smtClean="0"/>
              <a:t>assessments (aiming for first-mover advantage) 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50" dirty="0" smtClean="0"/>
              <a:t>Well-thought </a:t>
            </a:r>
            <a:r>
              <a:rPr lang="en-GB" sz="1250" dirty="0"/>
              <a:t>and comprehensive strategies and targets with </a:t>
            </a:r>
            <a:r>
              <a:rPr lang="en-GB" sz="1250" dirty="0" smtClean="0"/>
              <a:t>strong </a:t>
            </a:r>
            <a:r>
              <a:rPr lang="en-GB" sz="1250" dirty="0"/>
              <a:t>research orientation and </a:t>
            </a:r>
            <a:r>
              <a:rPr lang="en-GB" sz="1250" dirty="0" smtClean="0"/>
              <a:t>focus </a:t>
            </a:r>
            <a:r>
              <a:rPr lang="en-GB" sz="1250" dirty="0"/>
              <a:t>on governance, organisational aspects, operations and risk </a:t>
            </a:r>
            <a:r>
              <a:rPr lang="en-GB" sz="1250" dirty="0" smtClean="0"/>
              <a:t>management</a:t>
            </a:r>
            <a:endParaRPr lang="en-GB" sz="1250" dirty="0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585725" y="1763874"/>
            <a:ext cx="1225659" cy="1408764"/>
          </a:xfrm>
          <a:custGeom>
            <a:avLst/>
            <a:gdLst>
              <a:gd name="connsiteX0" fmla="*/ 0 w 1524000"/>
              <a:gd name="connsiteY0" fmla="*/ 662940 h 1325880"/>
              <a:gd name="connsiteX1" fmla="*/ 331470 w 1524000"/>
              <a:gd name="connsiteY1" fmla="*/ 0 h 1325880"/>
              <a:gd name="connsiteX2" fmla="*/ 1192530 w 1524000"/>
              <a:gd name="connsiteY2" fmla="*/ 0 h 1325880"/>
              <a:gd name="connsiteX3" fmla="*/ 1524000 w 1524000"/>
              <a:gd name="connsiteY3" fmla="*/ 662940 h 1325880"/>
              <a:gd name="connsiteX4" fmla="*/ 1192530 w 1524000"/>
              <a:gd name="connsiteY4" fmla="*/ 1325880 h 1325880"/>
              <a:gd name="connsiteX5" fmla="*/ 331470 w 1524000"/>
              <a:gd name="connsiteY5" fmla="*/ 1325880 h 1325880"/>
              <a:gd name="connsiteX6" fmla="*/ 0 w 1524000"/>
              <a:gd name="connsiteY6" fmla="*/ 6629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1325880">
                <a:moveTo>
                  <a:pt x="762000" y="0"/>
                </a:moveTo>
                <a:lnTo>
                  <a:pt x="1524000" y="288379"/>
                </a:lnTo>
                <a:lnTo>
                  <a:pt x="1524000" y="1037501"/>
                </a:lnTo>
                <a:lnTo>
                  <a:pt x="762000" y="1325880"/>
                </a:lnTo>
                <a:lnTo>
                  <a:pt x="0" y="1037501"/>
                </a:lnTo>
                <a:lnTo>
                  <a:pt x="0" y="288379"/>
                </a:lnTo>
                <a:lnTo>
                  <a:pt x="762000" y="0"/>
                </a:lnTo>
                <a:close/>
              </a:path>
            </a:pathLst>
          </a:custGeom>
          <a:solidFill>
            <a:srgbClr val="70AD47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06616" tIns="237490" rIns="206616" bIns="23749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en-US" sz="1300" b="1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PROACTIVE</a:t>
            </a:r>
            <a:endParaRPr lang="en-GB" sz="1300">
              <a:effectLst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075" y="3348665"/>
            <a:ext cx="7080068" cy="14087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6000" tIns="180000" rIns="180000" bIns="180000" rtlCol="0" anchor="ctr"/>
          <a:lstStyle/>
          <a:p>
            <a:pPr algn="just"/>
            <a:r>
              <a:rPr lang="en-GB" sz="1300" b="1" i="1" dirty="0" smtClean="0"/>
              <a:t>Reactive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50" dirty="0" smtClean="0"/>
              <a:t>‘Followers’ </a:t>
            </a:r>
            <a:r>
              <a:rPr lang="en-GB" sz="1250" dirty="0"/>
              <a:t>of </a:t>
            </a:r>
            <a:r>
              <a:rPr lang="en-GB" sz="1250" dirty="0" smtClean="0"/>
              <a:t>technological developments, taking a </a:t>
            </a:r>
            <a:r>
              <a:rPr lang="en-GB" sz="1250" dirty="0"/>
              <a:t>‘wait and see’ approach, with carefully defined strategies and steady-pace on internal changes 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50" dirty="0" smtClean="0"/>
              <a:t>Institutions reacting to </a:t>
            </a:r>
            <a:r>
              <a:rPr lang="en-GB" sz="1250" dirty="0"/>
              <a:t>peer </a:t>
            </a:r>
            <a:r>
              <a:rPr lang="en-GB" sz="1250" dirty="0" smtClean="0"/>
              <a:t>pressure, taking a </a:t>
            </a:r>
            <a:r>
              <a:rPr lang="en-GB" sz="1250" dirty="0"/>
              <a:t>‘go with the flow’ approach in combination with the concern of staying behind.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3075" y="4959589"/>
            <a:ext cx="7080068" cy="14087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6000" tIns="180000" rIns="180000" bIns="180000" rtlCol="0" anchor="ctr"/>
          <a:lstStyle/>
          <a:p>
            <a:pPr algn="just"/>
            <a:r>
              <a:rPr lang="en-GB" sz="1300" b="1" i="1" dirty="0" smtClean="0"/>
              <a:t>Passive</a:t>
            </a:r>
            <a:r>
              <a:rPr lang="en-GB" sz="1300" dirty="0" smtClean="0"/>
              <a:t> 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50" dirty="0" smtClean="0"/>
              <a:t>Lagging behind technological developments due to other </a:t>
            </a:r>
            <a:r>
              <a:rPr lang="en-GB" sz="1250" dirty="0"/>
              <a:t>significant </a:t>
            </a:r>
            <a:r>
              <a:rPr lang="en-GB" sz="1250" dirty="0" smtClean="0"/>
              <a:t>priorities, slowly trying to </a:t>
            </a:r>
            <a:r>
              <a:rPr lang="en-GB" sz="1250" dirty="0"/>
              <a:t>catch </a:t>
            </a:r>
            <a:r>
              <a:rPr lang="en-GB" sz="1250" dirty="0" smtClean="0"/>
              <a:t>up following customer changing expectations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50" dirty="0" smtClean="0"/>
              <a:t>Conservative/more </a:t>
            </a:r>
            <a:r>
              <a:rPr lang="en-GB" sz="1250" dirty="0"/>
              <a:t>traditional </a:t>
            </a:r>
            <a:r>
              <a:rPr lang="en-GB" sz="1250" dirty="0" smtClean="0"/>
              <a:t>institutions reluctant </a:t>
            </a:r>
            <a:r>
              <a:rPr lang="en-GB" sz="1250" dirty="0"/>
              <a:t>to </a:t>
            </a:r>
            <a:r>
              <a:rPr lang="en-GB" sz="1250" dirty="0" smtClean="0"/>
              <a:t>change</a:t>
            </a:r>
            <a:endParaRPr lang="en-GB" sz="125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111941"/>
            <a:ext cx="7815944" cy="4197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In </a:t>
            </a:r>
            <a:r>
              <a:rPr lang="en-US" sz="1200" dirty="0"/>
              <a:t>terms of the level of adoption of innovative technologies, engagement with </a:t>
            </a:r>
            <a:r>
              <a:rPr lang="en-US" sz="1200" dirty="0" smtClean="0"/>
              <a:t>FinTech, current </a:t>
            </a:r>
            <a:r>
              <a:rPr lang="en-US" sz="1200" dirty="0"/>
              <a:t>digitalisation/innovation strategies, along with </a:t>
            </a:r>
            <a:r>
              <a:rPr lang="en-US" sz="1200" dirty="0" smtClean="0"/>
              <a:t>the respective </a:t>
            </a:r>
            <a:r>
              <a:rPr lang="en-US" sz="1200" dirty="0"/>
              <a:t>stage of development, incumbent institutions seem to fall into three </a:t>
            </a:r>
            <a:r>
              <a:rPr lang="en-US" sz="1200" dirty="0" smtClean="0"/>
              <a:t>groups:</a:t>
            </a:r>
            <a:endParaRPr lang="en-GB" sz="1200" dirty="0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585725" y="3339955"/>
            <a:ext cx="1225659" cy="1417473"/>
          </a:xfrm>
          <a:custGeom>
            <a:avLst/>
            <a:gdLst>
              <a:gd name="connsiteX0" fmla="*/ 0 w 1524000"/>
              <a:gd name="connsiteY0" fmla="*/ 662940 h 1325880"/>
              <a:gd name="connsiteX1" fmla="*/ 331470 w 1524000"/>
              <a:gd name="connsiteY1" fmla="*/ 0 h 1325880"/>
              <a:gd name="connsiteX2" fmla="*/ 1192530 w 1524000"/>
              <a:gd name="connsiteY2" fmla="*/ 0 h 1325880"/>
              <a:gd name="connsiteX3" fmla="*/ 1524000 w 1524000"/>
              <a:gd name="connsiteY3" fmla="*/ 662940 h 1325880"/>
              <a:gd name="connsiteX4" fmla="*/ 1192530 w 1524000"/>
              <a:gd name="connsiteY4" fmla="*/ 1325880 h 1325880"/>
              <a:gd name="connsiteX5" fmla="*/ 331470 w 1524000"/>
              <a:gd name="connsiteY5" fmla="*/ 1325880 h 1325880"/>
              <a:gd name="connsiteX6" fmla="*/ 0 w 1524000"/>
              <a:gd name="connsiteY6" fmla="*/ 6629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1325880">
                <a:moveTo>
                  <a:pt x="762000" y="0"/>
                </a:moveTo>
                <a:lnTo>
                  <a:pt x="1524000" y="288379"/>
                </a:lnTo>
                <a:lnTo>
                  <a:pt x="1524000" y="1037501"/>
                </a:lnTo>
                <a:lnTo>
                  <a:pt x="762000" y="1325880"/>
                </a:lnTo>
                <a:lnTo>
                  <a:pt x="0" y="1037501"/>
                </a:lnTo>
                <a:lnTo>
                  <a:pt x="0" y="288379"/>
                </a:lnTo>
                <a:lnTo>
                  <a:pt x="7620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06616" tIns="237490" rIns="206616" bIns="23749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en-US" sz="13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REACTIVE</a:t>
            </a:r>
            <a:endParaRPr lang="en-GB" sz="1300" dirty="0">
              <a:effectLst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577016" y="4959589"/>
            <a:ext cx="1225659" cy="1408764"/>
          </a:xfrm>
          <a:custGeom>
            <a:avLst/>
            <a:gdLst>
              <a:gd name="connsiteX0" fmla="*/ 0 w 1524000"/>
              <a:gd name="connsiteY0" fmla="*/ 662940 h 1325880"/>
              <a:gd name="connsiteX1" fmla="*/ 331470 w 1524000"/>
              <a:gd name="connsiteY1" fmla="*/ 0 h 1325880"/>
              <a:gd name="connsiteX2" fmla="*/ 1192530 w 1524000"/>
              <a:gd name="connsiteY2" fmla="*/ 0 h 1325880"/>
              <a:gd name="connsiteX3" fmla="*/ 1524000 w 1524000"/>
              <a:gd name="connsiteY3" fmla="*/ 662940 h 1325880"/>
              <a:gd name="connsiteX4" fmla="*/ 1192530 w 1524000"/>
              <a:gd name="connsiteY4" fmla="*/ 1325880 h 1325880"/>
              <a:gd name="connsiteX5" fmla="*/ 331470 w 1524000"/>
              <a:gd name="connsiteY5" fmla="*/ 1325880 h 1325880"/>
              <a:gd name="connsiteX6" fmla="*/ 0 w 1524000"/>
              <a:gd name="connsiteY6" fmla="*/ 6629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1325880">
                <a:moveTo>
                  <a:pt x="762000" y="0"/>
                </a:moveTo>
                <a:lnTo>
                  <a:pt x="1524000" y="288379"/>
                </a:lnTo>
                <a:lnTo>
                  <a:pt x="1524000" y="1037501"/>
                </a:lnTo>
                <a:lnTo>
                  <a:pt x="762000" y="1325880"/>
                </a:lnTo>
                <a:lnTo>
                  <a:pt x="0" y="1037501"/>
                </a:lnTo>
                <a:lnTo>
                  <a:pt x="0" y="288379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06616" tIns="237490" rIns="206616" bIns="23749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en-US" sz="1300" b="1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PASSIVE</a:t>
            </a:r>
            <a:endParaRPr lang="en-GB" sz="1300">
              <a:effectLst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199" y="586828"/>
            <a:ext cx="705087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Status of FinTech adoption and engagement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23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199" y="586828"/>
            <a:ext cx="8229601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EBA FinTech contact details </a:t>
            </a:r>
            <a:endParaRPr lang="en-GB" dirty="0"/>
          </a:p>
        </p:txBody>
      </p:sp>
      <p:sp>
        <p:nvSpPr>
          <p:cNvPr id="3" name="Bevel 2"/>
          <p:cNvSpPr/>
          <p:nvPr/>
        </p:nvSpPr>
        <p:spPr>
          <a:xfrm>
            <a:off x="457199" y="1219200"/>
            <a:ext cx="8229601" cy="5054905"/>
          </a:xfrm>
          <a:prstGeom prst="bevel">
            <a:avLst>
              <a:gd name="adj" fmla="val 8365"/>
            </a:avLst>
          </a:prstGeom>
          <a:ln w="158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Website:</a:t>
            </a:r>
            <a:r>
              <a:rPr lang="en-GB" dirty="0"/>
              <a:t> </a:t>
            </a:r>
            <a:r>
              <a:rPr lang="en-GB" u="sng" dirty="0" smtClean="0">
                <a:hlinkClick r:id="rId3"/>
              </a:rPr>
              <a:t>www.eba.europa.eu/financial-innovation-and-fintech</a:t>
            </a:r>
            <a:endParaRPr lang="en-GB" u="sng" dirty="0" smtClean="0"/>
          </a:p>
          <a:p>
            <a:endParaRPr lang="en-GB" dirty="0"/>
          </a:p>
          <a:p>
            <a:r>
              <a:rPr lang="en-GB" b="1" dirty="0"/>
              <a:t>Email:</a:t>
            </a:r>
            <a:r>
              <a:rPr lang="en-GB" dirty="0"/>
              <a:t> </a:t>
            </a:r>
            <a:r>
              <a:rPr lang="en-GB" u="sng" dirty="0" smtClean="0">
                <a:hlinkClick r:id="rId4"/>
              </a:rPr>
              <a:t>fintech@eba.europa.eu</a:t>
            </a:r>
            <a:endParaRPr lang="en-GB" u="sng" dirty="0" smtClean="0"/>
          </a:p>
          <a:p>
            <a:endParaRPr lang="en-GB" dirty="0"/>
          </a:p>
          <a:p>
            <a:r>
              <a:rPr lang="en-GB" b="1" dirty="0"/>
              <a:t>Register here for the FinTech Knowledge Hub: </a:t>
            </a:r>
            <a:r>
              <a:rPr lang="en-GB" u="sng" dirty="0" smtClean="0">
                <a:hlinkClick r:id="rId5"/>
              </a:rPr>
              <a:t>www.eba.europa.eu/financial-innovation-and-fintech/fintech-knowledge-hub/stakeholder-register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193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7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723" y="2883075"/>
            <a:ext cx="7106194" cy="58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GB" sz="2000" b="1" dirty="0">
                <a:solidFill>
                  <a:schemeClr val="tx2"/>
                </a:solidFill>
              </a:rPr>
              <a:t>EBA </a:t>
            </a:r>
            <a:r>
              <a:rPr lang="en-GB" sz="2000" b="1" dirty="0" smtClean="0">
                <a:solidFill>
                  <a:schemeClr val="tx2"/>
                </a:solidFill>
              </a:rPr>
              <a:t>focus on </a:t>
            </a:r>
            <a:r>
              <a:rPr lang="en-GB" sz="2000" b="1" dirty="0">
                <a:solidFill>
                  <a:schemeClr val="tx2"/>
                </a:solidFill>
              </a:rPr>
              <a:t>F</a:t>
            </a:r>
            <a:r>
              <a:rPr lang="en-GB" sz="2000" b="1" dirty="0" smtClean="0">
                <a:solidFill>
                  <a:schemeClr val="tx2"/>
                </a:solidFill>
              </a:rPr>
              <a:t>inTech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2" name="Oval 1"/>
          <p:cNvSpPr/>
          <p:nvPr/>
        </p:nvSpPr>
        <p:spPr>
          <a:xfrm>
            <a:off x="904340" y="2883075"/>
            <a:ext cx="627017" cy="58347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GB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2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4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828"/>
            <a:ext cx="7575332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EBA priorities on FinTech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566057" y="1314993"/>
            <a:ext cx="7672252" cy="4940919"/>
          </a:xfrm>
          <a:prstGeom prst="foldedCorner">
            <a:avLst>
              <a:gd name="adj" fmla="val 908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fontAlgn="base"/>
            <a:r>
              <a:rPr lang="en-US" sz="1250" i="1" dirty="0">
                <a:solidFill>
                  <a:schemeClr val="tx1"/>
                </a:solidFill>
              </a:rPr>
              <a:t>Taking account the feedback to the </a:t>
            </a:r>
            <a:r>
              <a:rPr lang="en-US" sz="1250" i="1" dirty="0">
                <a:solidFill>
                  <a:schemeClr val="tx1"/>
                </a:solidFill>
                <a:hlinkClick r:id="rId3"/>
              </a:rPr>
              <a:t>EBA's 2017 Discussion Paper on FinTech</a:t>
            </a:r>
            <a:r>
              <a:rPr lang="en-US" sz="1250" i="1" dirty="0">
                <a:solidFill>
                  <a:schemeClr val="tx1"/>
                </a:solidFill>
              </a:rPr>
              <a:t>, and the new mandates for the EBA set out in the </a:t>
            </a:r>
            <a:r>
              <a:rPr lang="en-US" sz="1250" i="1" dirty="0">
                <a:solidFill>
                  <a:schemeClr val="tx1"/>
                </a:solidFill>
                <a:hlinkClick r:id="rId4"/>
              </a:rPr>
              <a:t>European Commission's FinTech Action Plan</a:t>
            </a:r>
            <a:r>
              <a:rPr lang="en-US" sz="1250" i="1" dirty="0">
                <a:solidFill>
                  <a:schemeClr val="tx1"/>
                </a:solidFill>
              </a:rPr>
              <a:t>, the EBA has published on 15</a:t>
            </a:r>
            <a:r>
              <a:rPr lang="en-US" sz="1250" i="1" baseline="30000" dirty="0">
                <a:solidFill>
                  <a:schemeClr val="tx1"/>
                </a:solidFill>
              </a:rPr>
              <a:t>th</a:t>
            </a:r>
            <a:r>
              <a:rPr lang="en-US" sz="1250" i="1" dirty="0">
                <a:solidFill>
                  <a:schemeClr val="tx1"/>
                </a:solidFill>
              </a:rPr>
              <a:t> March 2018 its FinTech Roadmap setting out its priorities for 2018/2019 along with an indicative timeline for the completion of these tasks. These priorities are:</a:t>
            </a:r>
          </a:p>
          <a:p>
            <a:pPr fontAlgn="base"/>
            <a:endParaRPr lang="en-US" sz="1250" b="1" i="1" dirty="0">
              <a:solidFill>
                <a:schemeClr val="tx1"/>
              </a:solidFill>
            </a:endParaRP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250" b="1" dirty="0" smtClean="0">
                <a:solidFill>
                  <a:schemeClr val="tx1"/>
                </a:solidFill>
              </a:rPr>
              <a:t>monitoring the regulatory perimeter,</a:t>
            </a:r>
            <a:r>
              <a:rPr lang="en-US" sz="1250" dirty="0" smtClean="0">
                <a:solidFill>
                  <a:schemeClr val="tx1"/>
                </a:solidFill>
              </a:rPr>
              <a:t> including assessing</a:t>
            </a:r>
            <a:r>
              <a:rPr lang="en-US" sz="1250" b="1" dirty="0" smtClean="0">
                <a:solidFill>
                  <a:schemeClr val="tx1"/>
                </a:solidFill>
              </a:rPr>
              <a:t> current authorisation and </a:t>
            </a:r>
            <a:r>
              <a:rPr lang="en-US" sz="1250" b="1" dirty="0" err="1" smtClean="0">
                <a:solidFill>
                  <a:schemeClr val="tx1"/>
                </a:solidFill>
              </a:rPr>
              <a:t>licencing</a:t>
            </a:r>
            <a:r>
              <a:rPr lang="en-US" sz="1250" b="1" dirty="0" smtClean="0">
                <a:solidFill>
                  <a:schemeClr val="tx1"/>
                </a:solidFill>
              </a:rPr>
              <a:t> approaches to FinTech firms,</a:t>
            </a:r>
            <a:r>
              <a:rPr lang="en-US" sz="1250" dirty="0" smtClean="0">
                <a:solidFill>
                  <a:schemeClr val="tx1"/>
                </a:solidFill>
              </a:rPr>
              <a:t> and </a:t>
            </a:r>
            <a:r>
              <a:rPr lang="en-US" sz="1250" b="1" dirty="0" smtClean="0">
                <a:solidFill>
                  <a:schemeClr val="tx1"/>
                </a:solidFill>
              </a:rPr>
              <a:t>analysing regulatory sandboxes and innovation hubs</a:t>
            </a:r>
            <a:r>
              <a:rPr lang="en-US" sz="1250" dirty="0" smtClean="0">
                <a:solidFill>
                  <a:schemeClr val="tx1"/>
                </a:solidFill>
              </a:rPr>
              <a:t> in order to identify a set of best practices to enhance consistency and facilitate supervisory coordination;</a:t>
            </a:r>
            <a:br>
              <a:rPr lang="en-US" sz="1250" dirty="0" smtClean="0">
                <a:solidFill>
                  <a:schemeClr val="tx1"/>
                </a:solidFill>
              </a:rPr>
            </a:br>
            <a:r>
              <a:rPr lang="en-US" sz="1250" dirty="0" smtClean="0">
                <a:solidFill>
                  <a:schemeClr val="tx1"/>
                </a:solidFill>
              </a:rPr>
              <a:t> 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250" b="1" dirty="0" smtClean="0">
                <a:solidFill>
                  <a:schemeClr val="tx1"/>
                </a:solidFill>
              </a:rPr>
              <a:t>monitoring emerging trends</a:t>
            </a:r>
            <a:r>
              <a:rPr lang="en-US" sz="1250" dirty="0" smtClean="0">
                <a:solidFill>
                  <a:schemeClr val="tx1"/>
                </a:solidFill>
              </a:rPr>
              <a:t> and </a:t>
            </a:r>
            <a:r>
              <a:rPr lang="en-US" sz="1250" b="1" dirty="0" smtClean="0">
                <a:solidFill>
                  <a:schemeClr val="tx1"/>
                </a:solidFill>
              </a:rPr>
              <a:t>analysing the impact</a:t>
            </a:r>
            <a:r>
              <a:rPr lang="en-US" sz="1250" dirty="0" smtClean="0">
                <a:solidFill>
                  <a:schemeClr val="tx1"/>
                </a:solidFill>
              </a:rPr>
              <a:t> on incumbent institutions' business models and the prudential risks and opportunities arising from the use of FinTech in </a:t>
            </a:r>
            <a:r>
              <a:rPr lang="en-US" sz="1250" dirty="0">
                <a:solidFill>
                  <a:schemeClr val="tx1"/>
                </a:solidFill>
              </a:rPr>
              <a:t>order to enhance knowledge sharing</a:t>
            </a:r>
            <a:r>
              <a:rPr lang="en-US" sz="1250" dirty="0" smtClean="0">
                <a:solidFill>
                  <a:schemeClr val="tx1"/>
                </a:solidFill>
              </a:rPr>
              <a:t>;</a:t>
            </a:r>
            <a:r>
              <a:rPr lang="en-US" sz="1250" dirty="0">
                <a:solidFill>
                  <a:schemeClr val="tx1"/>
                </a:solidFill>
              </a:rPr>
              <a:t/>
            </a:r>
            <a:br>
              <a:rPr lang="en-US" sz="1250" dirty="0">
                <a:solidFill>
                  <a:schemeClr val="tx1"/>
                </a:solidFill>
              </a:rPr>
            </a:br>
            <a:r>
              <a:rPr lang="en-US" sz="1250" dirty="0" smtClean="0">
                <a:solidFill>
                  <a:schemeClr val="tx1"/>
                </a:solidFill>
              </a:rPr>
              <a:t> 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250" b="1" dirty="0">
                <a:solidFill>
                  <a:schemeClr val="tx1"/>
                </a:solidFill>
              </a:rPr>
              <a:t>promoting best supervisory practices</a:t>
            </a:r>
            <a:r>
              <a:rPr lang="en-US" sz="1250" dirty="0">
                <a:solidFill>
                  <a:schemeClr val="tx1"/>
                </a:solidFill>
              </a:rPr>
              <a:t> on assessing </a:t>
            </a:r>
            <a:r>
              <a:rPr lang="en-US" sz="1250" b="1" dirty="0">
                <a:solidFill>
                  <a:schemeClr val="tx1"/>
                </a:solidFill>
              </a:rPr>
              <a:t>cybersecurity </a:t>
            </a:r>
            <a:r>
              <a:rPr lang="en-US" sz="1250" dirty="0">
                <a:solidFill>
                  <a:schemeClr val="tx1"/>
                </a:solidFill>
              </a:rPr>
              <a:t>and promoting a common </a:t>
            </a:r>
            <a:r>
              <a:rPr lang="en-US" sz="1250" b="1" dirty="0">
                <a:solidFill>
                  <a:schemeClr val="tx1"/>
                </a:solidFill>
              </a:rPr>
              <a:t>cyber threat testing framework;</a:t>
            </a:r>
            <a:r>
              <a:rPr lang="en-US" sz="1250" dirty="0">
                <a:solidFill>
                  <a:schemeClr val="tx1"/>
                </a:solidFill>
              </a:rPr>
              <a:t/>
            </a:r>
            <a:br>
              <a:rPr lang="en-US" sz="1250" dirty="0">
                <a:solidFill>
                  <a:schemeClr val="tx1"/>
                </a:solidFill>
              </a:rPr>
            </a:br>
            <a:r>
              <a:rPr lang="en-US" sz="1250" dirty="0">
                <a:solidFill>
                  <a:schemeClr val="tx1"/>
                </a:solidFill>
              </a:rPr>
              <a:t> 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250" b="1" dirty="0">
                <a:solidFill>
                  <a:schemeClr val="tx1"/>
                </a:solidFill>
              </a:rPr>
              <a:t>addressing consumer issues arising from FinTech</a:t>
            </a:r>
            <a:r>
              <a:rPr lang="en-US" sz="1250" dirty="0">
                <a:solidFill>
                  <a:schemeClr val="tx1"/>
                </a:solidFill>
              </a:rPr>
              <a:t>, in particular in the areas of unclear regulatory status of FinTech firms and related disclosure to </a:t>
            </a:r>
            <a:r>
              <a:rPr lang="en-US" sz="1250" dirty="0" smtClean="0">
                <a:solidFill>
                  <a:schemeClr val="tx1"/>
                </a:solidFill>
              </a:rPr>
              <a:t>consumers, potential </a:t>
            </a:r>
            <a:r>
              <a:rPr lang="en-US" sz="1250" dirty="0">
                <a:solidFill>
                  <a:schemeClr val="tx1"/>
                </a:solidFill>
              </a:rPr>
              <a:t>national barriers preventing FinTech firms from scaling up services to consumers across the single market, </a:t>
            </a:r>
            <a:r>
              <a:rPr lang="en-US" sz="1250" dirty="0" smtClean="0">
                <a:solidFill>
                  <a:schemeClr val="tx1"/>
                </a:solidFill>
              </a:rPr>
              <a:t>and assessing the </a:t>
            </a:r>
            <a:r>
              <a:rPr lang="en-US" sz="1250" dirty="0">
                <a:solidFill>
                  <a:schemeClr val="tx1"/>
                </a:solidFill>
              </a:rPr>
              <a:t>appropriateness of the current regulatory framework for virtual currencies;</a:t>
            </a:r>
            <a:br>
              <a:rPr lang="en-US" sz="1250" dirty="0">
                <a:solidFill>
                  <a:schemeClr val="tx1"/>
                </a:solidFill>
              </a:rPr>
            </a:br>
            <a:r>
              <a:rPr lang="en-US" sz="1250" dirty="0">
                <a:solidFill>
                  <a:schemeClr val="tx1"/>
                </a:solidFill>
              </a:rPr>
              <a:t> 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250" b="1" dirty="0">
                <a:solidFill>
                  <a:schemeClr val="tx1"/>
                </a:solidFill>
              </a:rPr>
              <a:t>identifying and assessing money laundering/terrorist financing risks</a:t>
            </a:r>
            <a:r>
              <a:rPr lang="en-US" sz="1250" dirty="0">
                <a:solidFill>
                  <a:schemeClr val="tx1"/>
                </a:solidFill>
              </a:rPr>
              <a:t> associated with regulated FinTech firms, technology providers and FinTech solutions</a:t>
            </a:r>
            <a:r>
              <a:rPr lang="en-US" sz="1250" dirty="0" smtClean="0">
                <a:solidFill>
                  <a:schemeClr val="tx1"/>
                </a:solidFill>
              </a:rPr>
              <a:t>.</a:t>
            </a:r>
            <a:endParaRPr lang="en-GB" sz="1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Left Arrow 9"/>
          <p:cNvSpPr/>
          <p:nvPr/>
        </p:nvSpPr>
        <p:spPr>
          <a:xfrm rot="21247811" flipH="1">
            <a:off x="450138" y="1456939"/>
            <a:ext cx="1505110" cy="5162157"/>
          </a:xfrm>
          <a:prstGeom prst="curvedLeftArrow">
            <a:avLst>
              <a:gd name="adj1" fmla="val 32850"/>
              <a:gd name="adj2" fmla="val 43631"/>
              <a:gd name="adj3" fmla="val 238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627767">
            <a:off x="7141038" y="1452582"/>
            <a:ext cx="1402854" cy="5253932"/>
          </a:xfrm>
          <a:prstGeom prst="curvedLeftArrow">
            <a:avLst>
              <a:gd name="adj1" fmla="val 32850"/>
              <a:gd name="adj2" fmla="val 43631"/>
              <a:gd name="adj3" fmla="val 238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82038"/>
              </p:ext>
            </p:extLst>
          </p:nvPr>
        </p:nvGraphicFramePr>
        <p:xfrm>
          <a:off x="882049" y="1370012"/>
          <a:ext cx="7338842" cy="413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5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EBA FinTech Roadmap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32684" y="5914814"/>
            <a:ext cx="4460386" cy="523220"/>
          </a:xfrm>
          <a:prstGeom prst="rect">
            <a:avLst/>
          </a:prstGeom>
          <a:noFill/>
          <a:ln w="57150" cmpd="thickThin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EBA FinTech Knowledge Hub</a:t>
            </a:r>
            <a:endParaRPr lang="en-GB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24840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048354"/>
            <a:ext cx="7572104" cy="47995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216000" rIns="216000" bIns="216000" rtlCol="0" anchor="ctr"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2017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Report on </a:t>
            </a:r>
            <a:r>
              <a:rPr lang="en-GB" sz="1400" b="1" dirty="0">
                <a:solidFill>
                  <a:schemeClr val="tx1"/>
                </a:solidFill>
              </a:rPr>
              <a:t>Innovative uses of data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Recommendations on </a:t>
            </a:r>
            <a:r>
              <a:rPr lang="en-GB" sz="1400" b="1" dirty="0">
                <a:solidFill>
                  <a:schemeClr val="tx1"/>
                </a:solidFill>
              </a:rPr>
              <a:t>outsourcing to cloud service </a:t>
            </a:r>
            <a:r>
              <a:rPr lang="en-GB" sz="1400" b="1" dirty="0" smtClean="0">
                <a:solidFill>
                  <a:schemeClr val="tx1"/>
                </a:solidFill>
              </a:rPr>
              <a:t>providers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2018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Consultation Paper on Guidelines on </a:t>
            </a:r>
            <a:r>
              <a:rPr lang="en-GB" sz="1400" b="1" dirty="0">
                <a:solidFill>
                  <a:schemeClr val="tx1"/>
                </a:solidFill>
              </a:rPr>
              <a:t>outsourcing arrangements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Report on the </a:t>
            </a:r>
            <a:r>
              <a:rPr lang="en-GB" sz="1400" b="1" dirty="0">
                <a:solidFill>
                  <a:schemeClr val="tx1"/>
                </a:solidFill>
              </a:rPr>
              <a:t>impact of FinTech </a:t>
            </a:r>
            <a:r>
              <a:rPr lang="en-GB" sz="1400" dirty="0">
                <a:solidFill>
                  <a:schemeClr val="tx1"/>
                </a:solidFill>
              </a:rPr>
              <a:t>on incumbent credit institutions' business models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Report on the </a:t>
            </a:r>
            <a:r>
              <a:rPr lang="en-GB" sz="1400" b="1" dirty="0">
                <a:solidFill>
                  <a:schemeClr val="tx1"/>
                </a:solidFill>
              </a:rPr>
              <a:t>prudential risks and opportunities</a:t>
            </a:r>
            <a:r>
              <a:rPr lang="en-GB" sz="1400" dirty="0">
                <a:solidFill>
                  <a:schemeClr val="tx1"/>
                </a:solidFill>
              </a:rPr>
              <a:t> arising for institutions from FinTech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Opinion on the implementation of the RTS on </a:t>
            </a:r>
            <a:r>
              <a:rPr lang="en-GB" sz="1400" b="1" dirty="0">
                <a:solidFill>
                  <a:schemeClr val="tx1"/>
                </a:solidFill>
              </a:rPr>
              <a:t>strong customer authentication</a:t>
            </a:r>
            <a:r>
              <a:rPr lang="en-GB" sz="1400" dirty="0">
                <a:solidFill>
                  <a:schemeClr val="tx1"/>
                </a:solidFill>
              </a:rPr>
              <a:t> and common and secure communication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ESAs report on </a:t>
            </a:r>
            <a:r>
              <a:rPr lang="en-GB" sz="1400" b="1" dirty="0">
                <a:solidFill>
                  <a:schemeClr val="tx1"/>
                </a:solidFill>
              </a:rPr>
              <a:t>Big Data</a:t>
            </a:r>
            <a:r>
              <a:rPr lang="en-GB" sz="1400" dirty="0">
                <a:solidFill>
                  <a:schemeClr val="tx1"/>
                </a:solidFill>
              </a:rPr>
              <a:t> 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Joint ESAs Warning on </a:t>
            </a:r>
            <a:r>
              <a:rPr lang="en-GB" sz="1400" b="1" dirty="0">
                <a:solidFill>
                  <a:schemeClr val="tx1"/>
                </a:solidFill>
              </a:rPr>
              <a:t>Virtual Currencies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Joint ESAs Opinion on the use of innovative solutions in the </a:t>
            </a:r>
            <a:r>
              <a:rPr lang="en-GB" sz="1400" b="1" dirty="0">
                <a:solidFill>
                  <a:schemeClr val="tx1"/>
                </a:solidFill>
              </a:rPr>
              <a:t>customer due diligence </a:t>
            </a:r>
            <a:r>
              <a:rPr lang="en-GB" sz="1400" b="1" dirty="0" smtClean="0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6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EBA work to date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6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7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828"/>
            <a:ext cx="7575332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EBA FinTech Knowledge Hub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29" y="1718421"/>
            <a:ext cx="6079396" cy="47732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7087" y="1106725"/>
            <a:ext cx="7663804" cy="454847"/>
          </a:xfrm>
          <a:prstGeom prst="round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000000"/>
                </a:solidFill>
              </a:rPr>
              <a:t>You are invited to register to the EBA FinTech</a:t>
            </a:r>
            <a:r>
              <a:rPr lang="en-GB" sz="1100" dirty="0">
                <a:solidFill>
                  <a:srgbClr val="000000"/>
                </a:solidFill>
              </a:rPr>
              <a:t> Hub: </a:t>
            </a:r>
            <a:r>
              <a:rPr lang="en-GB" sz="11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GB" sz="1100" dirty="0" smtClean="0">
                <a:solidFill>
                  <a:srgbClr val="000000"/>
                </a:solidFill>
                <a:hlinkClick r:id="rId4"/>
              </a:rPr>
              <a:t>www.eba.europa.eu/financial-innovation-and-fintech/fintech-knowledge-hub/stakeholder-register/registration-form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4903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723" y="2883075"/>
            <a:ext cx="7106194" cy="58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GB" sz="2000" b="1" dirty="0">
                <a:solidFill>
                  <a:schemeClr val="tx2"/>
                </a:solidFill>
              </a:rPr>
              <a:t>Profitability </a:t>
            </a:r>
            <a:r>
              <a:rPr lang="en-GB" sz="2000" b="1" dirty="0" smtClean="0">
                <a:solidFill>
                  <a:schemeClr val="tx2"/>
                </a:solidFill>
              </a:rPr>
              <a:t>landscape in </a:t>
            </a:r>
            <a:r>
              <a:rPr lang="en-GB" sz="2000" b="1" dirty="0">
                <a:solidFill>
                  <a:schemeClr val="tx2"/>
                </a:solidFill>
              </a:rPr>
              <a:t>the EU banking sector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8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2" name="Oval 1"/>
          <p:cNvSpPr/>
          <p:nvPr/>
        </p:nvSpPr>
        <p:spPr>
          <a:xfrm>
            <a:off x="904340" y="2883075"/>
            <a:ext cx="627017" cy="58347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GB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6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9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483184"/>
            <a:ext cx="8229602" cy="149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RoE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7.2% in Q2 2018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stable y-o-y, but up from 6% in Q4 2017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However, it is still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below banks’ </a:t>
            </a:r>
            <a:r>
              <a:rPr lang="en-GB" sz="1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CoE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(9-10%)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Dispersion across banks is at its lowest point.</a:t>
            </a: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drivers of profitability in H1 2018 were: 1) lower cost of risk and 2) higher fee and commission income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Q2 2018 trends show a significant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 of trading income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y-o-y (one of the main drivers of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RoE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2017).</a:t>
            </a:r>
          </a:p>
          <a:p>
            <a:pPr marL="230400" lvl="1" indent="-230400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fee and commission income to total operating income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for 4 consecutive quarters, at 28.6% (highest since Dec-14).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across all size of banks, but more evident in small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size</a:t>
            </a: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7692" y="6074304"/>
            <a:ext cx="3816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of all charts: (preliminary) RDB data Q2 2018.</a:t>
            </a:r>
            <a:endParaRPr lang="en-GB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8897"/>
            <a:ext cx="4920593" cy="222579"/>
          </a:xfrm>
        </p:spPr>
        <p:txBody>
          <a:bodyPr/>
          <a:lstStyle/>
          <a:p>
            <a:r>
              <a:rPr lang="en-GB" dirty="0"/>
              <a:t>Impact of FinTech on banks’ business models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362498" cy="555071"/>
          </a:xfrm>
        </p:spPr>
        <p:txBody>
          <a:bodyPr>
            <a:noAutofit/>
          </a:bodyPr>
          <a:lstStyle/>
          <a:p>
            <a:r>
              <a:rPr lang="en-US" dirty="0" smtClean="0"/>
              <a:t>Banks’ </a:t>
            </a:r>
            <a:r>
              <a:rPr lang="en-US" dirty="0"/>
              <a:t>profitability improved compared to previous </a:t>
            </a:r>
            <a:r>
              <a:rPr lang="en-US" dirty="0" smtClean="0"/>
              <a:t>years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666663" y="3436804"/>
            <a:ext cx="3830951" cy="9663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825" y="3196598"/>
            <a:ext cx="4311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 smtClean="0">
                <a:solidFill>
                  <a:schemeClr val="accent5"/>
                </a:solidFill>
              </a:rPr>
              <a:t>RoE</a:t>
            </a:r>
            <a:r>
              <a:rPr lang="en-GB" sz="1100" b="1" dirty="0" smtClean="0">
                <a:solidFill>
                  <a:schemeClr val="accent5"/>
                </a:solidFill>
              </a:rPr>
              <a:t> developments</a:t>
            </a:r>
            <a:endParaRPr lang="en-GB" sz="1100" b="1" dirty="0">
              <a:solidFill>
                <a:schemeClr val="accent5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3788" y="3433261"/>
            <a:ext cx="3984205" cy="13206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46241"/>
              </p:ext>
            </p:extLst>
          </p:nvPr>
        </p:nvGraphicFramePr>
        <p:xfrm>
          <a:off x="344549" y="3436804"/>
          <a:ext cx="4213240" cy="267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3194554"/>
            <a:ext cx="4311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5"/>
                </a:solidFill>
              </a:rPr>
              <a:t>Net Fee and Commission income to total operating income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010" y="3488961"/>
            <a:ext cx="3973789" cy="25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BA theme pp4_3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BA theme 2">
    <a:dk1>
      <a:srgbClr val="000000"/>
    </a:dk1>
    <a:lt1>
      <a:sysClr val="window" lastClr="FFFFFF"/>
    </a:lt1>
    <a:dk2>
      <a:srgbClr val="2F5773"/>
    </a:dk2>
    <a:lt2>
      <a:srgbClr val="E98E31"/>
    </a:lt2>
    <a:accent1>
      <a:srgbClr val="2F5773"/>
    </a:accent1>
    <a:accent2>
      <a:srgbClr val="EA933B"/>
    </a:accent2>
    <a:accent3>
      <a:srgbClr val="D44D2A"/>
    </a:accent3>
    <a:accent4>
      <a:srgbClr val="49AB74"/>
    </a:accent4>
    <a:accent5>
      <a:srgbClr val="52666E"/>
    </a:accent5>
    <a:accent6>
      <a:srgbClr val="163A5A"/>
    </a:accent6>
    <a:hlink>
      <a:srgbClr val="2F5773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EBA template ppt</Template>
  <TotalTime>12536</TotalTime>
  <Words>1442</Words>
  <Application>Microsoft Office PowerPoint</Application>
  <PresentationFormat>On-screen Show (4:3)</PresentationFormat>
  <Paragraphs>221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Wingdings 3</vt:lpstr>
      <vt:lpstr>1_EBA theme pp4_3</vt:lpstr>
      <vt:lpstr>EBA FinTech Knowledge Hub series:  Webinar on the impact of FinTech on incumbent credit institutions’ business models</vt:lpstr>
      <vt:lpstr>PowerPoint Presentation</vt:lpstr>
      <vt:lpstr>PowerPoint Presentation</vt:lpstr>
      <vt:lpstr>PowerPoint Presentation</vt:lpstr>
      <vt:lpstr>EBA FinTech Roadmap </vt:lpstr>
      <vt:lpstr>EBA work to date </vt:lpstr>
      <vt:lpstr>PowerPoint Presentation</vt:lpstr>
      <vt:lpstr>PowerPoint Presentation</vt:lpstr>
      <vt:lpstr>Banks’ profitability improved compared to previous years</vt:lpstr>
      <vt:lpstr>but there is pressure on margins…and continuing pressure on efficiency </vt:lpstr>
      <vt:lpstr>Increased importance on net fees and commission to increase profitability</vt:lpstr>
      <vt:lpstr>But also cost reduction is an important factor</vt:lpstr>
      <vt:lpstr>PowerPoint Presentation</vt:lpstr>
      <vt:lpstr>PowerPoint Presentation</vt:lpstr>
      <vt:lpstr>Key drivers inducing changes in incumbents’ business models</vt:lpstr>
      <vt:lpstr>PowerPoint Presentation</vt:lpstr>
      <vt:lpstr>Key trends in reacting to FinTech</vt:lpstr>
      <vt:lpstr>PowerPoint Presentation</vt:lpstr>
      <vt:lpstr>Current relationship of incumbents with FinTech</vt:lpstr>
      <vt:lpstr>PowerPoint Presentation</vt:lpstr>
      <vt:lpstr>Risk factors impacting business models’ sustainability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PRESENTATION TITLE COMES HERE</dc:title>
  <dc:creator>Andreas Papaetis</dc:creator>
  <cp:lastModifiedBy>Andreas Papaetis</cp:lastModifiedBy>
  <cp:revision>1492</cp:revision>
  <cp:lastPrinted>2018-10-09T16:54:10Z</cp:lastPrinted>
  <dcterms:created xsi:type="dcterms:W3CDTF">2017-03-28T12:45:49Z</dcterms:created>
  <dcterms:modified xsi:type="dcterms:W3CDTF">2018-10-11T14:42:24Z</dcterms:modified>
</cp:coreProperties>
</file>