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4" r:id="rId4"/>
  </p:sldMasterIdLst>
  <p:notesMasterIdLst>
    <p:notesMasterId r:id="rId14"/>
  </p:notesMasterIdLst>
  <p:sldIdLst>
    <p:sldId id="310" r:id="rId5"/>
    <p:sldId id="338" r:id="rId6"/>
    <p:sldId id="341" r:id="rId7"/>
    <p:sldId id="344" r:id="rId8"/>
    <p:sldId id="342" r:id="rId9"/>
    <p:sldId id="343" r:id="rId10"/>
    <p:sldId id="347" r:id="rId11"/>
    <p:sldId id="345" r:id="rId12"/>
    <p:sldId id="34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1E2D"/>
    <a:srgbClr val="AFA961"/>
    <a:srgbClr val="00AEEF"/>
    <a:srgbClr val="002A41"/>
    <a:srgbClr val="FFD53A"/>
    <a:srgbClr val="6824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99"/>
    <p:restoredTop sz="94501"/>
  </p:normalViewPr>
  <p:slideViewPr>
    <p:cSldViewPr snapToGrid="0">
      <p:cViewPr varScale="1">
        <p:scale>
          <a:sx n="79" d="100"/>
          <a:sy n="79" d="100"/>
        </p:scale>
        <p:origin x="240" y="8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51266-9537-DB42-AE18-F6BC0E48FF43}" type="datetimeFigureOut">
              <a:rPr lang="en-US" smtClean="0"/>
              <a:t>10/19/22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3DA83-E28A-9D43-819E-D546817CDE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03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DA83-E28A-9D43-819E-D546817CDE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02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DA83-E28A-9D43-819E-D546817CDE5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726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DA83-E28A-9D43-819E-D546817CDE5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28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DA83-E28A-9D43-819E-D546817CDE5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902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DA83-E28A-9D43-819E-D546817CDE5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726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DA83-E28A-9D43-819E-D546817CDE5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34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DA83-E28A-9D43-819E-D546817CDE5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71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DA83-E28A-9D43-819E-D546817CDE5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351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DA83-E28A-9D43-819E-D546817CDE5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86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6638-089B-BB49-AC85-CE94B7B4CACD}" type="datetime1">
              <a:rPr lang="en-GB" smtClean="0"/>
              <a:t>19/10/2022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0165-2067-C248-B442-739BEF863A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60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C05A-EF17-B94B-88A9-D8AB9755C830}" type="datetime1">
              <a:rPr lang="en-GB" smtClean="0"/>
              <a:t>19/10/2022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0165-2067-C248-B442-739BEF863A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67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96420-0346-A04B-B14B-A9D738512B6B}" type="datetime1">
              <a:rPr lang="en-GB" smtClean="0"/>
              <a:t>19/10/2022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0165-2067-C248-B442-739BEF863A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89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53A1-4E07-6A4E-8F0A-0DEA99ACAC72}" type="datetime1">
              <a:rPr lang="en-GB" smtClean="0"/>
              <a:t>19/10/2022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0165-2067-C248-B442-739BEF863A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30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52E0-D410-674A-9D1E-D168223380F0}" type="datetime1">
              <a:rPr lang="en-GB" smtClean="0"/>
              <a:t>19/10/2022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0165-2067-C248-B442-739BEF863A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9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57C2-FAC7-9648-9E2B-FE89CCBC084B}" type="datetime1">
              <a:rPr lang="en-GB" smtClean="0"/>
              <a:t>19/10/2022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0165-2067-C248-B442-739BEF863A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14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A1B3-EAF6-C845-BD7F-EA03E5E33FF9}" type="datetime1">
              <a:rPr lang="en-GB" smtClean="0"/>
              <a:t>19/10/2022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0165-2067-C248-B442-739BEF863A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62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D311-1832-0C41-8EDD-D54A465EC297}" type="datetime1">
              <a:rPr lang="en-GB" smtClean="0"/>
              <a:t>19/10/2022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0165-2067-C248-B442-739BEF863A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71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3EF7-E3A3-7545-9E0B-44577A7F718B}" type="datetime1">
              <a:rPr lang="en-GB" smtClean="0"/>
              <a:t>19/10/2022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0165-2067-C248-B442-739BEF863A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36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84194-A7F0-1141-A01B-13E532A6B8D4}" type="datetime1">
              <a:rPr lang="en-GB" smtClean="0"/>
              <a:t>19/10/2022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0165-2067-C248-B442-739BEF863A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73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4BBE-D298-9E43-B07D-9C67BACA07E4}" type="datetime1">
              <a:rPr lang="en-GB" smtClean="0"/>
              <a:t>19/10/2022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0165-2067-C248-B442-739BEF863A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0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8C3CE-536E-E541-ACF6-1F6B380579C4}" type="datetime1">
              <a:rPr lang="en-GB" smtClean="0"/>
              <a:t>19/10/2022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60165-2067-C248-B442-739BEF863A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26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0C737A8-AEB1-43FD-B34F-F1938CDA0D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7" y="2062"/>
            <a:ext cx="12189185" cy="68559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3CB5B3-97D2-4D1C-AEC3-3F883D53E256}"/>
              </a:ext>
            </a:extLst>
          </p:cNvPr>
          <p:cNvSpPr txBox="1"/>
          <p:nvPr/>
        </p:nvSpPr>
        <p:spPr>
          <a:xfrm>
            <a:off x="415637" y="1805048"/>
            <a:ext cx="6935189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000" dirty="0">
                <a:effectLst/>
                <a:latin typeface="Helvetica" pitchFamily="2" charset="0"/>
              </a:rPr>
              <a:t>Cyberattacks and Financial Stability: Evidence from a Natural Experiment</a:t>
            </a:r>
          </a:p>
          <a:p>
            <a:endParaRPr lang="en-GB" sz="2800" dirty="0">
              <a:effectLst/>
              <a:latin typeface="Helvetica" pitchFamily="2" charset="0"/>
            </a:endParaRPr>
          </a:p>
          <a:p>
            <a:r>
              <a:rPr lang="en-GB" sz="2400" dirty="0">
                <a:effectLst/>
                <a:latin typeface="Helvetica" pitchFamily="2" charset="0"/>
              </a:rPr>
              <a:t>Antonis Kotidis and Stacey Schreft</a:t>
            </a:r>
          </a:p>
          <a:p>
            <a:endParaRPr lang="en-GB" sz="2400" dirty="0">
              <a:latin typeface="Helvetica" pitchFamily="2" charset="0"/>
            </a:endParaRPr>
          </a:p>
          <a:p>
            <a:r>
              <a:rPr lang="en-GB" sz="2200" dirty="0">
                <a:effectLst/>
                <a:latin typeface="Helvetica" pitchFamily="2" charset="0"/>
              </a:rPr>
              <a:t>Discussant:</a:t>
            </a:r>
          </a:p>
          <a:p>
            <a:r>
              <a:rPr lang="en-GB" sz="2200" dirty="0">
                <a:latin typeface="Helvetica" pitchFamily="2" charset="0"/>
              </a:rPr>
              <a:t>Francesco Vallascas</a:t>
            </a:r>
          </a:p>
          <a:p>
            <a:r>
              <a:rPr lang="en-GB" sz="2200" dirty="0">
                <a:effectLst/>
                <a:latin typeface="Helvetica" pitchFamily="2" charset="0"/>
              </a:rPr>
              <a:t>(Durham University Business School)</a:t>
            </a:r>
          </a:p>
          <a:p>
            <a:endParaRPr lang="en-GB" sz="2800" dirty="0">
              <a:latin typeface="Helvetica" pitchFamily="2" charset="0"/>
            </a:endParaRPr>
          </a:p>
          <a:p>
            <a:endParaRPr lang="en-GB" sz="2800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24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8"/>
    </mc:Choice>
    <mc:Fallback xmlns="">
      <p:transition spd="slow" advTm="93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D8F80-A787-4B49-A690-A93D64445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067" y="579498"/>
            <a:ext cx="8543925" cy="742747"/>
          </a:xfrm>
        </p:spPr>
        <p:txBody>
          <a:bodyPr/>
          <a:lstStyle/>
          <a:p>
            <a:r>
              <a:rPr lang="en-US" b="1" dirty="0"/>
              <a:t>Background and Contribution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2F37D-0216-6745-ADA4-8BDAF7041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904" y="1405186"/>
            <a:ext cx="9987148" cy="4496850"/>
          </a:xfrm>
        </p:spPr>
        <p:txBody>
          <a:bodyPr>
            <a:noAutofit/>
          </a:bodyPr>
          <a:lstStyle/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US" sz="2300" dirty="0"/>
              <a:t>Focus on an unique cyber event: </a:t>
            </a:r>
            <a:r>
              <a:rPr lang="en-GB" sz="2300" dirty="0"/>
              <a:t>A multi-day cyberattack on a major technology service provider (TSP).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300" dirty="0"/>
              <a:t>TSP is used by a large number of financial institutions globally (a significant event).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300" dirty="0"/>
              <a:t>Possibility to focus on three types of effects produced by the event: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2300" dirty="0"/>
          </a:p>
          <a:p>
            <a:pPr marL="91440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2200" u="sng" dirty="0"/>
              <a:t>First round effect:</a:t>
            </a:r>
            <a:r>
              <a:rPr lang="en-GB" sz="2200" dirty="0"/>
              <a:t> payments by users of TSP as senders to receivers.</a:t>
            </a:r>
          </a:p>
          <a:p>
            <a:pPr marL="91440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2200" u="sng" dirty="0"/>
              <a:t>Second round effect</a:t>
            </a:r>
            <a:r>
              <a:rPr lang="en-GB" sz="2200" dirty="0"/>
              <a:t>: impact on non-users of TSP that are receivers.</a:t>
            </a:r>
          </a:p>
          <a:p>
            <a:pPr marL="91440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2200" u="sng" dirty="0"/>
              <a:t>Third round effect</a:t>
            </a:r>
            <a:r>
              <a:rPr lang="en-GB" sz="2200" dirty="0"/>
              <a:t>: if there is a second round effect (that is, non-user receivers got less payments), how do receivers respond?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US" sz="23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5CC1B-49B2-1642-BE8B-9175A87C9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0165-2067-C248-B442-739BEF863AA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67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D8F80-A787-4B49-A690-A93D64445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067" y="579498"/>
            <a:ext cx="8543925" cy="742747"/>
          </a:xfrm>
        </p:spPr>
        <p:txBody>
          <a:bodyPr/>
          <a:lstStyle/>
          <a:p>
            <a:r>
              <a:rPr lang="en-US" b="1" dirty="0"/>
              <a:t>Key conclusions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2F37D-0216-6745-ADA4-8BDAF7041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904" y="1405186"/>
            <a:ext cx="9987148" cy="4496850"/>
          </a:xfrm>
        </p:spPr>
        <p:txBody>
          <a:bodyPr>
            <a:noAutofit/>
          </a:bodyPr>
          <a:lstStyle/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300" dirty="0"/>
              <a:t>Limited impact plausibly due to the importance of contingency plans.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300" dirty="0"/>
              <a:t>In the absence of contingency plans, the impact would have been much bigger (in the revised version the authors estimate an impact that would have been about 1/3 of the impact of 9/11).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300" dirty="0"/>
              <a:t>Non-user receivers were affected.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300" dirty="0"/>
              <a:t>Exposed receiver-banks exploited the extension of the trading day. 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300" dirty="0"/>
              <a:t>No evidence of liquidity hoarding, no third-round effect or broader financial instability.</a:t>
            </a:r>
          </a:p>
          <a:p>
            <a:pPr marL="0" indent="0">
              <a:buNone/>
            </a:pPr>
            <a:br>
              <a:rPr lang="en-GB" sz="1600" dirty="0">
                <a:effectLst/>
                <a:latin typeface="Helvetica" pitchFamily="2" charset="0"/>
              </a:rPr>
            </a:br>
            <a:endParaRPr lang="en-GB" sz="1600" dirty="0">
              <a:effectLst/>
              <a:latin typeface="Helvetica" pitchFamily="2" charset="0"/>
            </a:endParaRP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US" sz="23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5CC1B-49B2-1642-BE8B-9175A87C9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0165-2067-C248-B442-739BEF863AA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049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D8F80-A787-4B49-A690-A93D64445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067" y="579498"/>
            <a:ext cx="8543925" cy="742747"/>
          </a:xfrm>
        </p:spPr>
        <p:txBody>
          <a:bodyPr/>
          <a:lstStyle/>
          <a:p>
            <a:r>
              <a:rPr lang="en-US" b="1" dirty="0"/>
              <a:t>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2F37D-0216-6745-ADA4-8BDAF7041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904" y="1405186"/>
            <a:ext cx="9987148" cy="4496850"/>
          </a:xfrm>
        </p:spPr>
        <p:txBody>
          <a:bodyPr>
            <a:noAutofit/>
          </a:bodyPr>
          <a:lstStyle/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300" dirty="0"/>
              <a:t>Very interesting paper with several extremely novel settings. Unique data.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300" dirty="0"/>
              <a:t>Significant contribution, relevant for policy. 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300" dirty="0"/>
              <a:t>To date, not other papers I’m aware of had the opportunity to design an investigation with such a precise focus on a cyber event that affected the banking industry.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300" dirty="0"/>
              <a:t>Probably, as explained later, a bit more discussion on some aspects could be helpful given the extremely specialized nature of the setting employed. Additionally: links with theory? Some formal testing for differences over the three day-event could also be useful. 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>
              <a:effectLst/>
              <a:latin typeface="Helvetica" pitchFamily="2" charset="0"/>
            </a:endParaRP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1600" dirty="0">
              <a:effectLst/>
              <a:latin typeface="Helvetica" pitchFamily="2" charset="0"/>
            </a:endParaRP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US" sz="23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5CC1B-49B2-1642-BE8B-9175A87C9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0165-2067-C248-B442-739BEF863AA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96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D8F80-A787-4B49-A690-A93D64445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067" y="448642"/>
            <a:ext cx="8543925" cy="742747"/>
          </a:xfrm>
        </p:spPr>
        <p:txBody>
          <a:bodyPr/>
          <a:lstStyle/>
          <a:p>
            <a:r>
              <a:rPr lang="en-US" b="1" dirty="0"/>
              <a:t>First Round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2F37D-0216-6745-ADA4-8BDAF7041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2426" y="1191389"/>
            <a:ext cx="9987148" cy="5102492"/>
          </a:xfrm>
        </p:spPr>
        <p:txBody>
          <a:bodyPr>
            <a:noAutofit/>
          </a:bodyPr>
          <a:lstStyle/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300" dirty="0"/>
              <a:t>It would be good to have a bit more discussion on the setting. 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91440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900" dirty="0"/>
              <a:t>Control group: does it exclude banks that are used to conduct the second round effects? Why yes? why not?</a:t>
            </a:r>
          </a:p>
          <a:p>
            <a:pPr marL="91440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GB" sz="1900" dirty="0"/>
          </a:p>
          <a:p>
            <a:pPr marL="91440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900" dirty="0"/>
              <a:t>How long is the estimation window? It seems to me that the setting is not a conventional difference-in-differences where the post period is always ”1”. 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300" dirty="0"/>
              <a:t>The initial analysis is conducted at the sender-receiver pair level: would it be interesting to look at aggregate payments by senders as it seems to be the proposed focus in the initial figures?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300" dirty="0"/>
              <a:t>If the focus is on sender-receiver, should we bother about pair fixed effects?  For instance, as suggested by the authors not all receivers could be “treated” equally by senders.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US" sz="23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5CC1B-49B2-1642-BE8B-9175A87C9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0165-2067-C248-B442-739BEF863AA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63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D8F80-A787-4B49-A690-A93D64445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067" y="448642"/>
            <a:ext cx="8543925" cy="742747"/>
          </a:xfrm>
        </p:spPr>
        <p:txBody>
          <a:bodyPr/>
          <a:lstStyle/>
          <a:p>
            <a:r>
              <a:rPr lang="en-US" b="1" dirty="0"/>
              <a:t>Second Round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2F37D-0216-6745-ADA4-8BDAF7041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2426" y="1191389"/>
            <a:ext cx="9987148" cy="5102492"/>
          </a:xfrm>
        </p:spPr>
        <p:txBody>
          <a:bodyPr>
            <a:noAutofit/>
          </a:bodyPr>
          <a:lstStyle/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400" dirty="0"/>
              <a:t>How exposed are the exposed non-user banks? Clarifying this aspect would give more context to the reader on the economic importance of the test.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4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4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400" dirty="0"/>
              <a:t>In other words, it would be good to understand the importance of TSP for these non-users banks.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4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4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400" dirty="0"/>
              <a:t>Additionally, and in a similar vein,  some tests could be done to look at whether “</a:t>
            </a:r>
            <a:r>
              <a:rPr lang="en-GB" sz="2400" i="1" dirty="0"/>
              <a:t>extremely exposed banks</a:t>
            </a:r>
            <a:r>
              <a:rPr lang="en-GB" sz="2400" dirty="0"/>
              <a:t>” were somehow more/less significantly affected. 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4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US" sz="23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5CC1B-49B2-1642-BE8B-9175A87C9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0165-2067-C248-B442-739BEF863AA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737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D8F80-A787-4B49-A690-A93D64445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067" y="448642"/>
            <a:ext cx="8543925" cy="742747"/>
          </a:xfrm>
        </p:spPr>
        <p:txBody>
          <a:bodyPr/>
          <a:lstStyle/>
          <a:p>
            <a:r>
              <a:rPr lang="en-US" b="1" dirty="0"/>
              <a:t>Second Round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2F37D-0216-6745-ADA4-8BDAF7041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2426" y="1191389"/>
            <a:ext cx="9987148" cy="5102492"/>
          </a:xfrm>
        </p:spPr>
        <p:txBody>
          <a:bodyPr>
            <a:noAutofit/>
          </a:bodyPr>
          <a:lstStyle/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300" dirty="0"/>
              <a:t>More generally, it would be good again to understand if there was some sort of heterogeneity in the results for receivers. 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300" dirty="0"/>
              <a:t>This is somehow done in the last part when the focus is on how banks responded. But the obvious question is: how much the different response is due to different exposure?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300" dirty="0"/>
              <a:t>My understanding is that the setting is based only on non-user receivers (?), and the key variable is the exposure intensity. Would it then be possible to compare these banks with non-users </a:t>
            </a:r>
            <a:r>
              <a:rPr lang="en-GB" sz="2300" i="1" dirty="0"/>
              <a:t>non-receivers</a:t>
            </a:r>
            <a:r>
              <a:rPr lang="en-GB" sz="2300" dirty="0"/>
              <a:t> as a control group?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US" sz="23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5CC1B-49B2-1642-BE8B-9175A87C9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0165-2067-C248-B442-739BEF863AA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2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D8F80-A787-4B49-A690-A93D64445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067" y="448642"/>
            <a:ext cx="8543925" cy="742747"/>
          </a:xfrm>
        </p:spPr>
        <p:txBody>
          <a:bodyPr/>
          <a:lstStyle/>
          <a:p>
            <a:r>
              <a:rPr lang="en-US" b="1" dirty="0"/>
              <a:t>Third Round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2F37D-0216-6745-ADA4-8BDAF7041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2426" y="1191389"/>
            <a:ext cx="9987148" cy="5102492"/>
          </a:xfrm>
        </p:spPr>
        <p:txBody>
          <a:bodyPr>
            <a:noAutofit/>
          </a:bodyPr>
          <a:lstStyle/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300" dirty="0"/>
              <a:t>This could also be potentially expanded to look at whether the conclusion can be somehow contingent on the magnitude of the exposure.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300" dirty="0"/>
              <a:t>In other words, is the “no-impact” a generalized conclusion or it is simply driven by a limited exposure?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300" dirty="0"/>
              <a:t>The two explanations could have different implications from a policy perspective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US" sz="23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5CC1B-49B2-1642-BE8B-9175A87C9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0165-2067-C248-B442-739BEF863AA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6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D8F80-A787-4B49-A690-A93D64445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067" y="448642"/>
            <a:ext cx="8543925" cy="742747"/>
          </a:xfrm>
        </p:spPr>
        <p:txBody>
          <a:bodyPr/>
          <a:lstStyle/>
          <a:p>
            <a:r>
              <a:rPr lang="en-US" b="1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2F37D-0216-6745-ADA4-8BDAF7041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2426" y="1191389"/>
            <a:ext cx="9987148" cy="5102492"/>
          </a:xfrm>
        </p:spPr>
        <p:txBody>
          <a:bodyPr>
            <a:noAutofit/>
          </a:bodyPr>
          <a:lstStyle/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300" dirty="0"/>
              <a:t>Vey nice paper.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300" dirty="0"/>
              <a:t>Timely and important.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r>
              <a:rPr lang="en-GB" sz="2300" dirty="0"/>
              <a:t>Increase our understanding of the consequences of cyberattacks and of the importance of contingent plans.</a:t>
            </a:r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GB" sz="2300" dirty="0"/>
          </a:p>
          <a:p>
            <a:pPr marL="278606" indent="-278606" algn="just">
              <a:lnSpc>
                <a:spcPct val="100000"/>
              </a:lnSpc>
              <a:spcBef>
                <a:spcPts val="0"/>
              </a:spcBef>
            </a:pPr>
            <a:endParaRPr lang="en-US" sz="23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5CC1B-49B2-1642-BE8B-9175A87C9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0165-2067-C248-B442-739BEF863AA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436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547D3B8143344C8A30371DB0B0BC24" ma:contentTypeVersion="10" ma:contentTypeDescription="Create a new document." ma:contentTypeScope="" ma:versionID="ce8661c1b338f315edf0114fd7a3f24b">
  <xsd:schema xmlns:xsd="http://www.w3.org/2001/XMLSchema" xmlns:xs="http://www.w3.org/2001/XMLSchema" xmlns:p="http://schemas.microsoft.com/office/2006/metadata/properties" xmlns:ns2="847059ad-fb2c-4298-baab-3de64dca8743" xmlns:ns3="69cfba63-f764-4cb0-8413-980e54f5ef76" targetNamespace="http://schemas.microsoft.com/office/2006/metadata/properties" ma:root="true" ma:fieldsID="dbe670a5aa8b14fbdf305a3b7d73bec5" ns2:_="" ns3:_="">
    <xsd:import namespace="847059ad-fb2c-4298-baab-3de64dca8743"/>
    <xsd:import namespace="69cfba63-f764-4cb0-8413-980e54f5ef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7059ad-fb2c-4298-baab-3de64dca87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fba63-f764-4cb0-8413-980e54f5ef7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9cfba63-f764-4cb0-8413-980e54f5ef76">
      <UserInfo>
        <DisplayName>SMITH, JENNIFER C.</DisplayName>
        <AccountId>12</AccountId>
        <AccountType/>
      </UserInfo>
      <UserInfo>
        <DisplayName>BELL, ALLISON</DisplayName>
        <AccountId>13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AD5F050-1906-44D2-8E8C-E8CBACCFC2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6577DE-9B76-4E77-9A0F-0B0C8CD9B9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7059ad-fb2c-4298-baab-3de64dca8743"/>
    <ds:schemaRef ds:uri="69cfba63-f764-4cb0-8413-980e54f5ef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227324-552C-4188-AE91-70673152475B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847059ad-fb2c-4298-baab-3de64dca8743"/>
    <ds:schemaRef ds:uri="http://www.w3.org/XML/1998/namespace"/>
    <ds:schemaRef ds:uri="69cfba63-f764-4cb0-8413-980e54f5ef7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{4E179329-56FB-9C47-BB04-C492C2940EA1}tf10001120</Template>
  <TotalTime>36289</TotalTime>
  <Words>721</Words>
  <Application>Microsoft Macintosh PowerPoint</Application>
  <PresentationFormat>Widescreen</PresentationFormat>
  <Paragraphs>117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Office Theme</vt:lpstr>
      <vt:lpstr>PowerPoint Presentation</vt:lpstr>
      <vt:lpstr>Background and Contribution</vt:lpstr>
      <vt:lpstr>Key conclusions </vt:lpstr>
      <vt:lpstr>Overview </vt:lpstr>
      <vt:lpstr>First Round Effect</vt:lpstr>
      <vt:lpstr>Second Round Effect</vt:lpstr>
      <vt:lpstr>Second Round Effect</vt:lpstr>
      <vt:lpstr>Third Round Effect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Resource Template</dc:title>
  <dc:creator>DAVIDSON, JON M.</dc:creator>
  <cp:lastModifiedBy>Francesco Vallascas</cp:lastModifiedBy>
  <cp:revision>918</cp:revision>
  <cp:lastPrinted>2020-09-16T09:21:51Z</cp:lastPrinted>
  <dcterms:created xsi:type="dcterms:W3CDTF">2020-05-15T11:19:41Z</dcterms:created>
  <dcterms:modified xsi:type="dcterms:W3CDTF">2022-10-19T09:47:51Z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0x010100D2547D3B8143344C8A30371DB0B0BC24</vt:lpwstr>
  </property>
  <property fmtid="{D5CDD505-2E9C-101B-9397-08002B2CF9AE}" pid="3" name="Tag">
    <vt:lpwstr>media
powerpoint
lectures
presentation</vt:lpwstr>
  </property>
  <property fmtid="{D5CDD505-2E9C-101B-9397-08002B2CF9AE}" pid="4" name="TaxKeyword">
    <vt:lpwstr/>
  </property>
  <property fmtid="{D5CDD505-2E9C-101B-9397-08002B2CF9AE}" pid="5" name="Order">
    <vt:r8>145100</vt:r8>
  </property>
  <property fmtid="{D5CDD505-2E9C-101B-9397-08002B2CF9AE}" pid="6" name="xd_Signature">
    <vt:bool>false</vt:bool>
  </property>
  <property fmtid="{D5CDD505-2E9C-101B-9397-08002B2CF9AE}" pid="7" name="SharedWithUsers">
    <vt:lpwstr>12;#SMITH, JENNIFER C.;#13;#BELL, ALLISON</vt:lpwstr>
  </property>
  <property fmtid="{D5CDD505-2E9C-101B-9397-08002B2CF9AE}" pid="8" name="xd_ProgID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</Properties>
</file>