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Lst>
  <p:notesMasterIdLst>
    <p:notesMasterId r:id="rId28"/>
  </p:notesMasterIdLst>
  <p:sldIdLst>
    <p:sldId id="310" r:id="rId5"/>
    <p:sldId id="338" r:id="rId6"/>
    <p:sldId id="339" r:id="rId7"/>
    <p:sldId id="340" r:id="rId8"/>
    <p:sldId id="341" r:id="rId9"/>
    <p:sldId id="343" r:id="rId10"/>
    <p:sldId id="344" r:id="rId11"/>
    <p:sldId id="345" r:id="rId12"/>
    <p:sldId id="346" r:id="rId13"/>
    <p:sldId id="347" r:id="rId14"/>
    <p:sldId id="348" r:id="rId15"/>
    <p:sldId id="362" r:id="rId16"/>
    <p:sldId id="349" r:id="rId17"/>
    <p:sldId id="357" r:id="rId18"/>
    <p:sldId id="360" r:id="rId19"/>
    <p:sldId id="350" r:id="rId20"/>
    <p:sldId id="351" r:id="rId21"/>
    <p:sldId id="363" r:id="rId22"/>
    <p:sldId id="352" r:id="rId23"/>
    <p:sldId id="358" r:id="rId24"/>
    <p:sldId id="355" r:id="rId25"/>
    <p:sldId id="361" r:id="rId26"/>
    <p:sldId id="35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E2D"/>
    <a:srgbClr val="AFA961"/>
    <a:srgbClr val="00AEEF"/>
    <a:srgbClr val="002A41"/>
    <a:srgbClr val="FFD53A"/>
    <a:srgbClr val="682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p:restoredTop sz="94501"/>
  </p:normalViewPr>
  <p:slideViewPr>
    <p:cSldViewPr snapToGrid="0">
      <p:cViewPr varScale="1">
        <p:scale>
          <a:sx n="107" d="100"/>
          <a:sy n="107" d="100"/>
        </p:scale>
        <p:origin x="320"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51266-9537-DB42-AE18-F6BC0E48FF43}" type="datetimeFigureOut">
              <a:rPr lang="en-US" smtClean="0"/>
              <a:t>10/21/22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3DA83-E28A-9D43-819E-D546817CDE50}" type="slidenum">
              <a:rPr lang="en-US" smtClean="0"/>
              <a:t>‹#›</a:t>
            </a:fld>
            <a:endParaRPr lang="en-US" dirty="0"/>
          </a:p>
        </p:txBody>
      </p:sp>
    </p:spTree>
    <p:extLst>
      <p:ext uri="{BB962C8B-B14F-4D97-AF65-F5344CB8AC3E}">
        <p14:creationId xmlns:p14="http://schemas.microsoft.com/office/powerpoint/2010/main" val="388820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3DA83-E28A-9D43-819E-D546817CDE50}" type="slidenum">
              <a:rPr lang="en-US" smtClean="0"/>
              <a:t>1</a:t>
            </a:fld>
            <a:endParaRPr lang="en-US" dirty="0"/>
          </a:p>
        </p:txBody>
      </p:sp>
    </p:spTree>
    <p:extLst>
      <p:ext uri="{BB962C8B-B14F-4D97-AF65-F5344CB8AC3E}">
        <p14:creationId xmlns:p14="http://schemas.microsoft.com/office/powerpoint/2010/main" val="56002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3DA83-E28A-9D43-819E-D546817CDE50}" type="slidenum">
              <a:rPr lang="en-US" smtClean="0"/>
              <a:t>2</a:t>
            </a:fld>
            <a:endParaRPr lang="en-US" dirty="0"/>
          </a:p>
        </p:txBody>
      </p:sp>
    </p:spTree>
    <p:extLst>
      <p:ext uri="{BB962C8B-B14F-4D97-AF65-F5344CB8AC3E}">
        <p14:creationId xmlns:p14="http://schemas.microsoft.com/office/powerpoint/2010/main" val="67372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3DA83-E28A-9D43-819E-D546817CDE50}" type="slidenum">
              <a:rPr lang="en-US" smtClean="0"/>
              <a:t>3</a:t>
            </a:fld>
            <a:endParaRPr lang="en-US" dirty="0"/>
          </a:p>
        </p:txBody>
      </p:sp>
    </p:spTree>
    <p:extLst>
      <p:ext uri="{BB962C8B-B14F-4D97-AF65-F5344CB8AC3E}">
        <p14:creationId xmlns:p14="http://schemas.microsoft.com/office/powerpoint/2010/main" val="540280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C0C6638-089B-BB49-AC85-CE94B7B4CACD}" type="datetime1">
              <a:rPr lang="en-GB" smtClean="0"/>
              <a:t>21/10/2022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386960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223C05A-EF17-B94B-88A9-D8AB9755C830}" type="datetime1">
              <a:rPr lang="en-GB" smtClean="0"/>
              <a:t>21/10/2022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355667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696420-0346-A04B-B14B-A9D738512B6B}" type="datetime1">
              <a:rPr lang="en-GB" smtClean="0"/>
              <a:t>21/10/2022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232089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5653A1-4E07-6A4E-8F0A-0DEA99ACAC72}" type="datetime1">
              <a:rPr lang="en-GB" smtClean="0"/>
              <a:t>21/10/2022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316730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2752E0-D410-674A-9D1E-D168223380F0}" type="datetime1">
              <a:rPr lang="en-GB" smtClean="0"/>
              <a:t>21/10/2022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16129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96457C2-FAC7-9648-9E2B-FE89CCBC084B}" type="datetime1">
              <a:rPr lang="en-GB" smtClean="0"/>
              <a:t>21/10/2022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186414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237A1B3-EAF6-C845-BD7F-EA03E5E33FF9}" type="datetime1">
              <a:rPr lang="en-GB" smtClean="0"/>
              <a:t>21/10/2022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66762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50D311-1832-0C41-8EDD-D54A465EC297}" type="datetime1">
              <a:rPr lang="en-GB" smtClean="0"/>
              <a:t>21/10/2022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386671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83EF7-E3A3-7545-9E0B-44577A7F718B}" type="datetime1">
              <a:rPr lang="en-GB" smtClean="0"/>
              <a:t>21/10/2022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145936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0084194-A7F0-1141-A01B-13E532A6B8D4}" type="datetime1">
              <a:rPr lang="en-GB" smtClean="0"/>
              <a:t>21/10/2022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277973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9CE4BBE-D298-9E43-B07D-9C67BACA07E4}" type="datetime1">
              <a:rPr lang="en-GB" smtClean="0"/>
              <a:t>21/10/2022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B60165-2067-C248-B442-739BEF863AAC}" type="slidenum">
              <a:rPr lang="en-US" smtClean="0"/>
              <a:t>‹#›</a:t>
            </a:fld>
            <a:endParaRPr lang="en-US" dirty="0"/>
          </a:p>
        </p:txBody>
      </p:sp>
    </p:spTree>
    <p:extLst>
      <p:ext uri="{BB962C8B-B14F-4D97-AF65-F5344CB8AC3E}">
        <p14:creationId xmlns:p14="http://schemas.microsoft.com/office/powerpoint/2010/main" val="22541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8C3CE-536E-E541-ACF6-1F6B380579C4}" type="datetime1">
              <a:rPr lang="en-GB" smtClean="0"/>
              <a:t>21/10/2022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60165-2067-C248-B442-739BEF863AAC}" type="slidenum">
              <a:rPr lang="en-US" smtClean="0"/>
              <a:t>‹#›</a:t>
            </a:fld>
            <a:endParaRPr lang="en-US" dirty="0"/>
          </a:p>
        </p:txBody>
      </p:sp>
    </p:spTree>
    <p:extLst>
      <p:ext uri="{BB962C8B-B14F-4D97-AF65-F5344CB8AC3E}">
        <p14:creationId xmlns:p14="http://schemas.microsoft.com/office/powerpoint/2010/main" val="27532695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logo&#10;&#10;Description automatically generated">
            <a:extLst>
              <a:ext uri="{FF2B5EF4-FFF2-40B4-BE49-F238E27FC236}">
                <a16:creationId xmlns:a16="http://schemas.microsoft.com/office/drawing/2014/main" id="{20C737A8-AEB1-43FD-B34F-F1938CDA0D8E}"/>
              </a:ext>
            </a:extLst>
          </p:cNvPr>
          <p:cNvPicPr>
            <a:picLocks noChangeAspect="1"/>
          </p:cNvPicPr>
          <p:nvPr/>
        </p:nvPicPr>
        <p:blipFill>
          <a:blip r:embed="rId3"/>
          <a:stretch>
            <a:fillRect/>
          </a:stretch>
        </p:blipFill>
        <p:spPr>
          <a:xfrm>
            <a:off x="1407" y="2062"/>
            <a:ext cx="12189185" cy="6855938"/>
          </a:xfrm>
          <a:prstGeom prst="rect">
            <a:avLst/>
          </a:prstGeom>
        </p:spPr>
      </p:pic>
      <p:sp>
        <p:nvSpPr>
          <p:cNvPr id="4" name="TextBox 3">
            <a:extLst>
              <a:ext uri="{FF2B5EF4-FFF2-40B4-BE49-F238E27FC236}">
                <a16:creationId xmlns:a16="http://schemas.microsoft.com/office/drawing/2014/main" id="{DC3CB5B3-97D2-4D1C-AEC3-3F883D53E256}"/>
              </a:ext>
            </a:extLst>
          </p:cNvPr>
          <p:cNvSpPr txBox="1"/>
          <p:nvPr/>
        </p:nvSpPr>
        <p:spPr>
          <a:xfrm>
            <a:off x="0" y="1828799"/>
            <a:ext cx="6882677"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400" b="1" dirty="0"/>
              <a:t>Cyberattacks on Small Banks and the Impact on Local Banking Markets</a:t>
            </a:r>
          </a:p>
        </p:txBody>
      </p:sp>
      <p:sp>
        <p:nvSpPr>
          <p:cNvPr id="5" name="TextBox 4">
            <a:extLst>
              <a:ext uri="{FF2B5EF4-FFF2-40B4-BE49-F238E27FC236}">
                <a16:creationId xmlns:a16="http://schemas.microsoft.com/office/drawing/2014/main" id="{DE2CDF6F-7E93-4BC9-BCC6-2968C0D510AD}"/>
              </a:ext>
            </a:extLst>
          </p:cNvPr>
          <p:cNvSpPr txBox="1"/>
          <p:nvPr/>
        </p:nvSpPr>
        <p:spPr>
          <a:xfrm>
            <a:off x="0" y="3429000"/>
            <a:ext cx="5647643" cy="2318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1" dirty="0"/>
          </a:p>
          <a:p>
            <a:pPr algn="ctr"/>
            <a:r>
              <a:rPr lang="en-GB" dirty="0"/>
              <a:t>Fabian Gogolin (University of Leeds)</a:t>
            </a:r>
            <a:r>
              <a:rPr lang="en-GB" baseline="30000" dirty="0"/>
              <a:t>1</a:t>
            </a:r>
            <a:r>
              <a:rPr lang="en-GB" dirty="0"/>
              <a:t>, Ivan Lim (Durham University)</a:t>
            </a:r>
            <a:r>
              <a:rPr lang="en-GB" baseline="30000" dirty="0"/>
              <a:t>2</a:t>
            </a:r>
            <a:r>
              <a:rPr lang="en-GB" dirty="0"/>
              <a:t> &amp; Francesco Vallascas (Durham University)</a:t>
            </a:r>
            <a:r>
              <a:rPr lang="en-GB" baseline="30000" dirty="0"/>
              <a:t>3</a:t>
            </a:r>
            <a:endParaRPr lang="en-GB" dirty="0"/>
          </a:p>
          <a:p>
            <a:pPr algn="ctr"/>
            <a:endParaRPr lang="en-GB" sz="1600" baseline="30000" dirty="0"/>
          </a:p>
          <a:p>
            <a:pPr algn="ctr"/>
            <a:r>
              <a:rPr lang="en-GB" sz="1600" baseline="30000" dirty="0"/>
              <a:t>1</a:t>
            </a:r>
            <a:r>
              <a:rPr lang="en-GB" sz="1600" dirty="0"/>
              <a:t>e-mail: f.gogolin@leeds.ac.uk</a:t>
            </a:r>
          </a:p>
          <a:p>
            <a:pPr algn="ctr"/>
            <a:r>
              <a:rPr lang="en-GB" sz="1600" baseline="30000" dirty="0"/>
              <a:t>2</a:t>
            </a:r>
            <a:r>
              <a:rPr lang="en-GB" sz="1600" dirty="0"/>
              <a:t>e-mail: ivan.lim@durham.ac.uk</a:t>
            </a:r>
          </a:p>
          <a:p>
            <a:pPr algn="ctr"/>
            <a:r>
              <a:rPr lang="en-GB" sz="1600" baseline="30000" dirty="0"/>
              <a:t>3</a:t>
            </a:r>
            <a:r>
              <a:rPr lang="en-GB" sz="1600" dirty="0"/>
              <a:t>e-mail: francesco.vallascas@durham.ac.uk</a:t>
            </a:r>
          </a:p>
          <a:p>
            <a:pPr algn="ctr"/>
            <a:endParaRPr lang="en-GB" sz="3200" dirty="0"/>
          </a:p>
        </p:txBody>
      </p:sp>
    </p:spTree>
    <p:extLst>
      <p:ext uri="{BB962C8B-B14F-4D97-AF65-F5344CB8AC3E}">
        <p14:creationId xmlns:p14="http://schemas.microsoft.com/office/powerpoint/2010/main" val="1649249881"/>
      </p:ext>
    </p:extLst>
  </p:cSld>
  <p:clrMapOvr>
    <a:masterClrMapping/>
  </p:clrMapOvr>
  <mc:AlternateContent xmlns:mc="http://schemas.openxmlformats.org/markup-compatibility/2006" xmlns:p14="http://schemas.microsoft.com/office/powerpoint/2010/main">
    <mc:Choice Requires="p14">
      <p:transition spd="slow" p14:dur="2000" advTm="938"/>
    </mc:Choice>
    <mc:Fallback xmlns="">
      <p:transition spd="slow" advTm="9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973776" y="635619"/>
            <a:ext cx="8543925" cy="742747"/>
          </a:xfrm>
        </p:spPr>
        <p:txBody>
          <a:bodyPr/>
          <a:lstStyle/>
          <a:p>
            <a:r>
              <a:rPr lang="en-US" b="1" dirty="0"/>
              <a:t>Methodology: Indirect Effects</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973776" y="1603168"/>
            <a:ext cx="10070275" cy="4619213"/>
          </a:xfrm>
        </p:spPr>
        <p:txBody>
          <a:bodyPr>
            <a:normAutofit lnSpcReduction="10000"/>
          </a:bodyPr>
          <a:lstStyle/>
          <a:p>
            <a:pPr marL="232172" indent="-232172" algn="just">
              <a:lnSpc>
                <a:spcPct val="110000"/>
              </a:lnSpc>
              <a:spcBef>
                <a:spcPts val="0"/>
              </a:spcBef>
            </a:pPr>
            <a:r>
              <a:rPr lang="en-GB" sz="2300" dirty="0"/>
              <a:t>We compare different geographic branches of </a:t>
            </a:r>
            <a:r>
              <a:rPr lang="en-GB" sz="2300" i="1" dirty="0"/>
              <a:t>untreated banks:</a:t>
            </a:r>
            <a:r>
              <a:rPr lang="en-GB" sz="2300" dirty="0"/>
              <a:t> e</a:t>
            </a:r>
            <a:r>
              <a:rPr lang="en-US" sz="2300" dirty="0"/>
              <a:t>volution of deposits of branches of unaffected banks in the county where treated small banks operate with the evolution of the deposits of branches of the same banks in adjacent counties </a:t>
            </a:r>
            <a:r>
              <a:rPr lang="en-US" sz="2300" i="1" dirty="0"/>
              <a:t>where hacked banks are not present</a:t>
            </a:r>
            <a:r>
              <a:rPr lang="en-US" sz="2300" dirty="0"/>
              <a:t>.</a:t>
            </a:r>
          </a:p>
          <a:p>
            <a:pPr algn="just">
              <a:lnSpc>
                <a:spcPct val="110000"/>
              </a:lnSpc>
              <a:spcBef>
                <a:spcPts val="0"/>
              </a:spcBef>
            </a:pPr>
            <a:endParaRPr lang="en-GB" sz="2300" dirty="0"/>
          </a:p>
          <a:p>
            <a:pPr marL="232172" indent="-232172" algn="just">
              <a:lnSpc>
                <a:spcPct val="110000"/>
              </a:lnSpc>
              <a:spcBef>
                <a:spcPts val="0"/>
              </a:spcBef>
            </a:pPr>
            <a:r>
              <a:rPr lang="en-GB" sz="2300" dirty="0"/>
              <a:t>Focus on branches in different geographies of the same banks should reduce the impact of unobserved bank heterogeneity on our results.</a:t>
            </a:r>
          </a:p>
          <a:p>
            <a:pPr marL="232172" indent="-232172" algn="just">
              <a:lnSpc>
                <a:spcPct val="110000"/>
              </a:lnSpc>
              <a:spcBef>
                <a:spcPts val="0"/>
              </a:spcBef>
            </a:pPr>
            <a:endParaRPr lang="en-GB" sz="2300" dirty="0"/>
          </a:p>
          <a:p>
            <a:pPr marL="232172" indent="-232172" algn="just">
              <a:lnSpc>
                <a:spcPct val="110000"/>
              </a:lnSpc>
              <a:spcBef>
                <a:spcPts val="0"/>
              </a:spcBef>
            </a:pPr>
            <a:r>
              <a:rPr lang="en-GB" sz="2300" dirty="0"/>
              <a:t>Focus only on adjacent counties should reduce the impact of demand factors that are difficult to fully capture.</a:t>
            </a:r>
          </a:p>
          <a:p>
            <a:pPr marL="232172" indent="-232172" algn="just">
              <a:lnSpc>
                <a:spcPct val="110000"/>
              </a:lnSpc>
              <a:spcBef>
                <a:spcPts val="0"/>
              </a:spcBef>
            </a:pPr>
            <a:endParaRPr lang="en-GB" sz="2300" dirty="0"/>
          </a:p>
          <a:p>
            <a:pPr marL="232172" indent="-232172" algn="just">
              <a:lnSpc>
                <a:spcPct val="110000"/>
              </a:lnSpc>
              <a:spcBef>
                <a:spcPts val="0"/>
              </a:spcBef>
            </a:pPr>
            <a:r>
              <a:rPr lang="en-GB" sz="2300" dirty="0"/>
              <a:t>We do this test separately for large and small untreated banks.</a:t>
            </a:r>
          </a:p>
          <a:p>
            <a:pPr marL="0" indent="0" algn="just">
              <a:lnSpc>
                <a:spcPct val="110000"/>
              </a:lnSpc>
              <a:spcBef>
                <a:spcPts val="0"/>
              </a:spcBef>
              <a:buNone/>
            </a:pPr>
            <a:endParaRPr lang="en-GB" sz="1869" dirty="0"/>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10</a:t>
            </a:fld>
            <a:endParaRPr lang="en-US" dirty="0"/>
          </a:p>
        </p:txBody>
      </p:sp>
    </p:spTree>
    <p:extLst>
      <p:ext uri="{BB962C8B-B14F-4D97-AF65-F5344CB8AC3E}">
        <p14:creationId xmlns:p14="http://schemas.microsoft.com/office/powerpoint/2010/main" val="44560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688956" y="753866"/>
            <a:ext cx="9189585" cy="742747"/>
          </a:xfrm>
        </p:spPr>
        <p:txBody>
          <a:bodyPr>
            <a:normAutofit/>
          </a:bodyPr>
          <a:lstStyle/>
          <a:p>
            <a:r>
              <a:rPr lang="en-US" b="1" dirty="0"/>
              <a:t>Indirect Effects: An Example</a:t>
            </a:r>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11</a:t>
            </a:fld>
            <a:endParaRPr lang="en-US" dirty="0"/>
          </a:p>
        </p:txBody>
      </p:sp>
      <p:pic>
        <p:nvPicPr>
          <p:cNvPr id="1025" name="Picture 1" descr="page39image310304">
            <a:extLst>
              <a:ext uri="{FF2B5EF4-FFF2-40B4-BE49-F238E27FC236}">
                <a16:creationId xmlns:a16="http://schemas.microsoft.com/office/drawing/2014/main" id="{B6CCD37E-1264-3A76-804D-5E992BF29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85" y="1774975"/>
            <a:ext cx="7709065" cy="47921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39image300944">
            <a:extLst>
              <a:ext uri="{FF2B5EF4-FFF2-40B4-BE49-F238E27FC236}">
                <a16:creationId xmlns:a16="http://schemas.microsoft.com/office/drawing/2014/main" id="{B0D3227B-288A-7B1B-CB9B-6BA39EA91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389269"/>
            <a:ext cx="8329550" cy="51778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7DC13F9-A094-6215-1343-BF98FFDF4D2E}"/>
              </a:ext>
            </a:extLst>
          </p:cNvPr>
          <p:cNvSpPr txBox="1"/>
          <p:nvPr/>
        </p:nvSpPr>
        <p:spPr>
          <a:xfrm>
            <a:off x="8307162" y="1529116"/>
            <a:ext cx="3431968" cy="369332"/>
          </a:xfrm>
          <a:prstGeom prst="rect">
            <a:avLst/>
          </a:prstGeom>
          <a:noFill/>
        </p:spPr>
        <p:txBody>
          <a:bodyPr wrap="square" rtlCol="0">
            <a:spAutoFit/>
          </a:bodyPr>
          <a:lstStyle/>
          <a:p>
            <a:r>
              <a:rPr lang="en-US" dirty="0"/>
              <a:t>OmniAmerican Bank</a:t>
            </a:r>
          </a:p>
        </p:txBody>
      </p:sp>
    </p:spTree>
    <p:extLst>
      <p:ext uri="{BB962C8B-B14F-4D97-AF65-F5344CB8AC3E}">
        <p14:creationId xmlns:p14="http://schemas.microsoft.com/office/powerpoint/2010/main" val="175919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591293" y="2615540"/>
            <a:ext cx="9247229" cy="813460"/>
          </a:xfrm>
        </p:spPr>
        <p:txBody>
          <a:bodyPr/>
          <a:lstStyle/>
          <a:p>
            <a:pPr algn="ctr"/>
            <a:r>
              <a:rPr lang="en-US" b="1" dirty="0"/>
              <a:t>Direct Effects</a:t>
            </a:r>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12</a:t>
            </a:fld>
            <a:endParaRPr lang="en-US" dirty="0"/>
          </a:p>
        </p:txBody>
      </p:sp>
    </p:spTree>
    <p:extLst>
      <p:ext uri="{BB962C8B-B14F-4D97-AF65-F5344CB8AC3E}">
        <p14:creationId xmlns:p14="http://schemas.microsoft.com/office/powerpoint/2010/main" val="192758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976436" y="397607"/>
            <a:ext cx="8543925" cy="742747"/>
          </a:xfrm>
        </p:spPr>
        <p:txBody>
          <a:bodyPr/>
          <a:lstStyle/>
          <a:p>
            <a:r>
              <a:rPr lang="en-US" b="1" dirty="0"/>
              <a:t>Key Findings</a:t>
            </a:r>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13</a:t>
            </a:fld>
            <a:endParaRPr lang="en-US" dirty="0"/>
          </a:p>
        </p:txBody>
      </p:sp>
      <p:sp>
        <p:nvSpPr>
          <p:cNvPr id="6" name="Rectangle 5">
            <a:extLst>
              <a:ext uri="{FF2B5EF4-FFF2-40B4-BE49-F238E27FC236}">
                <a16:creationId xmlns:a16="http://schemas.microsoft.com/office/drawing/2014/main" id="{1EA853C0-0154-F4F6-D983-891FE0D1BDE5}"/>
              </a:ext>
            </a:extLst>
          </p:cNvPr>
          <p:cNvSpPr/>
          <p:nvPr/>
        </p:nvSpPr>
        <p:spPr>
          <a:xfrm>
            <a:off x="570015" y="5603223"/>
            <a:ext cx="10913423" cy="1508298"/>
          </a:xfrm>
          <a:prstGeom prst="rect">
            <a:avLst/>
          </a:prstGeom>
        </p:spPr>
        <p:txBody>
          <a:bodyPr wrap="square">
            <a:spAutoFit/>
          </a:bodyPr>
          <a:lstStyle/>
          <a:p>
            <a:pPr algn="just"/>
            <a:r>
              <a:rPr lang="en-US" sz="1869" dirty="0"/>
              <a:t>Relatively lower branch deposit growth rates (~20%) in branches of hacked banks after cyberattacks as compared to the control group. </a:t>
            </a:r>
            <a:r>
              <a:rPr lang="en-US" sz="2000" dirty="0"/>
              <a:t>Our main result holds across numerous alternative tests (including when we employ an alternative and tighter matching strategy).</a:t>
            </a:r>
          </a:p>
          <a:p>
            <a:pPr algn="just"/>
            <a:endParaRPr lang="en-US" sz="1869" dirty="0"/>
          </a:p>
          <a:p>
            <a:pPr marL="232172" indent="-232172" algn="just">
              <a:buFont typeface="Arial" panose="020B0604020202020204" pitchFamily="34" charset="0"/>
              <a:buChar char="•"/>
            </a:pPr>
            <a:endParaRPr lang="en-US" sz="1463" dirty="0"/>
          </a:p>
        </p:txBody>
      </p:sp>
      <p:pic>
        <p:nvPicPr>
          <p:cNvPr id="7" name="Picture 6" descr="Table&#10;&#10;Description automatically generated">
            <a:extLst>
              <a:ext uri="{FF2B5EF4-FFF2-40B4-BE49-F238E27FC236}">
                <a16:creationId xmlns:a16="http://schemas.microsoft.com/office/drawing/2014/main" id="{71DCDA3F-800A-7E63-3C02-44BDFE6B4B9F}"/>
              </a:ext>
            </a:extLst>
          </p:cNvPr>
          <p:cNvPicPr>
            <a:picLocks noChangeAspect="1"/>
          </p:cNvPicPr>
          <p:nvPr/>
        </p:nvPicPr>
        <p:blipFill>
          <a:blip r:embed="rId2"/>
          <a:stretch>
            <a:fillRect/>
          </a:stretch>
        </p:blipFill>
        <p:spPr>
          <a:xfrm>
            <a:off x="2121487" y="1140355"/>
            <a:ext cx="7530180" cy="4462868"/>
          </a:xfrm>
          <a:prstGeom prst="rect">
            <a:avLst/>
          </a:prstGeom>
        </p:spPr>
      </p:pic>
      <p:sp>
        <p:nvSpPr>
          <p:cNvPr id="3" name="Rectangle 2">
            <a:extLst>
              <a:ext uri="{FF2B5EF4-FFF2-40B4-BE49-F238E27FC236}">
                <a16:creationId xmlns:a16="http://schemas.microsoft.com/office/drawing/2014/main" id="{AE8CE8E9-6E48-B9AB-9A6A-C50B080B093B}"/>
              </a:ext>
            </a:extLst>
          </p:cNvPr>
          <p:cNvSpPr/>
          <p:nvPr/>
        </p:nvSpPr>
        <p:spPr>
          <a:xfrm>
            <a:off x="2121487" y="2553196"/>
            <a:ext cx="7398874" cy="32063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68297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985652" y="475014"/>
            <a:ext cx="9247229" cy="813460"/>
          </a:xfrm>
        </p:spPr>
        <p:txBody>
          <a:bodyPr>
            <a:normAutofit/>
          </a:bodyPr>
          <a:lstStyle/>
          <a:p>
            <a:r>
              <a:rPr lang="en-US" b="1" dirty="0"/>
              <a:t>Do our findings hold for large banks? </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807522" y="1401288"/>
            <a:ext cx="9975273" cy="4538787"/>
          </a:xfrm>
        </p:spPr>
        <p:txBody>
          <a:bodyPr>
            <a:normAutofit lnSpcReduction="10000"/>
          </a:bodyPr>
          <a:lstStyle/>
          <a:p>
            <a:pPr marL="371475" lvl="1" indent="0" algn="just">
              <a:buNone/>
            </a:pPr>
            <a:r>
              <a:rPr lang="en-US" i="1" dirty="0"/>
              <a:t>Ex ante unclear</a:t>
            </a:r>
            <a:r>
              <a:rPr lang="en-US" dirty="0"/>
              <a:t>:</a:t>
            </a:r>
          </a:p>
          <a:p>
            <a:pPr marL="371475" lvl="1" indent="0" algn="just">
              <a:buNone/>
            </a:pPr>
            <a:endParaRPr lang="en-US" dirty="0"/>
          </a:p>
          <a:p>
            <a:pPr marL="714375" lvl="1" indent="-342900" algn="just"/>
            <a:r>
              <a:rPr lang="en-US" dirty="0"/>
              <a:t>Concerns over private information loss can lead to slow down in deposit growth if depositors have the possibility to find other banking firms in the market that are perceived as preferable in terms of cybersecurity. </a:t>
            </a:r>
          </a:p>
          <a:p>
            <a:pPr marL="714375" lvl="1" indent="-342900" algn="just"/>
            <a:endParaRPr lang="en-US" dirty="0"/>
          </a:p>
          <a:p>
            <a:pPr marL="714375" lvl="1" indent="-342900" algn="just"/>
            <a:r>
              <a:rPr lang="en-US" dirty="0"/>
              <a:t>Large banks do not suffer from investment constraints in cybersecurity as small banks, they might still be perceived as the best option available in the market by depositors.</a:t>
            </a:r>
          </a:p>
          <a:p>
            <a:pPr marL="371475" lvl="1" indent="0" algn="just">
              <a:buNone/>
            </a:pPr>
            <a:endParaRPr lang="en-US" dirty="0"/>
          </a:p>
          <a:p>
            <a:pPr marL="371475" lvl="1" indent="0" algn="just">
              <a:buNone/>
            </a:pPr>
            <a:r>
              <a:rPr lang="en-US" dirty="0"/>
              <a:t>To understand  the impact on large banks, we replicate our approach on a sample of cyberattacks involving large banks (banks with &gt;$10bln assets). Size-geographic matching.  </a:t>
            </a:r>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14</a:t>
            </a:fld>
            <a:endParaRPr lang="en-US" dirty="0"/>
          </a:p>
        </p:txBody>
      </p:sp>
    </p:spTree>
    <p:extLst>
      <p:ext uri="{BB962C8B-B14F-4D97-AF65-F5344CB8AC3E}">
        <p14:creationId xmlns:p14="http://schemas.microsoft.com/office/powerpoint/2010/main" val="409470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985652" y="475014"/>
            <a:ext cx="9247229" cy="813460"/>
          </a:xfrm>
        </p:spPr>
        <p:txBody>
          <a:bodyPr/>
          <a:lstStyle/>
          <a:p>
            <a:r>
              <a:rPr lang="en-US" b="1" dirty="0"/>
              <a:t>Do our findings hold for large banks? </a:t>
            </a:r>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15</a:t>
            </a:fld>
            <a:endParaRPr lang="en-US" dirty="0"/>
          </a:p>
        </p:txBody>
      </p:sp>
      <p:pic>
        <p:nvPicPr>
          <p:cNvPr id="6" name="Picture 5" descr="Table&#10;&#10;Description automatically generated">
            <a:extLst>
              <a:ext uri="{FF2B5EF4-FFF2-40B4-BE49-F238E27FC236}">
                <a16:creationId xmlns:a16="http://schemas.microsoft.com/office/drawing/2014/main" id="{5050265F-6578-874E-21E0-9C0D0F7F6B16}"/>
              </a:ext>
            </a:extLst>
          </p:cNvPr>
          <p:cNvPicPr>
            <a:picLocks noChangeAspect="1"/>
          </p:cNvPicPr>
          <p:nvPr/>
        </p:nvPicPr>
        <p:blipFill>
          <a:blip r:embed="rId2"/>
          <a:stretch>
            <a:fillRect/>
          </a:stretch>
        </p:blipFill>
        <p:spPr>
          <a:xfrm>
            <a:off x="2190647" y="1288474"/>
            <a:ext cx="7970387" cy="5067876"/>
          </a:xfrm>
          <a:prstGeom prst="rect">
            <a:avLst/>
          </a:prstGeom>
        </p:spPr>
      </p:pic>
    </p:spTree>
    <p:extLst>
      <p:ext uri="{BB962C8B-B14F-4D97-AF65-F5344CB8AC3E}">
        <p14:creationId xmlns:p14="http://schemas.microsoft.com/office/powerpoint/2010/main" val="264021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985652" y="475014"/>
            <a:ext cx="10569039" cy="813460"/>
          </a:xfrm>
        </p:spPr>
        <p:txBody>
          <a:bodyPr>
            <a:normAutofit fontScale="90000"/>
          </a:bodyPr>
          <a:lstStyle/>
          <a:p>
            <a:r>
              <a:rPr lang="en-US" b="1" dirty="0"/>
              <a:t>Why Are Depositors Concerned About Cybersecurity ?</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807522" y="1448790"/>
            <a:ext cx="10450286" cy="4491285"/>
          </a:xfrm>
        </p:spPr>
        <p:txBody>
          <a:bodyPr>
            <a:normAutofit/>
          </a:bodyPr>
          <a:lstStyle/>
          <a:p>
            <a:pPr marL="742950" lvl="1" indent="-371475" algn="just">
              <a:buFont typeface="+mj-lt"/>
              <a:buAutoNum type="alphaLcParenR"/>
            </a:pPr>
            <a:endParaRPr lang="en-US" sz="2300" u="sng" dirty="0"/>
          </a:p>
          <a:p>
            <a:pPr marL="742950" lvl="1" indent="-371475" algn="just">
              <a:buFont typeface="+mj-lt"/>
              <a:buAutoNum type="alphaLcParenR"/>
            </a:pPr>
            <a:r>
              <a:rPr lang="en-US" u="sng" dirty="0"/>
              <a:t>Private information concerns</a:t>
            </a:r>
            <a:r>
              <a:rPr lang="en-US" dirty="0"/>
              <a:t>: loss of trust in the technological infrastructure of the small bank and its capacity to protect confidential data.</a:t>
            </a:r>
          </a:p>
          <a:p>
            <a:pPr marL="742950" lvl="1" indent="-371475" algn="just">
              <a:buFont typeface="+mj-lt"/>
              <a:buAutoNum type="alphaLcParenR"/>
            </a:pPr>
            <a:endParaRPr lang="en-US" dirty="0"/>
          </a:p>
          <a:p>
            <a:pPr marL="742950" lvl="1" indent="-371475" algn="just">
              <a:buFont typeface="+mj-lt"/>
              <a:buAutoNum type="alphaLcParenR"/>
            </a:pPr>
            <a:endParaRPr lang="en-US" dirty="0"/>
          </a:p>
          <a:p>
            <a:pPr marL="742950" lvl="1" indent="-371475" algn="just">
              <a:buFont typeface="+mj-lt"/>
              <a:buAutoNum type="alphaLcParenR"/>
            </a:pPr>
            <a:r>
              <a:rPr lang="en-US" u="sng" dirty="0"/>
              <a:t>Savings protection concerns</a:t>
            </a:r>
            <a:r>
              <a:rPr lang="en-US" dirty="0"/>
              <a:t>: loss of trust in the ability of the bank to protect savings due to stability concerns linked to the cost effects of these attacks and the remediation processes.</a:t>
            </a:r>
          </a:p>
          <a:p>
            <a:pPr lvl="1" algn="just"/>
            <a:endParaRPr lang="en-US" dirty="0"/>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16</a:t>
            </a:fld>
            <a:endParaRPr lang="en-US" dirty="0"/>
          </a:p>
        </p:txBody>
      </p:sp>
    </p:spTree>
    <p:extLst>
      <p:ext uri="{BB962C8B-B14F-4D97-AF65-F5344CB8AC3E}">
        <p14:creationId xmlns:p14="http://schemas.microsoft.com/office/powerpoint/2010/main" val="123521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855024" y="463138"/>
            <a:ext cx="9377858" cy="825335"/>
          </a:xfrm>
        </p:spPr>
        <p:txBody>
          <a:bodyPr>
            <a:normAutofit fontScale="90000"/>
          </a:bodyPr>
          <a:lstStyle/>
          <a:p>
            <a:r>
              <a:rPr lang="en-US" b="1" dirty="0"/>
              <a:t>Why Are Depositors Concerned About Cybersecurity ?</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855024" y="1430973"/>
            <a:ext cx="10379033" cy="4886696"/>
          </a:xfrm>
        </p:spPr>
        <p:txBody>
          <a:bodyPr>
            <a:normAutofit fontScale="47500" lnSpcReduction="20000"/>
          </a:bodyPr>
          <a:lstStyle/>
          <a:p>
            <a:pPr marL="0" indent="0" algn="just">
              <a:buNone/>
            </a:pPr>
            <a:r>
              <a:rPr lang="en-US" sz="4200" dirty="0"/>
              <a:t>We present three tests to understand what explains our results: </a:t>
            </a:r>
          </a:p>
          <a:p>
            <a:pPr marL="0" indent="0" algn="just">
              <a:buNone/>
            </a:pPr>
            <a:endParaRPr lang="en-US" sz="4200" dirty="0"/>
          </a:p>
          <a:p>
            <a:pPr marL="742950" lvl="1" indent="-371475" algn="just">
              <a:buFont typeface="+mj-lt"/>
              <a:buAutoNum type="arabicPeriod"/>
            </a:pPr>
            <a:r>
              <a:rPr lang="en-US" sz="4200" u="sng" dirty="0"/>
              <a:t>Deposit market characteristics</a:t>
            </a:r>
            <a:r>
              <a:rPr lang="en-US" sz="4200" dirty="0"/>
              <a:t>: our results are stronger in markets where depositors are expected to be more exposed to identity theft or less digitally sophisticated. </a:t>
            </a:r>
          </a:p>
          <a:p>
            <a:pPr marL="742950" lvl="1" indent="-371475" algn="just">
              <a:buFont typeface="+mj-lt"/>
              <a:buAutoNum type="arabicPeriod"/>
            </a:pPr>
            <a:endParaRPr lang="en-US" sz="4200" dirty="0"/>
          </a:p>
          <a:p>
            <a:pPr marL="742950" lvl="1" indent="-371475" algn="just">
              <a:buFont typeface="+mj-lt"/>
              <a:buAutoNum type="arabicPeriod"/>
            </a:pPr>
            <a:r>
              <a:rPr lang="en-US" sz="4200" u="sng" dirty="0"/>
              <a:t>Bank characteristics</a:t>
            </a:r>
            <a:r>
              <a:rPr lang="en-US" sz="4200" dirty="0"/>
              <a:t>: our results do not vary with bank risk.</a:t>
            </a:r>
          </a:p>
          <a:p>
            <a:pPr marL="742950" lvl="1" indent="-371475" algn="just">
              <a:buFont typeface="+mj-lt"/>
              <a:buAutoNum type="arabicPeriod"/>
            </a:pPr>
            <a:endParaRPr lang="en-US" sz="4200" dirty="0"/>
          </a:p>
          <a:p>
            <a:pPr marL="742950" lvl="1" indent="-371475" algn="just">
              <a:lnSpc>
                <a:spcPct val="110000"/>
              </a:lnSpc>
              <a:buFont typeface="+mj-lt"/>
              <a:buAutoNum type="arabicPeriod"/>
            </a:pPr>
            <a:r>
              <a:rPr lang="en-US" sz="4200" u="sng" dirty="0"/>
              <a:t>Relationships in the mortgage market</a:t>
            </a:r>
            <a:r>
              <a:rPr lang="en-US" sz="4200" dirty="0"/>
              <a:t>: negative consequences for hacked banks also in the mortgage market where households (plausibly) are not much exposed to funding losses but are still exposed to the risk of private information loss.</a:t>
            </a:r>
          </a:p>
          <a:p>
            <a:pPr marL="1718072" lvl="4" indent="-232172">
              <a:lnSpc>
                <a:spcPct val="110000"/>
              </a:lnSpc>
            </a:pPr>
            <a:r>
              <a:rPr lang="en-US" sz="4200" dirty="0"/>
              <a:t>On average, similar # of loan applications submitted to hacked banks.</a:t>
            </a:r>
          </a:p>
          <a:p>
            <a:pPr marL="1718072" lvl="4" indent="-232172">
              <a:lnSpc>
                <a:spcPct val="110000"/>
              </a:lnSpc>
            </a:pPr>
            <a:r>
              <a:rPr lang="en-US" sz="4200" dirty="0"/>
              <a:t>However, these applicants tend to be riskier (higher loan-to-income).</a:t>
            </a:r>
          </a:p>
          <a:p>
            <a:pPr marL="1718072" lvl="4" indent="-232172">
              <a:lnSpc>
                <a:spcPct val="110000"/>
              </a:lnSpc>
            </a:pPr>
            <a:r>
              <a:rPr lang="en-US" sz="4200" dirty="0"/>
              <a:t>Approved loans also riskier.</a:t>
            </a:r>
          </a:p>
          <a:p>
            <a:pPr lvl="1">
              <a:lnSpc>
                <a:spcPct val="100000"/>
              </a:lnSpc>
            </a:pPr>
            <a:endParaRPr lang="en-US" sz="4200" dirty="0"/>
          </a:p>
          <a:p>
            <a:pPr marL="603647" lvl="1" indent="-232172" algn="just"/>
            <a:r>
              <a:rPr lang="en-US" sz="4200" dirty="0"/>
              <a:t>Conclusion: the first explanation seems to drive our results.</a:t>
            </a:r>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17</a:t>
            </a:fld>
            <a:endParaRPr lang="en-US" dirty="0"/>
          </a:p>
        </p:txBody>
      </p:sp>
    </p:spTree>
    <p:extLst>
      <p:ext uri="{BB962C8B-B14F-4D97-AF65-F5344CB8AC3E}">
        <p14:creationId xmlns:p14="http://schemas.microsoft.com/office/powerpoint/2010/main" val="296674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591293" y="2615540"/>
            <a:ext cx="9262754" cy="1148938"/>
          </a:xfrm>
        </p:spPr>
        <p:txBody>
          <a:bodyPr>
            <a:normAutofit fontScale="90000"/>
          </a:bodyPr>
          <a:lstStyle/>
          <a:p>
            <a:pPr algn="ctr"/>
            <a:r>
              <a:rPr lang="en-US" b="1" dirty="0"/>
              <a:t>Indirect Effects from Cyberattacks to Small Banks</a:t>
            </a:r>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18</a:t>
            </a:fld>
            <a:endParaRPr lang="en-US" dirty="0"/>
          </a:p>
        </p:txBody>
      </p:sp>
    </p:spTree>
    <p:extLst>
      <p:ext uri="{BB962C8B-B14F-4D97-AF65-F5344CB8AC3E}">
        <p14:creationId xmlns:p14="http://schemas.microsoft.com/office/powerpoint/2010/main" val="223621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421781" y="753866"/>
            <a:ext cx="9188605" cy="742747"/>
          </a:xfrm>
        </p:spPr>
        <p:txBody>
          <a:bodyPr>
            <a:normAutofit fontScale="90000"/>
          </a:bodyPr>
          <a:lstStyle/>
          <a:p>
            <a:r>
              <a:rPr lang="en-US" b="1" dirty="0"/>
              <a:t>Indirect Effects to Large Banks: Summary</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1033153" y="1733797"/>
            <a:ext cx="9844644" cy="4206278"/>
          </a:xfrm>
        </p:spPr>
        <p:txBody>
          <a:bodyPr>
            <a:normAutofit/>
          </a:bodyPr>
          <a:lstStyle/>
          <a:p>
            <a:pPr marL="603647" lvl="1" indent="-232172" algn="just"/>
            <a:r>
              <a:rPr lang="en-US" dirty="0"/>
              <a:t>Positive Spillovers detected: Increase in deposits flow towards branches of larger banks in the hacked local markets .</a:t>
            </a:r>
          </a:p>
          <a:p>
            <a:pPr marL="603647" lvl="1" indent="-232172" algn="just"/>
            <a:endParaRPr lang="en-US" dirty="0"/>
          </a:p>
          <a:p>
            <a:pPr marL="603647" lvl="1" indent="-232172" algn="just"/>
            <a:r>
              <a:rPr lang="en-US" dirty="0"/>
              <a:t>The positive spillovers are mostly driven by large banks with stronger reputation among customers (measured using survey data). </a:t>
            </a:r>
          </a:p>
          <a:p>
            <a:pPr marL="603647" lvl="1" indent="-232172" algn="just"/>
            <a:endParaRPr lang="en-US" dirty="0"/>
          </a:p>
          <a:p>
            <a:pPr marL="603647" lvl="1" indent="-232172" algn="just"/>
            <a:r>
              <a:rPr lang="en-US" dirty="0"/>
              <a:t>However, this is not due to the systemic importance of the banks.</a:t>
            </a:r>
          </a:p>
          <a:p>
            <a:pPr lvl="1" algn="just"/>
            <a:endParaRPr lang="en-US" dirty="0"/>
          </a:p>
          <a:p>
            <a:pPr marL="603647" lvl="1" indent="-232172" algn="just"/>
            <a:r>
              <a:rPr lang="en-US" dirty="0"/>
              <a:t>Consistent with direct effects, we find a “flight-to-reputation-effect” rather than a “flight-to-stability-effect”.</a:t>
            </a:r>
          </a:p>
          <a:p>
            <a:pPr algn="just"/>
            <a:endParaRPr lang="en-US" sz="1950" dirty="0"/>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19</a:t>
            </a:fld>
            <a:endParaRPr lang="en-US" dirty="0"/>
          </a:p>
        </p:txBody>
      </p:sp>
    </p:spTree>
    <p:extLst>
      <p:ext uri="{BB962C8B-B14F-4D97-AF65-F5344CB8AC3E}">
        <p14:creationId xmlns:p14="http://schemas.microsoft.com/office/powerpoint/2010/main" val="215722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202067" y="579498"/>
            <a:ext cx="8543925" cy="742747"/>
          </a:xfrm>
        </p:spPr>
        <p:txBody>
          <a:bodyPr/>
          <a:lstStyle/>
          <a:p>
            <a:r>
              <a:rPr lang="en-US" b="1" dirty="0"/>
              <a:t>Background and Research Questions</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1056904" y="1405186"/>
            <a:ext cx="9987148" cy="4496850"/>
          </a:xfrm>
        </p:spPr>
        <p:txBody>
          <a:bodyPr>
            <a:noAutofit/>
          </a:bodyPr>
          <a:lstStyle/>
          <a:p>
            <a:pPr marL="278606" indent="-278606" algn="just">
              <a:lnSpc>
                <a:spcPct val="100000"/>
              </a:lnSpc>
              <a:spcBef>
                <a:spcPts val="0"/>
              </a:spcBef>
            </a:pPr>
            <a:endParaRPr lang="en-US" sz="2200" dirty="0"/>
          </a:p>
          <a:p>
            <a:pPr marL="278606" indent="-278606" algn="just">
              <a:lnSpc>
                <a:spcPct val="100000"/>
              </a:lnSpc>
              <a:spcBef>
                <a:spcPts val="0"/>
              </a:spcBef>
            </a:pPr>
            <a:r>
              <a:rPr lang="en-US" sz="2300" dirty="0"/>
              <a:t>Cybersecurity is a growing concern for bankers &amp; regulators: </a:t>
            </a:r>
            <a:r>
              <a:rPr lang="en-GB" sz="2300" dirty="0"/>
              <a:t>FDIC Chairman Jelena McWilliams states that </a:t>
            </a:r>
            <a:r>
              <a:rPr lang="en-GB" sz="2300" i="1" dirty="0"/>
              <a:t>“[c]ybersecurity is the biggest threat facing America’s banks</a:t>
            </a:r>
            <a:r>
              <a:rPr lang="en-GB" sz="2300" dirty="0"/>
              <a:t>”.</a:t>
            </a:r>
          </a:p>
          <a:p>
            <a:pPr marL="278606" indent="-278606" algn="just">
              <a:lnSpc>
                <a:spcPct val="100000"/>
              </a:lnSpc>
              <a:spcBef>
                <a:spcPts val="0"/>
              </a:spcBef>
            </a:pPr>
            <a:endParaRPr lang="en-US" sz="2300" dirty="0"/>
          </a:p>
          <a:p>
            <a:pPr marL="278606" indent="-278606" algn="just">
              <a:lnSpc>
                <a:spcPct val="100000"/>
              </a:lnSpc>
              <a:spcBef>
                <a:spcPts val="0"/>
              </a:spcBef>
            </a:pPr>
            <a:r>
              <a:rPr lang="en-US" sz="2300" dirty="0"/>
              <a:t>Fast-growing technological content of banking products: more frequent &amp; sophisticated attacks in the financial industry than in other industries (</a:t>
            </a:r>
            <a:r>
              <a:rPr lang="en-GB" sz="2300" dirty="0"/>
              <a:t>financial firms are 300 times more likely to become targets of cyberattacks than other firms, </a:t>
            </a:r>
            <a:r>
              <a:rPr lang="en-GB" sz="2300" i="1" dirty="0"/>
              <a:t>Boston Consulting Group</a:t>
            </a:r>
            <a:r>
              <a:rPr lang="en-GB" sz="2300" dirty="0"/>
              <a:t>).</a:t>
            </a:r>
            <a:endParaRPr lang="en-US" sz="2300" dirty="0"/>
          </a:p>
          <a:p>
            <a:pPr algn="just">
              <a:lnSpc>
                <a:spcPct val="100000"/>
              </a:lnSpc>
              <a:spcBef>
                <a:spcPts val="0"/>
              </a:spcBef>
            </a:pPr>
            <a:endParaRPr lang="en-US" sz="2300" dirty="0"/>
          </a:p>
          <a:p>
            <a:pPr marL="278606" indent="-278606" algn="just">
              <a:lnSpc>
                <a:spcPct val="100000"/>
              </a:lnSpc>
              <a:spcBef>
                <a:spcPts val="0"/>
              </a:spcBef>
            </a:pPr>
            <a:r>
              <a:rPr lang="en-US" sz="2300" i="1" dirty="0"/>
              <a:t>Cyberattacks costly for banks?</a:t>
            </a:r>
            <a:r>
              <a:rPr lang="en-US" sz="2300" dirty="0"/>
              <a:t> </a:t>
            </a:r>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2</a:t>
            </a:fld>
            <a:endParaRPr lang="en-US" dirty="0"/>
          </a:p>
        </p:txBody>
      </p:sp>
    </p:spTree>
    <p:extLst>
      <p:ext uri="{BB962C8B-B14F-4D97-AF65-F5344CB8AC3E}">
        <p14:creationId xmlns:p14="http://schemas.microsoft.com/office/powerpoint/2010/main" val="3457677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033153" y="782912"/>
            <a:ext cx="9188605" cy="742747"/>
          </a:xfrm>
        </p:spPr>
        <p:txBody>
          <a:bodyPr>
            <a:normAutofit fontScale="90000"/>
          </a:bodyPr>
          <a:lstStyle/>
          <a:p>
            <a:r>
              <a:rPr lang="en-US" b="1" dirty="0"/>
              <a:t>Indirect Effects to Small Banks: Summary</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1033153" y="1828799"/>
            <a:ext cx="10165278" cy="4111275"/>
          </a:xfrm>
        </p:spPr>
        <p:txBody>
          <a:bodyPr>
            <a:normAutofit/>
          </a:bodyPr>
          <a:lstStyle/>
          <a:p>
            <a:pPr marL="9029" lvl="1" algn="just"/>
            <a:r>
              <a:rPr lang="en-US" dirty="0"/>
              <a:t>No general spillover effects in the sample of small banks. </a:t>
            </a:r>
          </a:p>
          <a:p>
            <a:pPr marL="9029" lvl="1" algn="just"/>
            <a:endParaRPr lang="en-US" dirty="0"/>
          </a:p>
          <a:p>
            <a:pPr marL="9029" lvl="1" algn="just"/>
            <a:r>
              <a:rPr lang="en-US" dirty="0"/>
              <a:t>However, some evidence of negative spillovers (contagion) for small banks that share more local market overlaps with the hacked banks.</a:t>
            </a:r>
          </a:p>
          <a:p>
            <a:pPr marL="9029" lvl="1" algn="just"/>
            <a:endParaRPr lang="en-US" dirty="0"/>
          </a:p>
          <a:p>
            <a:pPr marL="9029" lvl="1" algn="just"/>
            <a:r>
              <a:rPr lang="en-US" dirty="0"/>
              <a:t>Market overlaps defined at the ZIP code level. </a:t>
            </a:r>
          </a:p>
          <a:p>
            <a:pPr marL="9029" lvl="1" algn="just"/>
            <a:endParaRPr lang="en-US" dirty="0"/>
          </a:p>
          <a:p>
            <a:pPr marL="9029" lvl="1" algn="just"/>
            <a:r>
              <a:rPr lang="en-US" dirty="0"/>
              <a:t>Local nature of contagion in the banking industry (Iyer and Puri 2012; Pino and Sharma, 2019). </a:t>
            </a:r>
          </a:p>
          <a:p>
            <a:pPr algn="just"/>
            <a:endParaRPr lang="en-US" sz="1950" dirty="0"/>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20</a:t>
            </a:fld>
            <a:endParaRPr lang="en-US" dirty="0"/>
          </a:p>
        </p:txBody>
      </p:sp>
    </p:spTree>
    <p:extLst>
      <p:ext uri="{BB962C8B-B14F-4D97-AF65-F5344CB8AC3E}">
        <p14:creationId xmlns:p14="http://schemas.microsoft.com/office/powerpoint/2010/main" val="406800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938152" y="475014"/>
            <a:ext cx="9294730" cy="813460"/>
          </a:xfrm>
        </p:spPr>
        <p:txBody>
          <a:bodyPr/>
          <a:lstStyle/>
          <a:p>
            <a:r>
              <a:rPr lang="en-US" b="1" dirty="0"/>
              <a:t>Aggregate Effects</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938152" y="1626919"/>
            <a:ext cx="9999022" cy="4313156"/>
          </a:xfrm>
        </p:spPr>
        <p:txBody>
          <a:bodyPr>
            <a:normAutofit/>
          </a:bodyPr>
          <a:lstStyle/>
          <a:p>
            <a:pPr marL="232172" indent="-232172" algn="just"/>
            <a:r>
              <a:rPr lang="en-GB" sz="2300" dirty="0"/>
              <a:t>In the last part of our study, we ask the following: Which consequences the direct and indirect effects produce in the local market?</a:t>
            </a:r>
          </a:p>
          <a:p>
            <a:pPr marL="232172" indent="-232172" algn="just"/>
            <a:endParaRPr lang="en-GB" sz="2300" dirty="0"/>
          </a:p>
          <a:p>
            <a:pPr marL="232172" indent="-232172" algn="just"/>
            <a:r>
              <a:rPr lang="en-GB" sz="2300" dirty="0"/>
              <a:t>We examine two types of effects:</a:t>
            </a:r>
          </a:p>
          <a:p>
            <a:pPr lvl="1" algn="just">
              <a:buFont typeface="Wingdings" pitchFamily="2" charset="2"/>
              <a:buChar char="ü"/>
            </a:pPr>
            <a:r>
              <a:rPr lang="en-GB" sz="2300" dirty="0"/>
              <a:t>Analyses on the implications on the market structure: Do large banks gain market shares after cyberattacks to small banks?</a:t>
            </a:r>
          </a:p>
          <a:p>
            <a:pPr lvl="2" algn="just">
              <a:buFont typeface="Wingdings" pitchFamily="2" charset="2"/>
              <a:buChar char="ü"/>
            </a:pPr>
            <a:r>
              <a:rPr lang="en-GB" sz="1900" dirty="0"/>
              <a:t>Spillover  analyses based on the aggregate market share of large banks.</a:t>
            </a:r>
          </a:p>
          <a:p>
            <a:pPr lvl="2" algn="just">
              <a:buFont typeface="Wingdings" pitchFamily="2" charset="2"/>
              <a:buChar char="ü"/>
            </a:pPr>
            <a:endParaRPr lang="en-GB" sz="1900" dirty="0"/>
          </a:p>
          <a:p>
            <a:pPr lvl="1" algn="just">
              <a:buFont typeface="Wingdings" pitchFamily="2" charset="2"/>
              <a:buChar char="ü"/>
            </a:pPr>
            <a:r>
              <a:rPr lang="en-GB" sz="2300" dirty="0"/>
              <a:t>If yes, do we observe any consequences on the provision of small business lending? </a:t>
            </a:r>
          </a:p>
          <a:p>
            <a:pPr lvl="2" algn="just">
              <a:buFont typeface="Wingdings" pitchFamily="2" charset="2"/>
              <a:buChar char="ü"/>
            </a:pPr>
            <a:r>
              <a:rPr lang="en-GB" sz="1900" dirty="0"/>
              <a:t>We use CRA data for the period under investigation to construct small business lending county data.</a:t>
            </a:r>
          </a:p>
          <a:p>
            <a:pPr lvl="1" algn="just">
              <a:buFont typeface="Wingdings" pitchFamily="2" charset="2"/>
              <a:buChar char="ü"/>
            </a:pPr>
            <a:endParaRPr lang="en-GB" sz="2200"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21</a:t>
            </a:fld>
            <a:endParaRPr lang="en-US" dirty="0"/>
          </a:p>
        </p:txBody>
      </p:sp>
    </p:spTree>
    <p:extLst>
      <p:ext uri="{BB962C8B-B14F-4D97-AF65-F5344CB8AC3E}">
        <p14:creationId xmlns:p14="http://schemas.microsoft.com/office/powerpoint/2010/main" val="421510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938152" y="475014"/>
            <a:ext cx="9294730" cy="813460"/>
          </a:xfrm>
        </p:spPr>
        <p:txBody>
          <a:bodyPr/>
          <a:lstStyle/>
          <a:p>
            <a:r>
              <a:rPr lang="en-US" b="1" dirty="0"/>
              <a:t>Aggregate Effects: Key Findings</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938152" y="1626919"/>
            <a:ext cx="9999022" cy="4313156"/>
          </a:xfrm>
        </p:spPr>
        <p:txBody>
          <a:bodyPr>
            <a:normAutofit/>
          </a:bodyPr>
          <a:lstStyle/>
          <a:p>
            <a:pPr lvl="1" algn="just">
              <a:buFont typeface="Wingdings" pitchFamily="2" charset="2"/>
              <a:buChar char="ü"/>
            </a:pPr>
            <a:endParaRPr lang="en-GB" sz="2200" dirty="0"/>
          </a:p>
          <a:p>
            <a:pPr lvl="1" algn="just">
              <a:buFont typeface="Wingdings" pitchFamily="2" charset="2"/>
              <a:buChar char="ü"/>
            </a:pPr>
            <a:r>
              <a:rPr lang="en-GB" sz="2300" dirty="0"/>
              <a:t>Growing importance of large banks in local deposit markets (the aggregate market share of large banks increases post successful cyberattacks on small banks). </a:t>
            </a:r>
          </a:p>
          <a:p>
            <a:pPr lvl="1" algn="just">
              <a:buFont typeface="Wingdings" pitchFamily="2" charset="2"/>
              <a:buChar char="ü"/>
            </a:pPr>
            <a:endParaRPr lang="en-GB" sz="2300" dirty="0"/>
          </a:p>
          <a:p>
            <a:pPr lvl="1" algn="just">
              <a:buFont typeface="Wingdings" pitchFamily="2" charset="2"/>
              <a:buChar char="ü"/>
            </a:pPr>
            <a:r>
              <a:rPr lang="en-GB" sz="2300" dirty="0"/>
              <a:t>Some evidence of relative decline in the growth of small business lending. </a:t>
            </a:r>
          </a:p>
          <a:p>
            <a:pPr lvl="1" algn="just">
              <a:buFont typeface="Wingdings" pitchFamily="2" charset="2"/>
              <a:buChar char="ü"/>
            </a:pPr>
            <a:endParaRPr lang="en-GB" sz="2300" dirty="0"/>
          </a:p>
          <a:p>
            <a:pPr lvl="1" algn="just">
              <a:buFont typeface="Wingdings" pitchFamily="2" charset="2"/>
              <a:buChar char="ü"/>
            </a:pPr>
            <a:r>
              <a:rPr lang="en-GB" sz="2300" dirty="0"/>
              <a:t>The decline, however, is confined to very small loans. To some extent, this is consistent with differences in lending technologies between small and large banks.</a:t>
            </a:r>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22</a:t>
            </a:fld>
            <a:endParaRPr lang="en-US" dirty="0"/>
          </a:p>
        </p:txBody>
      </p:sp>
    </p:spTree>
    <p:extLst>
      <p:ext uri="{BB962C8B-B14F-4D97-AF65-F5344CB8AC3E}">
        <p14:creationId xmlns:p14="http://schemas.microsoft.com/office/powerpoint/2010/main" val="4107694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961902" y="617518"/>
            <a:ext cx="9270980" cy="834190"/>
          </a:xfrm>
        </p:spPr>
        <p:txBody>
          <a:bodyPr/>
          <a:lstStyle/>
          <a:p>
            <a:r>
              <a:rPr lang="en-US" b="1" dirty="0"/>
              <a:t>Conclusions</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961902" y="1674421"/>
            <a:ext cx="10010898" cy="4566061"/>
          </a:xfrm>
        </p:spPr>
        <p:txBody>
          <a:bodyPr>
            <a:normAutofit/>
          </a:bodyPr>
          <a:lstStyle/>
          <a:p>
            <a:pPr marL="232172" indent="-232172" algn="just"/>
            <a:r>
              <a:rPr lang="en-US" sz="2300" dirty="0"/>
              <a:t>Our study documents negative business consequences for small banks after cyberattacks and broad market-wide effects.</a:t>
            </a:r>
          </a:p>
          <a:p>
            <a:pPr marL="232172" indent="-232172" algn="just"/>
            <a:endParaRPr lang="en-US" sz="2300" dirty="0"/>
          </a:p>
          <a:p>
            <a:pPr marL="232172" indent="-232172" algn="just"/>
            <a:r>
              <a:rPr lang="en-US" sz="2300" dirty="0"/>
              <a:t>Broad effects on market structure: cybersecurity as a competitive edge.</a:t>
            </a:r>
          </a:p>
          <a:p>
            <a:pPr marL="232172" indent="-232172" algn="just"/>
            <a:endParaRPr lang="en-US" sz="2300" dirty="0"/>
          </a:p>
          <a:p>
            <a:pPr marL="232172" indent="-232172" algn="just"/>
            <a:r>
              <a:rPr lang="en-US" sz="2300" dirty="0"/>
              <a:t>Effects in terms of small business lending (but primarily for very small borrowers).</a:t>
            </a:r>
          </a:p>
          <a:p>
            <a:pPr algn="just"/>
            <a:endParaRPr lang="en-US" sz="2300" dirty="0"/>
          </a:p>
          <a:p>
            <a:pPr marL="232172" indent="-232172" algn="just"/>
            <a:r>
              <a:rPr lang="en-US" sz="2300" dirty="0"/>
              <a:t>Implications: Importance of cybersecurity initiatives and investments at the bank and sector level that can enhance cybersecurity in small banking firms.</a:t>
            </a:r>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23</a:t>
            </a:fld>
            <a:endParaRPr lang="en-US" dirty="0"/>
          </a:p>
        </p:txBody>
      </p:sp>
    </p:spTree>
    <p:extLst>
      <p:ext uri="{BB962C8B-B14F-4D97-AF65-F5344CB8AC3E}">
        <p14:creationId xmlns:p14="http://schemas.microsoft.com/office/powerpoint/2010/main" val="424480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207326" y="771896"/>
            <a:ext cx="9025556" cy="724717"/>
          </a:xfrm>
        </p:spPr>
        <p:txBody>
          <a:bodyPr/>
          <a:lstStyle/>
          <a:p>
            <a:r>
              <a:rPr lang="en-US" b="1" dirty="0"/>
              <a:t>Background and Research Questions</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1258784" y="1496613"/>
            <a:ext cx="9725891" cy="4195078"/>
          </a:xfrm>
        </p:spPr>
        <p:txBody>
          <a:bodyPr>
            <a:noAutofit/>
          </a:bodyPr>
          <a:lstStyle/>
          <a:p>
            <a:pPr marL="0" indent="0" algn="ctr">
              <a:lnSpc>
                <a:spcPct val="100000"/>
              </a:lnSpc>
              <a:spcBef>
                <a:spcPts val="0"/>
              </a:spcBef>
              <a:buNone/>
            </a:pPr>
            <a:r>
              <a:rPr lang="en-US" sz="2300" b="1" u="sng" dirty="0"/>
              <a:t>Our questions:</a:t>
            </a:r>
          </a:p>
          <a:p>
            <a:pPr marL="0" indent="0" algn="ctr">
              <a:lnSpc>
                <a:spcPct val="100000"/>
              </a:lnSpc>
              <a:spcBef>
                <a:spcPts val="0"/>
              </a:spcBef>
              <a:buNone/>
            </a:pPr>
            <a:endParaRPr lang="en-US" sz="2300" b="1" i="1" dirty="0"/>
          </a:p>
          <a:p>
            <a:pPr marL="0" indent="0" algn="ctr">
              <a:lnSpc>
                <a:spcPct val="100000"/>
              </a:lnSpc>
              <a:spcBef>
                <a:spcPts val="0"/>
              </a:spcBef>
              <a:buNone/>
            </a:pPr>
            <a:r>
              <a:rPr lang="en-US" sz="2300" b="1" i="1" dirty="0"/>
              <a:t>How do small bank depositors/customers react to cyberattacks? Which implications for local banking markets?</a:t>
            </a:r>
          </a:p>
          <a:p>
            <a:pPr marL="0" indent="0" algn="just">
              <a:lnSpc>
                <a:spcPct val="100000"/>
              </a:lnSpc>
              <a:spcBef>
                <a:spcPts val="0"/>
              </a:spcBef>
              <a:buNone/>
            </a:pPr>
            <a:endParaRPr lang="en-US" sz="2300" dirty="0"/>
          </a:p>
          <a:p>
            <a:pPr marL="0" indent="0" algn="just">
              <a:lnSpc>
                <a:spcPct val="100000"/>
              </a:lnSpc>
              <a:spcBef>
                <a:spcPts val="0"/>
              </a:spcBef>
              <a:buNone/>
            </a:pPr>
            <a:r>
              <a:rPr lang="en-US" sz="2300" dirty="0"/>
              <a:t>Our study assesses: </a:t>
            </a:r>
          </a:p>
          <a:p>
            <a:pPr marL="457200" indent="-457200" algn="just">
              <a:lnSpc>
                <a:spcPct val="100000"/>
              </a:lnSpc>
              <a:spcBef>
                <a:spcPts val="0"/>
              </a:spcBef>
              <a:buAutoNum type="alphaLcParenR"/>
            </a:pPr>
            <a:r>
              <a:rPr lang="en-US" sz="2300" u="sng" dirty="0"/>
              <a:t>Direct effects</a:t>
            </a:r>
            <a:r>
              <a:rPr lang="en-US" sz="2300" dirty="0"/>
              <a:t> (i.e., the impact of cyberattacks on hacked small banks); </a:t>
            </a:r>
          </a:p>
          <a:p>
            <a:pPr marL="457200" indent="-457200" algn="just">
              <a:lnSpc>
                <a:spcPct val="100000"/>
              </a:lnSpc>
              <a:spcBef>
                <a:spcPts val="0"/>
              </a:spcBef>
              <a:buAutoNum type="alphaLcParenR"/>
            </a:pPr>
            <a:r>
              <a:rPr lang="en-US" sz="2300" u="sng" dirty="0"/>
              <a:t>Indirect (spillover) effects</a:t>
            </a:r>
            <a:r>
              <a:rPr lang="en-US" sz="2300" dirty="0"/>
              <a:t> (i.e., the implications for other banks and for the structure of the local market). </a:t>
            </a:r>
          </a:p>
          <a:p>
            <a:pPr marL="457200" indent="-457200" algn="just">
              <a:lnSpc>
                <a:spcPct val="100000"/>
              </a:lnSpc>
              <a:spcBef>
                <a:spcPts val="0"/>
              </a:spcBef>
              <a:buAutoNum type="alphaLcParenR"/>
            </a:pPr>
            <a:endParaRPr lang="en-US" sz="2300" i="1" dirty="0"/>
          </a:p>
          <a:p>
            <a:pPr marL="0" indent="0" algn="just">
              <a:lnSpc>
                <a:spcPct val="100000"/>
              </a:lnSpc>
              <a:spcBef>
                <a:spcPts val="0"/>
              </a:spcBef>
              <a:buNone/>
            </a:pPr>
            <a:r>
              <a:rPr lang="en-GB" sz="2300" i="1" dirty="0"/>
              <a:t>Jointly, through the analysis of these effects we offer indications on the where deposits flow after a cyberattack and the consequent impact on local banking markets in terms of: a) market structure; b) small business lending. </a:t>
            </a:r>
            <a:endParaRPr lang="en-US" sz="2300" i="1"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3</a:t>
            </a:fld>
            <a:endParaRPr lang="en-US" dirty="0"/>
          </a:p>
        </p:txBody>
      </p:sp>
    </p:spTree>
    <p:extLst>
      <p:ext uri="{BB962C8B-B14F-4D97-AF65-F5344CB8AC3E}">
        <p14:creationId xmlns:p14="http://schemas.microsoft.com/office/powerpoint/2010/main" val="319189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118941" y="718544"/>
            <a:ext cx="8543925" cy="742747"/>
          </a:xfrm>
        </p:spPr>
        <p:txBody>
          <a:bodyPr/>
          <a:lstStyle/>
          <a:p>
            <a:r>
              <a:rPr lang="en-US" b="1" dirty="0"/>
              <a:t>Why Small Banks? </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1033153" y="1638794"/>
            <a:ext cx="9844644" cy="4833257"/>
          </a:xfrm>
        </p:spPr>
        <p:txBody>
          <a:bodyPr>
            <a:noAutofit/>
          </a:bodyPr>
          <a:lstStyle/>
          <a:p>
            <a:pPr algn="just"/>
            <a:r>
              <a:rPr lang="en-GB" sz="2300" dirty="0"/>
              <a:t>Our perspective: Cybersecurity problems as a competitive threat for small banks.</a:t>
            </a:r>
          </a:p>
          <a:p>
            <a:pPr marL="0" indent="0" algn="just">
              <a:buNone/>
            </a:pPr>
            <a:endParaRPr lang="en-GB" sz="2300" dirty="0"/>
          </a:p>
          <a:p>
            <a:pPr algn="just"/>
            <a:r>
              <a:rPr lang="en-GB" sz="2300" dirty="0"/>
              <a:t>Nationwide indicates that almost half of cybercrimes between 2012-2017 target US banks with assets below $1billion.</a:t>
            </a:r>
          </a:p>
          <a:p>
            <a:pPr algn="just"/>
            <a:endParaRPr lang="en-GB" sz="2300" u="sng" dirty="0"/>
          </a:p>
          <a:p>
            <a:pPr algn="just"/>
            <a:r>
              <a:rPr lang="en-GB" sz="2300" u="sng" dirty="0"/>
              <a:t>70% of community bankers rank Cybersecurity as their top concern</a:t>
            </a:r>
            <a:r>
              <a:rPr lang="en-GB" sz="2300" dirty="0"/>
              <a:t> (Conference of State Bank Supervisors, 2019). </a:t>
            </a:r>
          </a:p>
          <a:p>
            <a:pPr algn="just"/>
            <a:endParaRPr lang="en-GB" sz="2300" dirty="0"/>
          </a:p>
          <a:p>
            <a:pPr algn="just"/>
            <a:r>
              <a:rPr lang="en-GB" sz="2300" dirty="0"/>
              <a:t>Cybersecurity investment gaps between large and small banks: </a:t>
            </a:r>
            <a:r>
              <a:rPr lang="en-GB" sz="2200" dirty="0"/>
              <a:t>Analogy between cybersecurity investment gaps between small and large banks and innovation gaps between rival firms in theoretical models on the consequences of (lack of) innovation (see Bloom et al., 2013; Klette and Kortum, 2004).</a:t>
            </a:r>
          </a:p>
          <a:p>
            <a:pPr algn="just"/>
            <a:endParaRPr lang="en-GB" sz="2300" dirty="0"/>
          </a:p>
          <a:p>
            <a:pPr algn="just"/>
            <a:endParaRPr lang="en-GB" sz="2300" dirty="0"/>
          </a:p>
          <a:p>
            <a:pPr algn="just"/>
            <a:endParaRPr lang="en-GB" sz="2300" dirty="0"/>
          </a:p>
          <a:p>
            <a:pPr algn="just"/>
            <a:endParaRPr lang="en-GB" sz="2300" dirty="0"/>
          </a:p>
          <a:p>
            <a:pPr algn="just"/>
            <a:endParaRPr lang="en-GB" sz="2300" dirty="0"/>
          </a:p>
          <a:p>
            <a:pPr marL="232172" indent="-232172" algn="just">
              <a:lnSpc>
                <a:spcPct val="100000"/>
              </a:lnSpc>
              <a:spcBef>
                <a:spcPts val="0"/>
              </a:spcBef>
            </a:pPr>
            <a:endParaRPr lang="en-GB" sz="1869"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4</a:t>
            </a:fld>
            <a:endParaRPr lang="en-US" dirty="0"/>
          </a:p>
        </p:txBody>
      </p:sp>
    </p:spTree>
    <p:extLst>
      <p:ext uri="{BB962C8B-B14F-4D97-AF65-F5344CB8AC3E}">
        <p14:creationId xmlns:p14="http://schemas.microsoft.com/office/powerpoint/2010/main" val="84625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103321" y="573025"/>
            <a:ext cx="9377859" cy="750282"/>
          </a:xfrm>
        </p:spPr>
        <p:txBody>
          <a:bodyPr/>
          <a:lstStyle/>
          <a:p>
            <a:r>
              <a:rPr lang="en-US" b="1" dirty="0"/>
              <a:t>Why Small Banks? </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1009403" y="1496291"/>
            <a:ext cx="9927771" cy="4486066"/>
          </a:xfrm>
        </p:spPr>
        <p:txBody>
          <a:bodyPr>
            <a:noAutofit/>
          </a:bodyPr>
          <a:lstStyle/>
          <a:p>
            <a:pPr marL="232172" indent="-232172" algn="just">
              <a:lnSpc>
                <a:spcPct val="100000"/>
              </a:lnSpc>
              <a:spcBef>
                <a:spcPts val="0"/>
              </a:spcBef>
              <a:spcAft>
                <a:spcPts val="488"/>
              </a:spcAft>
            </a:pPr>
            <a:r>
              <a:rPr lang="en-GB" sz="2300" dirty="0"/>
              <a:t>The average yearly cybersecurity investment by US banks has surpassed 10% of their IT budget - Deloitte, 2019).</a:t>
            </a:r>
            <a:endParaRPr lang="en-US" sz="2300" dirty="0"/>
          </a:p>
          <a:p>
            <a:pPr marL="441127" lvl="1" indent="0" algn="just">
              <a:lnSpc>
                <a:spcPct val="80000"/>
              </a:lnSpc>
              <a:spcBef>
                <a:spcPts val="0"/>
              </a:spcBef>
              <a:buNone/>
              <a:tabLst>
                <a:tab pos="7724925" algn="l"/>
              </a:tabLst>
            </a:pPr>
            <a:endParaRPr lang="en-GB" sz="2300" i="1" dirty="0"/>
          </a:p>
          <a:p>
            <a:pPr marL="441127" lvl="1" indent="0" algn="just">
              <a:lnSpc>
                <a:spcPct val="80000"/>
              </a:lnSpc>
              <a:spcBef>
                <a:spcPts val="0"/>
              </a:spcBef>
              <a:buNone/>
              <a:tabLst>
                <a:tab pos="7724925" algn="l"/>
              </a:tabLst>
            </a:pPr>
            <a:r>
              <a:rPr lang="en-GB" sz="2300" i="1" dirty="0"/>
              <a:t>“The largest financial institutions devote tremendous resources to addressing cyber risks…….</a:t>
            </a:r>
            <a:r>
              <a:rPr lang="en-GB" sz="2300" dirty="0"/>
              <a:t> </a:t>
            </a:r>
            <a:r>
              <a:rPr lang="en-GB" sz="2300" i="1" dirty="0"/>
              <a:t>But regional and community financial institutions do not have those resources or capabilities. Like those in many other sectors, they may often have limited in- house cyber expertise, do not have the reach to work directly with the federal government, and have limited budgets to devote to cybersecurity”  (</a:t>
            </a:r>
            <a:r>
              <a:rPr lang="en-GB" sz="2300" dirty="0"/>
              <a:t>Samir Jain, Director of Policy, Center for Democracy and Technology, HFSC Cyber Security Hearing, November 2021)</a:t>
            </a:r>
          </a:p>
          <a:p>
            <a:pPr marL="46037" lvl="1" indent="0" algn="just">
              <a:lnSpc>
                <a:spcPct val="80000"/>
              </a:lnSpc>
              <a:spcBef>
                <a:spcPts val="0"/>
              </a:spcBef>
              <a:buNone/>
              <a:tabLst>
                <a:tab pos="7724775" algn="l"/>
              </a:tabLst>
            </a:pPr>
            <a:endParaRPr lang="en-GB" sz="2300" dirty="0"/>
          </a:p>
          <a:p>
            <a:pPr algn="just"/>
            <a:r>
              <a:rPr lang="en-GB" sz="2300" dirty="0"/>
              <a:t>Broad consequences for the role of small banks? </a:t>
            </a:r>
          </a:p>
          <a:p>
            <a:pPr marL="0" indent="0" algn="just">
              <a:buNone/>
            </a:pPr>
            <a:endParaRPr lang="en-GB" sz="2300" dirty="0"/>
          </a:p>
          <a:p>
            <a:pPr marL="441127" lvl="1" indent="0" algn="just">
              <a:lnSpc>
                <a:spcPct val="80000"/>
              </a:lnSpc>
              <a:spcBef>
                <a:spcPts val="0"/>
              </a:spcBef>
              <a:buNone/>
              <a:tabLst>
                <a:tab pos="7724925" algn="l"/>
              </a:tabLst>
            </a:pPr>
            <a:endParaRPr lang="en-US" sz="2300"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5</a:t>
            </a:fld>
            <a:endParaRPr lang="en-US" dirty="0"/>
          </a:p>
        </p:txBody>
      </p:sp>
    </p:spTree>
    <p:extLst>
      <p:ext uri="{BB962C8B-B14F-4D97-AF65-F5344CB8AC3E}">
        <p14:creationId xmlns:p14="http://schemas.microsoft.com/office/powerpoint/2010/main" val="339685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009404" y="613317"/>
            <a:ext cx="9223478" cy="637969"/>
          </a:xfrm>
        </p:spPr>
        <p:txBody>
          <a:bodyPr>
            <a:normAutofit fontScale="90000"/>
          </a:bodyPr>
          <a:lstStyle/>
          <a:p>
            <a:r>
              <a:rPr lang="en-US" b="1" dirty="0"/>
              <a:t>Relevant Literature</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1116283" y="1341912"/>
            <a:ext cx="9714013" cy="4958604"/>
          </a:xfrm>
        </p:spPr>
        <p:txBody>
          <a:bodyPr>
            <a:normAutofit fontScale="92500" lnSpcReduction="10000"/>
          </a:bodyPr>
          <a:lstStyle/>
          <a:p>
            <a:pPr marL="278606" indent="-278606" algn="just">
              <a:lnSpc>
                <a:spcPct val="110000"/>
              </a:lnSpc>
            </a:pPr>
            <a:r>
              <a:rPr lang="en-US" sz="2400" u="sng" dirty="0"/>
              <a:t>Effects of cyberattacks on corporations</a:t>
            </a:r>
            <a:r>
              <a:rPr lang="en-US" sz="2400" dirty="0"/>
              <a:t>: </a:t>
            </a:r>
            <a:r>
              <a:rPr lang="en-GB" sz="2400" dirty="0"/>
              <a:t>reputational damages (Kamiya et al., 2020), decreased profitability (Akey et al., 2021) and higher audit fees (Li et al., 2020; Rosati et al., 2019).</a:t>
            </a:r>
          </a:p>
          <a:p>
            <a:pPr marL="278606" indent="-278606" algn="just">
              <a:lnSpc>
                <a:spcPct val="110000"/>
              </a:lnSpc>
            </a:pPr>
            <a:r>
              <a:rPr lang="en-US" sz="2400" u="sng" dirty="0"/>
              <a:t>Cyber risks in banking</a:t>
            </a:r>
            <a:r>
              <a:rPr lang="en-US" sz="2400" dirty="0"/>
              <a:t>: </a:t>
            </a:r>
            <a:r>
              <a:rPr lang="en-GB" sz="2400" dirty="0"/>
              <a:t>key peculiarities with respect to other  operational risks (Mester et al., 2019). Systemic implications (Eisenbach et al., 2021; Kotidis and Schreft, 2022); Costs of cyber risks (see, for instance, Aldasoro et al, 2020; Bouveret, 2019).</a:t>
            </a:r>
          </a:p>
          <a:p>
            <a:pPr marL="278606" indent="-278606" algn="just">
              <a:lnSpc>
                <a:spcPct val="110000"/>
              </a:lnSpc>
            </a:pPr>
            <a:r>
              <a:rPr lang="en-GB" sz="2400" u="sng" dirty="0"/>
              <a:t>Negative information on banks and depositor behaviour</a:t>
            </a:r>
            <a:r>
              <a:rPr lang="en-GB" sz="2400" dirty="0"/>
              <a:t>: negative non-financial information (Chen et al., 2019; Homanen, 2018).</a:t>
            </a:r>
            <a:endParaRPr lang="en-US" sz="2400" dirty="0"/>
          </a:p>
          <a:p>
            <a:pPr marL="278606" indent="-278606" algn="just">
              <a:lnSpc>
                <a:spcPct val="110000"/>
              </a:lnSpc>
            </a:pPr>
            <a:r>
              <a:rPr lang="en-GB" sz="2400" u="sng" dirty="0"/>
              <a:t>Determinants of small bank decline: </a:t>
            </a:r>
            <a:r>
              <a:rPr lang="en-GB" sz="2400" dirty="0"/>
              <a:t> overall consolidation of US banking markets (see Berger and Black (2019) for an overview); technological developments has increased scale economies (Berger, 2003; Berger and Mester, 1997; Hughes and Mester, 2013; Wheelock and Wilson, 2012).</a:t>
            </a:r>
            <a:endParaRPr lang="en-US" sz="2400" dirty="0"/>
          </a:p>
          <a:p>
            <a:pPr marL="278606" indent="-278606" algn="just">
              <a:lnSpc>
                <a:spcPct val="110000"/>
              </a:lnSpc>
            </a:pPr>
            <a:endParaRPr lang="en-GB" sz="2400" u="sng" dirty="0"/>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6</a:t>
            </a:fld>
            <a:endParaRPr lang="en-US" dirty="0"/>
          </a:p>
        </p:txBody>
      </p:sp>
    </p:spTree>
    <p:extLst>
      <p:ext uri="{BB962C8B-B14F-4D97-AF65-F5344CB8AC3E}">
        <p14:creationId xmlns:p14="http://schemas.microsoft.com/office/powerpoint/2010/main" val="83605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021279" y="602166"/>
            <a:ext cx="9211602" cy="793932"/>
          </a:xfrm>
        </p:spPr>
        <p:txBody>
          <a:bodyPr/>
          <a:lstStyle/>
          <a:p>
            <a:r>
              <a:rPr lang="en-US" b="1" dirty="0"/>
              <a:t>Data and Sample</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1156360" y="1496290"/>
            <a:ext cx="9709561" cy="5082639"/>
          </a:xfrm>
        </p:spPr>
        <p:txBody>
          <a:bodyPr>
            <a:normAutofit fontScale="40000" lnSpcReduction="20000"/>
          </a:bodyPr>
          <a:lstStyle/>
          <a:p>
            <a:pPr marL="232172" indent="-232172" algn="just">
              <a:lnSpc>
                <a:spcPct val="120000"/>
              </a:lnSpc>
              <a:spcBef>
                <a:spcPts val="0"/>
              </a:spcBef>
            </a:pPr>
            <a:r>
              <a:rPr lang="en-US" sz="5800" dirty="0"/>
              <a:t>Privacy Rights Clearinghouse database (conventional choice in the cyber risk literature): 2005-2017. </a:t>
            </a:r>
          </a:p>
          <a:p>
            <a:pPr marL="232172" indent="-232172" algn="just">
              <a:lnSpc>
                <a:spcPct val="120000"/>
              </a:lnSpc>
              <a:spcBef>
                <a:spcPts val="0"/>
              </a:spcBef>
            </a:pPr>
            <a:r>
              <a:rPr lang="en-US" sz="5800" dirty="0"/>
              <a:t>Focus on plausibly “exogenous hacks”. External cybersecurity breaches (not leaks by bank employees):</a:t>
            </a:r>
          </a:p>
          <a:p>
            <a:pPr lvl="1" algn="just">
              <a:lnSpc>
                <a:spcPct val="120000"/>
              </a:lnSpc>
              <a:spcBef>
                <a:spcPts val="0"/>
              </a:spcBef>
              <a:buFont typeface="Wingdings" pitchFamily="2" charset="2"/>
              <a:buChar char="ü"/>
            </a:pPr>
            <a:r>
              <a:rPr lang="en-US" sz="5800" dirty="0"/>
              <a:t>Customer personal information lost by hacking/malware electronic entry.</a:t>
            </a:r>
          </a:p>
          <a:p>
            <a:pPr lvl="1" algn="just">
              <a:lnSpc>
                <a:spcPct val="120000"/>
              </a:lnSpc>
              <a:spcBef>
                <a:spcPts val="0"/>
              </a:spcBef>
              <a:buFont typeface="Wingdings" pitchFamily="2" charset="2"/>
              <a:buChar char="ü"/>
            </a:pPr>
            <a:r>
              <a:rPr lang="en-US" sz="5800" dirty="0"/>
              <a:t>“Location”/reporting date of hack.</a:t>
            </a:r>
          </a:p>
          <a:p>
            <a:pPr marL="232172" indent="-232172" algn="just">
              <a:lnSpc>
                <a:spcPct val="120000"/>
              </a:lnSpc>
              <a:spcBef>
                <a:spcPts val="0"/>
              </a:spcBef>
            </a:pPr>
            <a:endParaRPr lang="en-US" sz="5800" dirty="0"/>
          </a:p>
          <a:p>
            <a:pPr marL="232172" indent="-232172" algn="just">
              <a:lnSpc>
                <a:spcPct val="120000"/>
              </a:lnSpc>
              <a:spcBef>
                <a:spcPts val="0"/>
              </a:spcBef>
            </a:pPr>
            <a:r>
              <a:rPr lang="en-US" sz="5800" dirty="0"/>
              <a:t>Small U.S. banks (Fed definition): &lt;$10bln assets &amp; size-geographic matching approach between hacked banks and control banks.</a:t>
            </a:r>
          </a:p>
          <a:p>
            <a:pPr marL="232172" indent="-232172" algn="just">
              <a:lnSpc>
                <a:spcPct val="120000"/>
              </a:lnSpc>
              <a:spcBef>
                <a:spcPts val="0"/>
              </a:spcBef>
            </a:pPr>
            <a:endParaRPr lang="en-US" sz="5800" dirty="0"/>
          </a:p>
          <a:p>
            <a:pPr marL="232172" indent="-232172" algn="just">
              <a:lnSpc>
                <a:spcPct val="120000"/>
              </a:lnSpc>
              <a:spcBef>
                <a:spcPts val="0"/>
              </a:spcBef>
            </a:pPr>
            <a:r>
              <a:rPr lang="en-US" sz="5800" dirty="0"/>
              <a:t>Bank accounting data from call report, deposit data from SoD (FDIC), county data primarily from Bureau of Economics Analysis (BEA).  </a:t>
            </a:r>
          </a:p>
          <a:p>
            <a:pPr marL="232172" indent="-232172" algn="just"/>
            <a:endParaRPr lang="en-GB" sz="5800" dirty="0"/>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7</a:t>
            </a:fld>
            <a:endParaRPr lang="en-US" dirty="0"/>
          </a:p>
        </p:txBody>
      </p:sp>
    </p:spTree>
    <p:extLst>
      <p:ext uri="{BB962C8B-B14F-4D97-AF65-F5344CB8AC3E}">
        <p14:creationId xmlns:p14="http://schemas.microsoft.com/office/powerpoint/2010/main" val="10387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1009404" y="522514"/>
            <a:ext cx="9223478" cy="765959"/>
          </a:xfrm>
        </p:spPr>
        <p:txBody>
          <a:bodyPr/>
          <a:lstStyle/>
          <a:p>
            <a:r>
              <a:rPr lang="en-US" b="1" dirty="0"/>
              <a:t>Methodology: Direct Effects</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1009404" y="1401288"/>
            <a:ext cx="10153401" cy="4538786"/>
          </a:xfrm>
        </p:spPr>
        <p:txBody>
          <a:bodyPr>
            <a:normAutofit/>
          </a:bodyPr>
          <a:lstStyle/>
          <a:p>
            <a:pPr marL="232172" indent="-232172" algn="just"/>
            <a:r>
              <a:rPr lang="en-US" sz="2300" dirty="0"/>
              <a:t>“Stacked” Cohort Difference-in-Difference.</a:t>
            </a:r>
          </a:p>
          <a:p>
            <a:pPr marL="232172" indent="-232172" algn="just"/>
            <a:endParaRPr lang="en-US" sz="2300" dirty="0"/>
          </a:p>
          <a:p>
            <a:pPr marL="232172" indent="-232172" algn="just"/>
            <a:r>
              <a:rPr lang="en-US" sz="2300" dirty="0"/>
              <a:t>Event window -3;+3 years around the hack, so additional tests with much shorter windows (i.e., -1;+1).</a:t>
            </a:r>
          </a:p>
          <a:p>
            <a:pPr marL="232172" indent="-232172" algn="just"/>
            <a:endParaRPr lang="en-US" sz="2300" dirty="0"/>
          </a:p>
          <a:p>
            <a:pPr marL="232172" indent="-232172" algn="just"/>
            <a:r>
              <a:rPr lang="en-US" sz="2300" dirty="0"/>
              <a:t>Baselines Specification (based on branch deposit data):</a:t>
            </a:r>
          </a:p>
          <a:p>
            <a:pPr marL="232172" indent="-232172" algn="just"/>
            <a:endParaRPr lang="en-US" sz="2300" dirty="0"/>
          </a:p>
          <a:p>
            <a:pPr marL="0" indent="0" algn="just">
              <a:buNone/>
            </a:pPr>
            <a:r>
              <a:rPr lang="en-US" sz="2300" dirty="0"/>
              <a:t>Ln(Deposits)</a:t>
            </a:r>
            <a:r>
              <a:rPr lang="en-US" sz="2300" i="1" baseline="-25000" dirty="0"/>
              <a:t>i,j,z,c,t </a:t>
            </a:r>
            <a:r>
              <a:rPr lang="en-US" sz="2300" i="1" dirty="0"/>
              <a:t>= </a:t>
            </a:r>
            <a:r>
              <a:rPr lang="el-GR" sz="2300" i="1" dirty="0"/>
              <a:t>α</a:t>
            </a:r>
            <a:r>
              <a:rPr lang="en-US" sz="2300" i="1" dirty="0"/>
              <a:t> </a:t>
            </a:r>
            <a:r>
              <a:rPr lang="en-US" sz="2300" dirty="0"/>
              <a:t>+</a:t>
            </a:r>
            <a:r>
              <a:rPr lang="en-US" sz="2300" i="1" dirty="0"/>
              <a:t> </a:t>
            </a:r>
            <a:r>
              <a:rPr lang="el-GR" sz="2300" dirty="0"/>
              <a:t>β</a:t>
            </a:r>
            <a:r>
              <a:rPr lang="en-US" sz="2300" i="1" baseline="-25000" dirty="0"/>
              <a:t>1</a:t>
            </a:r>
            <a:r>
              <a:rPr lang="en-US" sz="2300" dirty="0"/>
              <a:t>Treated</a:t>
            </a:r>
            <a:r>
              <a:rPr lang="en-US" sz="2300" i="1" baseline="-25000" dirty="0"/>
              <a:t>i,j,z,c</a:t>
            </a:r>
            <a:r>
              <a:rPr lang="en-US" sz="2300" i="1" dirty="0"/>
              <a:t> </a:t>
            </a:r>
            <a:r>
              <a:rPr lang="en-US" sz="2300" dirty="0"/>
              <a:t>x Post</a:t>
            </a:r>
            <a:r>
              <a:rPr lang="en-US" sz="2300" i="1" baseline="-25000" dirty="0"/>
              <a:t>z,c,t</a:t>
            </a:r>
            <a:r>
              <a:rPr lang="en-US" sz="2300" i="1" dirty="0"/>
              <a:t> </a:t>
            </a:r>
            <a:r>
              <a:rPr lang="en-US" sz="2300" dirty="0"/>
              <a:t>+</a:t>
            </a:r>
            <a:r>
              <a:rPr lang="en-US" sz="2300" i="1" dirty="0"/>
              <a:t> </a:t>
            </a:r>
            <a:r>
              <a:rPr lang="en-US" sz="2300" dirty="0"/>
              <a:t>Branch FE +</a:t>
            </a:r>
            <a:r>
              <a:rPr lang="en-US" sz="2300" i="1" dirty="0"/>
              <a:t> </a:t>
            </a:r>
            <a:r>
              <a:rPr lang="en-US" sz="2300" dirty="0"/>
              <a:t>County-Year FE + </a:t>
            </a:r>
            <a:r>
              <a:rPr lang="en-US" sz="2300" i="1" dirty="0"/>
              <a:t> </a:t>
            </a:r>
            <a:r>
              <a:rPr lang="el-GR" sz="2300" i="1" dirty="0"/>
              <a:t>ε</a:t>
            </a:r>
            <a:r>
              <a:rPr lang="en-US" sz="2300" i="1" baseline="-25000" dirty="0"/>
              <a:t>i,j,z,c,t </a:t>
            </a:r>
            <a:endParaRPr lang="en-US" sz="2300" i="1" dirty="0"/>
          </a:p>
          <a:p>
            <a:endParaRPr lang="en-US" sz="2300" i="1" dirty="0"/>
          </a:p>
          <a:p>
            <a:pPr marL="0" indent="0">
              <a:buNone/>
            </a:pPr>
            <a:r>
              <a:rPr lang="en-US" sz="2300" i="1" dirty="0"/>
              <a:t>i=branch, j=bank, z=county, c=cohort &amp; t=year</a:t>
            </a:r>
          </a:p>
          <a:p>
            <a:pPr marL="232172" indent="-232172"/>
            <a:endParaRPr lang="en-GB" sz="2400" dirty="0"/>
          </a:p>
          <a:p>
            <a:pPr marL="232172" indent="-232172" algn="just"/>
            <a:endParaRPr lang="en-GB" dirty="0"/>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8</a:t>
            </a:fld>
            <a:endParaRPr lang="en-US" dirty="0"/>
          </a:p>
        </p:txBody>
      </p:sp>
    </p:spTree>
    <p:extLst>
      <p:ext uri="{BB962C8B-B14F-4D97-AF65-F5344CB8AC3E}">
        <p14:creationId xmlns:p14="http://schemas.microsoft.com/office/powerpoint/2010/main" val="361518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8F80-A787-4B49-A690-A93D64445315}"/>
              </a:ext>
            </a:extLst>
          </p:cNvPr>
          <p:cNvSpPr>
            <a:spLocks noGrp="1"/>
          </p:cNvSpPr>
          <p:nvPr>
            <p:ph type="title"/>
          </p:nvPr>
        </p:nvSpPr>
        <p:spPr>
          <a:xfrm>
            <a:off x="961901" y="510640"/>
            <a:ext cx="9270981" cy="777834"/>
          </a:xfrm>
        </p:spPr>
        <p:txBody>
          <a:bodyPr>
            <a:normAutofit/>
          </a:bodyPr>
          <a:lstStyle/>
          <a:p>
            <a:r>
              <a:rPr lang="en-US" b="1" dirty="0"/>
              <a:t>Methodology: Direct Effects</a:t>
            </a:r>
          </a:p>
        </p:txBody>
      </p:sp>
      <p:sp>
        <p:nvSpPr>
          <p:cNvPr id="3" name="Content Placeholder 2">
            <a:extLst>
              <a:ext uri="{FF2B5EF4-FFF2-40B4-BE49-F238E27FC236}">
                <a16:creationId xmlns:a16="http://schemas.microsoft.com/office/drawing/2014/main" id="{E972F37D-0216-6745-ADA4-8BDAF70413A3}"/>
              </a:ext>
            </a:extLst>
          </p:cNvPr>
          <p:cNvSpPr>
            <a:spLocks noGrp="1"/>
          </p:cNvSpPr>
          <p:nvPr>
            <p:ph idx="1"/>
          </p:nvPr>
        </p:nvSpPr>
        <p:spPr>
          <a:xfrm>
            <a:off x="961901" y="1288473"/>
            <a:ext cx="10165278" cy="4651601"/>
          </a:xfrm>
        </p:spPr>
        <p:txBody>
          <a:bodyPr>
            <a:normAutofit lnSpcReduction="10000"/>
          </a:bodyPr>
          <a:lstStyle/>
          <a:p>
            <a:pPr marL="232172" indent="-232172" algn="just"/>
            <a:r>
              <a:rPr lang="en-GB" sz="2400" dirty="0"/>
              <a:t>Control group:</a:t>
            </a:r>
          </a:p>
          <a:p>
            <a:pPr marL="232172" indent="-232172" algn="just"/>
            <a:endParaRPr lang="en-GB" sz="2400" dirty="0"/>
          </a:p>
          <a:p>
            <a:pPr marL="603647" lvl="1" indent="-232172" algn="just"/>
            <a:r>
              <a:rPr lang="en-GB" u="sng" dirty="0"/>
              <a:t>Geography</a:t>
            </a:r>
            <a:r>
              <a:rPr lang="en-GB" dirty="0"/>
              <a:t>: Branches of unaffected banks that reside in the same county as branches of hacked banks and located in the state where the hacked has been disclosed.</a:t>
            </a:r>
          </a:p>
          <a:p>
            <a:pPr marL="603647" lvl="1" indent="-232172" algn="just"/>
            <a:r>
              <a:rPr lang="en-GB" u="sng" dirty="0"/>
              <a:t>Fundamentals</a:t>
            </a:r>
            <a:r>
              <a:rPr lang="en-GB" dirty="0"/>
              <a:t>: Size bins matching (this appears sufficient to reduce bank heterogeneity – we observe that the </a:t>
            </a:r>
            <a:r>
              <a:rPr lang="en-GB" i="1" dirty="0"/>
              <a:t>ex ante probability to be hacked seems to be the same across the two groups of banks</a:t>
            </a:r>
            <a:r>
              <a:rPr lang="en-GB" dirty="0"/>
              <a:t>).</a:t>
            </a:r>
          </a:p>
          <a:p>
            <a:pPr marL="603647" lvl="1" indent="-232172" algn="just"/>
            <a:endParaRPr lang="en-GB" dirty="0"/>
          </a:p>
          <a:p>
            <a:pPr marL="232172" indent="-232172" algn="just"/>
            <a:r>
              <a:rPr lang="en-GB" sz="2400" dirty="0"/>
              <a:t>Similar pre-hack characteristics, parallel trends, different fixed-effects and aggregation.</a:t>
            </a:r>
          </a:p>
          <a:p>
            <a:pPr marL="232172" indent="-232172" algn="just"/>
            <a:r>
              <a:rPr lang="en-GB" sz="2400" dirty="0"/>
              <a:t>Key results hold if we only focus on the county of the hack to further reduce the potential impact of omitted variables.</a:t>
            </a:r>
          </a:p>
          <a:p>
            <a:pPr marL="232172" indent="-232172" algn="just"/>
            <a:endParaRPr lang="en-GB" sz="2400" dirty="0"/>
          </a:p>
          <a:p>
            <a:pPr marL="232172" indent="-232172" algn="just"/>
            <a:endParaRPr lang="en-GB" dirty="0"/>
          </a:p>
          <a:p>
            <a:endParaRPr lang="en-US" dirty="0"/>
          </a:p>
        </p:txBody>
      </p:sp>
      <p:sp>
        <p:nvSpPr>
          <p:cNvPr id="4" name="Slide Number Placeholder 3">
            <a:extLst>
              <a:ext uri="{FF2B5EF4-FFF2-40B4-BE49-F238E27FC236}">
                <a16:creationId xmlns:a16="http://schemas.microsoft.com/office/drawing/2014/main" id="{C335CC1B-49B2-1642-BE8B-9175A87C9F90}"/>
              </a:ext>
            </a:extLst>
          </p:cNvPr>
          <p:cNvSpPr>
            <a:spLocks noGrp="1"/>
          </p:cNvSpPr>
          <p:nvPr>
            <p:ph type="sldNum" sz="quarter" idx="12"/>
          </p:nvPr>
        </p:nvSpPr>
        <p:spPr/>
        <p:txBody>
          <a:bodyPr/>
          <a:lstStyle/>
          <a:p>
            <a:fld id="{75B60165-2067-C248-B442-739BEF863AAC}" type="slidenum">
              <a:rPr lang="en-US" smtClean="0"/>
              <a:t>9</a:t>
            </a:fld>
            <a:endParaRPr lang="en-US" dirty="0"/>
          </a:p>
        </p:txBody>
      </p:sp>
    </p:spTree>
    <p:extLst>
      <p:ext uri="{BB962C8B-B14F-4D97-AF65-F5344CB8AC3E}">
        <p14:creationId xmlns:p14="http://schemas.microsoft.com/office/powerpoint/2010/main" val="3648352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9cfba63-f764-4cb0-8413-980e54f5ef76">
      <UserInfo>
        <DisplayName>SMITH, JENNIFER C.</DisplayName>
        <AccountId>12</AccountId>
        <AccountType/>
      </UserInfo>
      <UserInfo>
        <DisplayName>BELL, ALLISON</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547D3B8143344C8A30371DB0B0BC24" ma:contentTypeVersion="10" ma:contentTypeDescription="Create a new document." ma:contentTypeScope="" ma:versionID="ce8661c1b338f315edf0114fd7a3f24b">
  <xsd:schema xmlns:xsd="http://www.w3.org/2001/XMLSchema" xmlns:xs="http://www.w3.org/2001/XMLSchema" xmlns:p="http://schemas.microsoft.com/office/2006/metadata/properties" xmlns:ns2="847059ad-fb2c-4298-baab-3de64dca8743" xmlns:ns3="69cfba63-f764-4cb0-8413-980e54f5ef76" targetNamespace="http://schemas.microsoft.com/office/2006/metadata/properties" ma:root="true" ma:fieldsID="dbe670a5aa8b14fbdf305a3b7d73bec5" ns2:_="" ns3:_="">
    <xsd:import namespace="847059ad-fb2c-4298-baab-3de64dca8743"/>
    <xsd:import namespace="69cfba63-f764-4cb0-8413-980e54f5ef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059ad-fb2c-4298-baab-3de64dca87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cfba63-f764-4cb0-8413-980e54f5ef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227324-552C-4188-AE91-70673152475B}">
  <ds:schemaRef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847059ad-fb2c-4298-baab-3de64dca8743"/>
    <ds:schemaRef ds:uri="http://www.w3.org/XML/1998/namespace"/>
    <ds:schemaRef ds:uri="69cfba63-f764-4cb0-8413-980e54f5ef76"/>
    <ds:schemaRef ds:uri="http://schemas.microsoft.com/office/2006/metadata/properties"/>
  </ds:schemaRefs>
</ds:datastoreItem>
</file>

<file path=customXml/itemProps2.xml><?xml version="1.0" encoding="utf-8"?>
<ds:datastoreItem xmlns:ds="http://schemas.openxmlformats.org/officeDocument/2006/customXml" ds:itemID="{546577DE-9B76-4E77-9A0F-0B0C8CD9B9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059ad-fb2c-4298-baab-3de64dca8743"/>
    <ds:schemaRef ds:uri="69cfba63-f764-4cb0-8413-980e54f5ef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D5F050-1906-44D2-8E8C-E8CBACCFC2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{4E179329-56FB-9C47-BB04-C492C2940EA1}tf10001120</Template>
  <TotalTime>39863</TotalTime>
  <Words>1877</Words>
  <Application>Microsoft Macintosh PowerPoint</Application>
  <PresentationFormat>Widescreen</PresentationFormat>
  <Paragraphs>183</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PowerPoint Presentation</vt:lpstr>
      <vt:lpstr>Background and Research Questions</vt:lpstr>
      <vt:lpstr>Background and Research Questions</vt:lpstr>
      <vt:lpstr>Why Small Banks? </vt:lpstr>
      <vt:lpstr>Why Small Banks? </vt:lpstr>
      <vt:lpstr>Relevant Literature</vt:lpstr>
      <vt:lpstr>Data and Sample</vt:lpstr>
      <vt:lpstr>Methodology: Direct Effects</vt:lpstr>
      <vt:lpstr>Methodology: Direct Effects</vt:lpstr>
      <vt:lpstr>Methodology: Indirect Effects</vt:lpstr>
      <vt:lpstr>Indirect Effects: An Example</vt:lpstr>
      <vt:lpstr>Direct Effects</vt:lpstr>
      <vt:lpstr>Key Findings</vt:lpstr>
      <vt:lpstr>Do our findings hold for large banks? </vt:lpstr>
      <vt:lpstr>Do our findings hold for large banks? </vt:lpstr>
      <vt:lpstr>Why Are Depositors Concerned About Cybersecurity ?</vt:lpstr>
      <vt:lpstr>Why Are Depositors Concerned About Cybersecurity ?</vt:lpstr>
      <vt:lpstr>Indirect Effects from Cyberattacks to Small Banks</vt:lpstr>
      <vt:lpstr>Indirect Effects to Large Banks: Summary</vt:lpstr>
      <vt:lpstr>Indirect Effects to Small Banks: Summary</vt:lpstr>
      <vt:lpstr>Aggregate Effects</vt:lpstr>
      <vt:lpstr>Aggregate Effects: Key Findings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Resource Template</dc:title>
  <dc:creator>DAVIDSON, JON M.</dc:creator>
  <cp:lastModifiedBy>Francesco Vallascas</cp:lastModifiedBy>
  <cp:revision>914</cp:revision>
  <cp:lastPrinted>2020-09-16T09:21:51Z</cp:lastPrinted>
  <dcterms:created xsi:type="dcterms:W3CDTF">2020-05-15T11:19:41Z</dcterms:created>
  <dcterms:modified xsi:type="dcterms:W3CDTF">2022-10-21T07:34:31Z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0x010100D2547D3B8143344C8A30371DB0B0BC24</vt:lpwstr>
  </property>
  <property fmtid="{D5CDD505-2E9C-101B-9397-08002B2CF9AE}" pid="3" name="Tag">
    <vt:lpwstr>media
powerpoint
lectures
presentation</vt:lpwstr>
  </property>
  <property fmtid="{D5CDD505-2E9C-101B-9397-08002B2CF9AE}" pid="4" name="TaxKeyword">
    <vt:lpwstr/>
  </property>
  <property fmtid="{D5CDD505-2E9C-101B-9397-08002B2CF9AE}" pid="5" name="Order">
    <vt:r8>145100</vt:r8>
  </property>
  <property fmtid="{D5CDD505-2E9C-101B-9397-08002B2CF9AE}" pid="6" name="xd_Signature">
    <vt:bool>false</vt:bool>
  </property>
  <property fmtid="{D5CDD505-2E9C-101B-9397-08002B2CF9AE}" pid="7" name="SharedWithUsers">
    <vt:lpwstr>12;#SMITH, JENNIFER C.;#13;#BELL, ALLISON</vt:lpwstr>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