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8" r:id="rId4"/>
  </p:sldMasterIdLst>
  <p:notesMasterIdLst>
    <p:notesMasterId r:id="rId9"/>
  </p:notesMasterIdLst>
  <p:handoutMasterIdLst>
    <p:handoutMasterId r:id="rId10"/>
  </p:handoutMasterIdLst>
  <p:sldIdLst>
    <p:sldId id="256" r:id="rId5"/>
    <p:sldId id="257" r:id="rId6"/>
    <p:sldId id="266" r:id="rId7"/>
    <p:sldId id="263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4BB85F-551D-4685-957D-1C5D05795B49}" v="1" dt="2022-10-25T07:42: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9352" autoAdjust="0"/>
  </p:normalViewPr>
  <p:slideViewPr>
    <p:cSldViewPr snapToGrid="0" snapToObjects="1">
      <p:cViewPr varScale="1">
        <p:scale>
          <a:sx n="119" d="100"/>
          <a:sy n="119" d="100"/>
        </p:scale>
        <p:origin x="1356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-430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E930-651F-344E-8314-180208C21109}" type="datetime1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22795-F49E-234E-94D2-EFBA1D25E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48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8CB54-21F8-FC40-B512-B346BF09AF08}" type="datetime1">
              <a:rPr lang="en-US" smtClean="0"/>
              <a:t>10/25/2022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EB767-81C4-2B41-AC6B-7B72DAF6D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5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48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35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05" y="2224726"/>
            <a:ext cx="6512273" cy="933758"/>
          </a:xfrm>
        </p:spPr>
        <p:txBody>
          <a:bodyPr anchor="b">
            <a:normAutofit/>
          </a:bodyPr>
          <a:lstStyle>
            <a:lvl1pPr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8105" y="3225390"/>
            <a:ext cx="6512273" cy="69765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11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BA 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40E1E8B-337E-BE46-B7F7-E323A1041734}"/>
              </a:ext>
            </a:extLst>
          </p:cNvPr>
          <p:cNvSpPr txBox="1"/>
          <p:nvPr userDrawn="1"/>
        </p:nvSpPr>
        <p:spPr>
          <a:xfrm>
            <a:off x="396869" y="2147251"/>
            <a:ext cx="4377156" cy="191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spcBef>
                <a:spcPts val="600"/>
              </a:spcBef>
            </a:pPr>
            <a:r>
              <a:rPr lang="en-US" sz="1300" b="1" dirty="0">
                <a:solidFill>
                  <a:srgbClr val="FFFFFF"/>
                </a:solidFill>
                <a:ea typeface="ＭＳ Ｐゴシック"/>
                <a:cs typeface="Times New Roman"/>
              </a:rPr>
              <a:t>EUROPEAN BANKING AUTHORITY</a:t>
            </a:r>
            <a:endParaRPr lang="en-GB" sz="1300" b="1" dirty="0">
              <a:solidFill>
                <a:srgbClr val="FFFFFF"/>
              </a:solidFill>
              <a:ea typeface="ＭＳ Ｐゴシック"/>
              <a:cs typeface="Times New Roman"/>
            </a:endParaRPr>
          </a:p>
          <a:p>
            <a:pPr>
              <a:lnSpc>
                <a:spcPts val="1700"/>
              </a:lnSpc>
              <a:spcBef>
                <a:spcPts val="1000"/>
              </a:spcBef>
            </a:pPr>
            <a:r>
              <a:rPr lang="fr-FR" sz="1300" dirty="0" err="1">
                <a:solidFill>
                  <a:prstClr val="white"/>
                </a:solidFill>
              </a:rPr>
              <a:t>Floor</a:t>
            </a:r>
            <a:r>
              <a:rPr lang="fr-FR" sz="1300" dirty="0">
                <a:solidFill>
                  <a:prstClr val="white"/>
                </a:solidFill>
              </a:rPr>
              <a:t> 24-27, Tour </a:t>
            </a:r>
            <a:r>
              <a:rPr lang="fr-FR" sz="1300" dirty="0" err="1">
                <a:solidFill>
                  <a:prstClr val="white"/>
                </a:solidFill>
              </a:rPr>
              <a:t>Europlaza</a:t>
            </a:r>
            <a:endParaRPr lang="fr-FR" sz="1300" dirty="0">
              <a:solidFill>
                <a:prstClr val="white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300" dirty="0">
                <a:solidFill>
                  <a:prstClr val="white"/>
                </a:solidFill>
              </a:rPr>
              <a:t>20 Avenue André </a:t>
            </a:r>
            <a:r>
              <a:rPr lang="fr-FR" sz="1300" dirty="0" err="1">
                <a:solidFill>
                  <a:prstClr val="white"/>
                </a:solidFill>
              </a:rPr>
              <a:t>Prothin</a:t>
            </a:r>
            <a:endParaRPr lang="fr-FR" sz="1300" dirty="0">
              <a:solidFill>
                <a:prstClr val="white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300" dirty="0">
                <a:solidFill>
                  <a:prstClr val="white"/>
                </a:solidFill>
              </a:rPr>
              <a:t>92400 Courbevoie, France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1300" dirty="0">
                <a:solidFill>
                  <a:prstClr val="white"/>
                </a:solidFill>
                <a:ea typeface="ＭＳ Ｐゴシック"/>
                <a:cs typeface="Times New Roman"/>
              </a:rPr>
              <a:t>Tel:  +33 1 86 52 70 00</a:t>
            </a:r>
            <a:endParaRPr lang="en-GB" sz="1300" dirty="0">
              <a:solidFill>
                <a:prstClr val="white"/>
              </a:solidFill>
              <a:ea typeface="ＭＳ Ｐゴシック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300" dirty="0">
                <a:solidFill>
                  <a:srgbClr val="FFFFFF"/>
                </a:solidFill>
                <a:ea typeface="ＭＳ Ｐゴシック"/>
                <a:cs typeface="Times New Roman"/>
              </a:rPr>
              <a:t>E-mail: </a:t>
            </a:r>
            <a:r>
              <a:rPr lang="en-US" sz="1300" dirty="0" err="1">
                <a:solidFill>
                  <a:srgbClr val="FFFFFF"/>
                </a:solidFill>
                <a:ea typeface="ＭＳ Ｐゴシック"/>
                <a:cs typeface="Times New Roman"/>
              </a:rPr>
              <a:t>info@eba.europa.eu</a:t>
            </a:r>
            <a:endParaRPr lang="en-GB" sz="1300" dirty="0">
              <a:solidFill>
                <a:srgbClr val="000000"/>
              </a:solidFill>
              <a:ea typeface="ＭＳ Ｐゴシック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1300" dirty="0">
                <a:solidFill>
                  <a:srgbClr val="FFFFFF"/>
                </a:solidFill>
                <a:ea typeface="ＭＳ Ｐゴシック"/>
                <a:cs typeface="Times New Roman"/>
              </a:rPr>
              <a:t>https://eba.europa.eu/</a:t>
            </a:r>
            <a:endParaRPr lang="en-GB" sz="1300" dirty="0">
              <a:solidFill>
                <a:srgbClr val="FFFFFF"/>
              </a:solidFill>
              <a:ea typeface="ＭＳ Ｐゴシック"/>
              <a:cs typeface="Times New Roman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1C893F-E96E-C74C-88D9-372C9831FE3E}"/>
              </a:ext>
            </a:extLst>
          </p:cNvPr>
          <p:cNvCxnSpPr/>
          <p:nvPr userDrawn="1"/>
        </p:nvCxnSpPr>
        <p:spPr>
          <a:xfrm>
            <a:off x="481632" y="3211214"/>
            <a:ext cx="4177425" cy="0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16CEDF-E71B-4842-93CF-F98FB0A81265}"/>
              </a:ext>
            </a:extLst>
          </p:cNvPr>
          <p:cNvCxnSpPr/>
          <p:nvPr userDrawn="1"/>
        </p:nvCxnSpPr>
        <p:spPr>
          <a:xfrm>
            <a:off x="481632" y="3700418"/>
            <a:ext cx="4177425" cy="0"/>
          </a:xfrm>
          <a:prstGeom prst="line">
            <a:avLst/>
          </a:prstGeom>
          <a:ln w="158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252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1317" y="2862257"/>
            <a:ext cx="4070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solidFill>
                  <a:srgbClr val="FFFFFF"/>
                </a:solidFill>
                <a:effectLst/>
                <a:latin typeface="+mn-lt"/>
                <a:ea typeface="ＭＳ Ｐゴシック"/>
                <a:cs typeface="Times New Roman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319423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827"/>
            <a:ext cx="7062537" cy="36195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81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7140"/>
            <a:ext cx="7790205" cy="1021556"/>
          </a:xfrm>
        </p:spPr>
        <p:txBody>
          <a:bodyPr anchor="t">
            <a:normAutofit/>
          </a:bodyPr>
          <a:lstStyle>
            <a:lvl1pPr algn="l">
              <a:defRPr sz="2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1999"/>
            <a:ext cx="7790205" cy="1125140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0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8179"/>
            <a:ext cx="4038600" cy="366548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058179"/>
            <a:ext cx="4038600" cy="366548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6801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3879"/>
            <a:ext cx="4040188" cy="294911"/>
          </a:xfrm>
        </p:spPr>
        <p:txBody>
          <a:bodyPr anchor="b">
            <a:noAutofit/>
          </a:bodyPr>
          <a:lstStyle>
            <a:lvl1pPr marL="0" indent="0">
              <a:buNone/>
              <a:defRPr sz="1400" b="1" i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18897"/>
            <a:ext cx="4040188" cy="328448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03879"/>
            <a:ext cx="4041775" cy="294911"/>
          </a:xfrm>
        </p:spPr>
        <p:txBody>
          <a:bodyPr anchor="b">
            <a:noAutofit/>
          </a:bodyPr>
          <a:lstStyle>
            <a:lvl1pPr marL="0" indent="0">
              <a:buNone/>
              <a:defRPr sz="1400" b="1" i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418896"/>
            <a:ext cx="4041775" cy="328448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9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00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2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499242"/>
            <a:ext cx="3008313" cy="57708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75845"/>
            <a:ext cx="5111750" cy="353410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75845"/>
            <a:ext cx="3008313" cy="35341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3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775138"/>
            <a:ext cx="8229600" cy="345527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30415"/>
            <a:ext cx="8229601" cy="2693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376445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0122"/>
            <a:ext cx="6663559" cy="41630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3879"/>
            <a:ext cx="8229600" cy="3619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 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74173"/>
            <a:ext cx="4920593" cy="16693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9294" y="4874173"/>
            <a:ext cx="777766" cy="16693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03930D90-B5AE-694C-AF4D-B5392C9919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EBA-logo-full-colour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07" y="428879"/>
            <a:ext cx="1153695" cy="427545"/>
          </a:xfrm>
          <a:prstGeom prst="rect">
            <a:avLst/>
          </a:prstGeom>
        </p:spPr>
      </p:pic>
      <p:pic>
        <p:nvPicPr>
          <p:cNvPr id="7" name="Picture 6" descr="EBA-logo-full-colour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07" y="428879"/>
            <a:ext cx="1153695" cy="427545"/>
          </a:xfrm>
          <a:prstGeom prst="rect">
            <a:avLst/>
          </a:prstGeom>
        </p:spPr>
      </p:pic>
      <p:pic>
        <p:nvPicPr>
          <p:cNvPr id="9" name="Picture 8" descr="EBA-logo-full-colour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07" y="428879"/>
            <a:ext cx="1153695" cy="427545"/>
          </a:xfrm>
          <a:prstGeom prst="rect">
            <a:avLst/>
          </a:prstGeom>
        </p:spPr>
      </p:pic>
      <p:pic>
        <p:nvPicPr>
          <p:cNvPr id="10" name="Picture 9" descr="EBA-logo-full-colour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07" y="428879"/>
            <a:ext cx="1153695" cy="427545"/>
          </a:xfrm>
          <a:prstGeom prst="rect">
            <a:avLst/>
          </a:prstGeom>
        </p:spPr>
      </p:pic>
      <p:pic>
        <p:nvPicPr>
          <p:cNvPr id="11" name="Picture 10" descr="EBA-logo-full-colou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07" y="428879"/>
            <a:ext cx="1153695" cy="4275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6CA15E-9964-4EF4-811C-A2364AEF3166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0" y="0"/>
            <a:ext cx="10556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EBA Regular Use</a:t>
            </a:r>
          </a:p>
        </p:txBody>
      </p:sp>
    </p:spTree>
    <p:extLst>
      <p:ext uri="{BB962C8B-B14F-4D97-AF65-F5344CB8AC3E}">
        <p14:creationId xmlns:p14="http://schemas.microsoft.com/office/powerpoint/2010/main" val="65261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300" u="none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5000"/>
        </a:lnSpc>
        <a:spcBef>
          <a:spcPts val="1200"/>
        </a:spcBef>
        <a:buFontTx/>
        <a:buNone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230400" indent="-230400" algn="l" defTabSz="457200" rtl="0" eaLnBrk="1" latinLnBrk="0" hangingPunct="1">
        <a:lnSpc>
          <a:spcPct val="105000"/>
        </a:lnSpc>
        <a:spcBef>
          <a:spcPts val="12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20000" indent="-228600" algn="l" defTabSz="457200" rtl="0" eaLnBrk="1" latinLnBrk="0" hangingPunct="1">
        <a:spcBef>
          <a:spcPts val="500"/>
        </a:spcBef>
        <a:buClr>
          <a:schemeClr val="tx2"/>
        </a:buClr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80000" indent="-228600" algn="l" defTabSz="457200" rtl="0" eaLnBrk="1" latinLnBrk="0" hangingPunct="1">
        <a:spcBef>
          <a:spcPts val="500"/>
        </a:spcBef>
        <a:buClr>
          <a:schemeClr val="bg2"/>
        </a:buClr>
        <a:buSzPct val="55000"/>
        <a:buFont typeface="Wingdings 3" charset="2"/>
        <a:buChar char="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60000"/>
        <a:buFont typeface="Wingdings" charset="2"/>
        <a:buChar char="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2000" b="0" dirty="0"/>
              <a:t>Newton, </a:t>
            </a:r>
            <a:r>
              <a:rPr lang="en-US" sz="2000" b="0" dirty="0" err="1"/>
              <a:t>Ongena</a:t>
            </a:r>
            <a:r>
              <a:rPr lang="en-US" b="0" dirty="0"/>
              <a:t>, </a:t>
            </a:r>
            <a:r>
              <a:rPr lang="en-US" b="0" dirty="0" err="1"/>
              <a:t>Xie</a:t>
            </a:r>
            <a:r>
              <a:rPr lang="en-US" b="0" dirty="0"/>
              <a:t> and Zhao – Firm ESG reputation risk and debt choice</a:t>
            </a:r>
            <a:endParaRPr lang="en-US" sz="20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Discussion by Ruxandra Popescu </a:t>
            </a:r>
            <a:r>
              <a:rPr lang="en-US" sz="1400" dirty="0" err="1"/>
              <a:t>Louzas</a:t>
            </a:r>
            <a:r>
              <a:rPr lang="en-US" sz="1400" dirty="0"/>
              <a:t> (EBA)</a:t>
            </a:r>
          </a:p>
        </p:txBody>
      </p:sp>
    </p:spTree>
    <p:extLst>
      <p:ext uri="{BB962C8B-B14F-4D97-AF65-F5344CB8AC3E}">
        <p14:creationId xmlns:p14="http://schemas.microsoft.com/office/powerpoint/2010/main" val="733512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413"/>
            <a:ext cx="6663559" cy="416303"/>
          </a:xfrm>
        </p:spPr>
        <p:txBody>
          <a:bodyPr>
            <a:noAutofit/>
          </a:bodyPr>
          <a:lstStyle/>
          <a:p>
            <a:r>
              <a:rPr lang="en-GB" dirty="0"/>
              <a:t>Research question and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5575"/>
            <a:ext cx="8329860" cy="3906211"/>
          </a:xfrm>
        </p:spPr>
        <p:txBody>
          <a:bodyPr>
            <a:normAutofit/>
          </a:bodyPr>
          <a:lstStyle/>
          <a:p>
            <a:pPr lvl="1"/>
            <a:r>
              <a:rPr lang="en-US" b="1" dirty="0"/>
              <a:t>Research questions</a:t>
            </a:r>
          </a:p>
          <a:p>
            <a:pPr lvl="1"/>
            <a:r>
              <a:rPr lang="en-US" dirty="0"/>
              <a:t>Do firms with higher ESG risk exposure rely less on bank loans in order to avoid enhanced monitoring imposed by banks? </a:t>
            </a:r>
          </a:p>
          <a:p>
            <a:pPr lvl="1"/>
            <a:r>
              <a:rPr lang="en-US" dirty="0"/>
              <a:t>Are firms with higher ESG reputation risk more likely to switch from bank debt to public debt? </a:t>
            </a:r>
          </a:p>
          <a:p>
            <a:pPr lvl="1"/>
            <a:r>
              <a:rPr lang="en-US" b="1" dirty="0"/>
              <a:t>Findings</a:t>
            </a:r>
          </a:p>
          <a:p>
            <a:pPr marL="834300" lvl="2" indent="-342900">
              <a:buFont typeface="+mj-lt"/>
              <a:buAutoNum type="arabicPeriod"/>
            </a:pPr>
            <a:r>
              <a:rPr lang="en-US" dirty="0"/>
              <a:t>Overall debt levels are not impacted</a:t>
            </a:r>
          </a:p>
          <a:p>
            <a:pPr marL="834300" lvl="2" indent="-342900">
              <a:buFont typeface="+mj-lt"/>
              <a:buAutoNum type="arabicPeriod"/>
            </a:pPr>
            <a:r>
              <a:rPr lang="en-US" dirty="0"/>
              <a:t>Higher ESG reputation risk is negatively correlated with reliance on bank debt</a:t>
            </a:r>
          </a:p>
          <a:p>
            <a:pPr marL="834300" lvl="2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Prefer senior debt for long maturities and commercial paper for short maturities</a:t>
            </a:r>
            <a:endParaRPr lang="en-US" dirty="0"/>
          </a:p>
          <a:p>
            <a:pPr marL="834300" lvl="2" indent="-342900">
              <a:buFont typeface="+mj-lt"/>
              <a:buAutoNum type="arabicPeriod"/>
            </a:pPr>
            <a:r>
              <a:rPr lang="en-US" dirty="0"/>
              <a:t>S and G drive the reduced reliance on bank debt - not the 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34300" lvl="2" indent="-342900">
              <a:buFont typeface="+mj-lt"/>
              <a:buAutoNum type="arabicPeriod"/>
            </a:pPr>
            <a:r>
              <a:rPr lang="en-US" dirty="0"/>
              <a:t>The more negative ESG-related news for a firm, the more likely it is to switch from bank debt to public debt - and to keep borrowing from the public bond market</a:t>
            </a:r>
            <a:endParaRPr lang="en-US" b="1" dirty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53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327"/>
            <a:ext cx="6663559" cy="416303"/>
          </a:xfrm>
        </p:spPr>
        <p:txBody>
          <a:bodyPr>
            <a:noAutofit/>
          </a:bodyPr>
          <a:lstStyle/>
          <a:p>
            <a:r>
              <a:rPr lang="en-GB" dirty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6425"/>
            <a:ext cx="8329860" cy="4017748"/>
          </a:xfrm>
        </p:spPr>
        <p:txBody>
          <a:bodyPr>
            <a:normAutofit/>
          </a:bodyPr>
          <a:lstStyle/>
          <a:p>
            <a:pPr lvl="1" algn="just"/>
            <a:r>
              <a:rPr lang="en-US" dirty="0"/>
              <a:t>Very streamlined and eloquent paper</a:t>
            </a:r>
          </a:p>
          <a:p>
            <a:pPr lvl="1" algn="just"/>
            <a:r>
              <a:rPr lang="en-US" dirty="0"/>
              <a:t>Brings a fresh view and contributes to further understanding the ESG topic from debtors’ perspective</a:t>
            </a:r>
          </a:p>
          <a:p>
            <a:pPr lvl="1" algn="just"/>
            <a:r>
              <a:rPr lang="en-US" dirty="0"/>
              <a:t>Solid econometric toolkit and a comprehensive database</a:t>
            </a:r>
          </a:p>
          <a:p>
            <a:pPr lvl="1" algn="just"/>
            <a:r>
              <a:rPr lang="en-US" dirty="0"/>
              <a:t>Suggestions which will enhance robustness of the findings and provide better policy guidance:</a:t>
            </a:r>
          </a:p>
          <a:p>
            <a:pPr lvl="2" algn="just"/>
            <a:r>
              <a:rPr lang="en-US" dirty="0"/>
              <a:t>Perform structural change checks by comparing sub-sets of time periods</a:t>
            </a:r>
          </a:p>
          <a:p>
            <a:pPr lvl="2" algn="just"/>
            <a:r>
              <a:rPr lang="en-US" dirty="0"/>
              <a:t>Check of key findings robust to changes in regulatory regimes? </a:t>
            </a:r>
          </a:p>
          <a:p>
            <a:pPr lvl="2" algn="just"/>
            <a:r>
              <a:rPr lang="en-US" dirty="0"/>
              <a:t>Do key findings still hold if different set of ESG ratings are used? </a:t>
            </a:r>
          </a:p>
          <a:p>
            <a:pPr lvl="1" algn="just"/>
            <a:r>
              <a:rPr lang="en-US" dirty="0"/>
              <a:t>Not clear what the policy implications are … </a:t>
            </a:r>
          </a:p>
          <a:p>
            <a:pPr lvl="2" algn="just"/>
            <a:r>
              <a:rPr lang="en-US" dirty="0"/>
              <a:t>Lack of check for impact of regulatory changes a challenge?</a:t>
            </a:r>
          </a:p>
          <a:p>
            <a:pPr lvl="2" algn="just"/>
            <a:r>
              <a:rPr lang="en-US" dirty="0"/>
              <a:t>Are the results robust ? We know ESG ratings are highly imperfect ….</a:t>
            </a:r>
          </a:p>
          <a:p>
            <a:pPr lvl="1" algn="just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0D90-B5AE-694C-AF4D-B5392C9919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83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977721"/>
      </p:ext>
    </p:extLst>
  </p:cSld>
  <p:clrMapOvr>
    <a:masterClrMapping/>
  </p:clrMapOvr>
</p:sld>
</file>

<file path=ppt/theme/theme1.xml><?xml version="1.0" encoding="utf-8"?>
<a:theme xmlns:a="http://schemas.openxmlformats.org/drawingml/2006/main" name="EBA theme pp16_9">
  <a:themeElements>
    <a:clrScheme name="EBA colours">
      <a:dk1>
        <a:srgbClr val="000000"/>
      </a:dk1>
      <a:lt1>
        <a:sysClr val="window" lastClr="FFFFFF"/>
      </a:lt1>
      <a:dk2>
        <a:srgbClr val="2F5773"/>
      </a:dk2>
      <a:lt2>
        <a:srgbClr val="E98E31"/>
      </a:lt2>
      <a:accent1>
        <a:srgbClr val="2F5773"/>
      </a:accent1>
      <a:accent2>
        <a:srgbClr val="EA933B"/>
      </a:accent2>
      <a:accent3>
        <a:srgbClr val="D44D2A"/>
      </a:accent3>
      <a:accent4>
        <a:srgbClr val="49AB74"/>
      </a:accent4>
      <a:accent5>
        <a:srgbClr val="52666E"/>
      </a:accent5>
      <a:accent6>
        <a:srgbClr val="163A5A"/>
      </a:accent6>
      <a:hlink>
        <a:srgbClr val="2F577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A PRESENTATION EXAMPLE 16-9_UPDATE-2.pptx [Read-Only]" id="{95C07AF6-936E-4A41-A627-626383FEB2B1}" vid="{6B347CE8-23A9-4331-9F76-1A537C0415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07B059AAD391458A8100FBFE4879F3" ma:contentTypeVersion="10" ma:contentTypeDescription="Create a new document." ma:contentTypeScope="" ma:versionID="e51d6d15300d2cbff3b28453908a6be3">
  <xsd:schema xmlns:xsd="http://www.w3.org/2001/XMLSchema" xmlns:xs="http://www.w3.org/2001/XMLSchema" xmlns:p="http://schemas.microsoft.com/office/2006/metadata/properties" xmlns:ns3="1874fd8d-942c-40a6-bc62-1888998b7684" targetNamespace="http://schemas.microsoft.com/office/2006/metadata/properties" ma:root="true" ma:fieldsID="07ac226230b3dfabf6e022cff55461f8" ns3:_="">
    <xsd:import namespace="1874fd8d-942c-40a6-bc62-1888998b76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74fd8d-942c-40a6-bc62-1888998b76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4D4E71-5C93-44A0-B3F4-160AECA9303C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874fd8d-942c-40a6-bc62-1888998b768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E96EE98-6ADA-48CE-A9E2-95805EFE9E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6A2ADD-C1A0-4E63-94C4-624F7A36A3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74fd8d-942c-40a6-bc62-1888998b76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c7eb9de-735b-4a68-8fe4-c9c62709b012}" enabled="1" method="Standard" siteId="{3bacb4ff-f1a2-4c92-b96c-e99fec826b68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EBA template PowerPoint 16_9</Template>
  <TotalTime>601</TotalTime>
  <Words>260</Words>
  <Application>Microsoft Office PowerPoint</Application>
  <PresentationFormat>On-screen Show (16:9)</PresentationFormat>
  <Paragraphs>27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Wingdings</vt:lpstr>
      <vt:lpstr>Wingdings 3</vt:lpstr>
      <vt:lpstr>EBA theme pp16_9</vt:lpstr>
      <vt:lpstr>Newton, Ongena, Xie and Zhao – Firm ESG reputation risk and debt choice</vt:lpstr>
      <vt:lpstr>Research question and findings</vt:lpstr>
      <vt:lpstr>Observations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EBA PRESENTATION TITLE COMES HERE</dc:title>
  <dc:creator>Ruxandra Popescu</dc:creator>
  <cp:lastModifiedBy>Ruxandra Popescu</cp:lastModifiedBy>
  <cp:revision>3</cp:revision>
  <dcterms:created xsi:type="dcterms:W3CDTF">2022-10-20T08:50:27Z</dcterms:created>
  <dcterms:modified xsi:type="dcterms:W3CDTF">2022-10-25T07:42:25Z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EBA theme pp16_9:12</vt:lpwstr>
  </property>
  <property fmtid="{D5CDD505-2E9C-101B-9397-08002B2CF9AE}" pid="3" name="ClassificationContentMarkingHeaderText">
    <vt:lpwstr>EBA Regular Use</vt:lpwstr>
  </property>
  <property fmtid="{D5CDD505-2E9C-101B-9397-08002B2CF9AE}" pid="4" name="ContentTypeId">
    <vt:lpwstr>0x010100F707B059AAD391458A8100FBFE4879F3</vt:lpwstr>
  </property>
</Properties>
</file>