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3"/>
    <p:restoredTop sz="94694"/>
  </p:normalViewPr>
  <p:slideViewPr>
    <p:cSldViewPr snapToGrid="0" snapToObjects="1">
      <p:cViewPr varScale="1">
        <p:scale>
          <a:sx n="102" d="100"/>
          <a:sy n="102" d="100"/>
        </p:scale>
        <p:origin x="192" y="3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830F6-AE39-5B4C-8ADA-DD2AF870FFD0}" type="datetimeFigureOut">
              <a:rPr lang="en-CN" smtClean="0"/>
              <a:t>2022/10/26</a:t>
            </a:fld>
            <a:endParaRPr lang="en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7070E-2725-F64C-86BE-5B38FE4A2B3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66034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7070E-2725-F64C-86BE-5B38FE4A2B39}" type="slidenum">
              <a:rPr lang="en-CN" smtClean="0"/>
              <a:t>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690423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7070E-2725-F64C-86BE-5B38FE4A2B39}" type="slidenum">
              <a:rPr lang="en-CN" smtClean="0"/>
              <a:t>3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936875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B6318-C065-24D3-6759-FCC3D815FB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CA86AF-B12E-AD16-5031-F3D3ACFD6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5A458-C293-A4C5-9F6C-497771E68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7A9B-CDFC-9C40-8EB3-C7CC8B4F7F68}" type="datetimeFigureOut">
              <a:rPr lang="en-CN" smtClean="0"/>
              <a:t>2022/10/26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0828A-A49F-0F4D-3B32-6998E198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68298-873B-DDCF-C54C-22A9E78E0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F7B-1986-9047-B3E5-CDCE947F003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41655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A9721-65F7-3D3C-636D-368007447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101C41-6E14-6517-BAB4-414B6E867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401E6-DC3D-6818-EB1A-0094E2748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7A9B-CDFC-9C40-8EB3-C7CC8B4F7F68}" type="datetimeFigureOut">
              <a:rPr lang="en-CN" smtClean="0"/>
              <a:t>2022/10/26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01ED6-EC6F-59A5-5EFA-A62FE1E97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7C729-6D47-4CAB-CB96-F2167D2F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F7B-1986-9047-B3E5-CDCE947F003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485441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39AFF5-FFE7-170F-4B03-A7D9F20DAC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AAC19C-5E56-5D28-9496-DCD77A1E3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AC59F-5593-6771-A1D0-64605FCEC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7A9B-CDFC-9C40-8EB3-C7CC8B4F7F68}" type="datetimeFigureOut">
              <a:rPr lang="en-CN" smtClean="0"/>
              <a:t>2022/10/26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DE395-D308-DCCB-70F9-82DF279F4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31161-3EC1-9095-5D44-DDE80F2D1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F7B-1986-9047-B3E5-CDCE947F003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36707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3C589-9F76-B0CE-80D9-7515F6903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16BDF-78C2-0827-98A2-1A692D77C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163D7-A3E3-9A12-7C52-89F729458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7A9B-CDFC-9C40-8EB3-C7CC8B4F7F68}" type="datetimeFigureOut">
              <a:rPr lang="en-CN" smtClean="0"/>
              <a:t>2022/10/26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3952A-51F0-C408-E840-A7AF916A6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5F3F6-A71A-B06A-7D2F-9AC7EA95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F7B-1986-9047-B3E5-CDCE947F003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62798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947CD-A2D4-6549-2FFB-20072016E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8B526-86C5-11D6-E867-8E1341076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5AA8F-052F-3D74-516E-B5561191A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7A9B-CDFC-9C40-8EB3-C7CC8B4F7F68}" type="datetimeFigureOut">
              <a:rPr lang="en-CN" smtClean="0"/>
              <a:t>2022/10/26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2DE45-08D0-2B89-1F08-436A287D6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677D6-0708-F6E9-84B4-57D3B3CAA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F7B-1986-9047-B3E5-CDCE947F003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98950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14162-53D4-8914-3098-766842FCB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F2B03-2511-55E2-DD0D-4323B0DE1D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63D52F-F114-3291-48F2-4BF5714D4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0996D3-7359-0DF4-84D3-1BD43756D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7A9B-CDFC-9C40-8EB3-C7CC8B4F7F68}" type="datetimeFigureOut">
              <a:rPr lang="en-CN" smtClean="0"/>
              <a:t>2022/10/26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7B282-A21C-B7E3-AE70-4B0BE0DDE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44EA48-3B57-777D-FA93-7FA102AC9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F7B-1986-9047-B3E5-CDCE947F003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0971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38D89-A57F-9C8D-A71F-1420BB927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69E3D-69AD-6A83-71E4-C5B706202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A81107-05A3-5164-5955-7BE1B97FE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7B02F2-5FFD-5833-D165-824CBC3122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C0BFC8-E34B-8FF6-D85B-B499EF273F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AE3905-684D-39DE-4213-A18D30FCE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7A9B-CDFC-9C40-8EB3-C7CC8B4F7F68}" type="datetimeFigureOut">
              <a:rPr lang="en-CN" smtClean="0"/>
              <a:t>2022/10/26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09F955-F271-8084-8B94-AB2C42194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8861FC-2885-5FDD-41F7-0EAAC1227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F7B-1986-9047-B3E5-CDCE947F003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61677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1C8CF-BFBF-D3EC-1AD9-F40C9E4C5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00AC63-0CC0-AC06-13C6-DD063D38B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7A9B-CDFC-9C40-8EB3-C7CC8B4F7F68}" type="datetimeFigureOut">
              <a:rPr lang="en-CN" smtClean="0"/>
              <a:t>2022/10/26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9C1D71-97BD-2293-9C7F-B2964F901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F436FA-A49A-233E-4CFB-7CB0952B0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F7B-1986-9047-B3E5-CDCE947F003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09441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A0CAF5-BCF1-75E5-1558-A658F047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7A9B-CDFC-9C40-8EB3-C7CC8B4F7F68}" type="datetimeFigureOut">
              <a:rPr lang="en-CN" smtClean="0"/>
              <a:t>2022/10/26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05D409-E9EF-4025-EDEF-54B62C5A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DD553-18D9-266B-C3B4-ED16ECF3C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F7B-1986-9047-B3E5-CDCE947F003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36348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BA152-FB50-A219-473B-1A4D88C92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3CFCC-8899-6E18-C1B7-9E43A4790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EA1E2-A452-1FF0-3FE1-8B08E9BCA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9520E-570F-2357-60F9-CD2A5DB24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7A9B-CDFC-9C40-8EB3-C7CC8B4F7F68}" type="datetimeFigureOut">
              <a:rPr lang="en-CN" smtClean="0"/>
              <a:t>2022/10/26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6577D-C485-3C86-DBA2-18628AC02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FC7E9-ECCA-6455-E920-9358FDC12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F7B-1986-9047-B3E5-CDCE947F003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76555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9409B-B7FD-7639-8222-745949B8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B98FB0-8D84-4A58-77AE-2DBE04B17D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876D0E-F8C9-B88C-11ED-E2A52926A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874B2-48AB-4DB1-8D0C-8A1A9C78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7A9B-CDFC-9C40-8EB3-C7CC8B4F7F68}" type="datetimeFigureOut">
              <a:rPr lang="en-CN" smtClean="0"/>
              <a:t>2022/10/26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8516A-E138-9CC9-EC91-7A0657FEF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35494-96EF-9633-105F-B1EC65C62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7F7B-1986-9047-B3E5-CDCE947F003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38554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2BD26C-2DB7-9B05-A973-9A3A5863F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1B212-9426-242C-F585-6D30A905D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EE3BF-ECAF-60E5-6CE0-AC28EFF2D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37A9B-CDFC-9C40-8EB3-C7CC8B4F7F68}" type="datetimeFigureOut">
              <a:rPr lang="en-CN" smtClean="0"/>
              <a:t>2022/10/26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C9395-345F-20BF-18BE-AAA4F3512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D3F5C-65ED-3179-3CC5-35E8DEB997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B7F7B-1986-9047-B3E5-CDCE947F003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890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1DF6D-F41C-8661-E363-0EAE4081D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2955"/>
            <a:ext cx="9144000" cy="3097008"/>
          </a:xfrm>
        </p:spPr>
        <p:txBody>
          <a:bodyPr>
            <a:noAutofit/>
          </a:bodyPr>
          <a:lstStyle/>
          <a:p>
            <a:r>
              <a:rPr lang="en-CN" sz="4400" dirty="0">
                <a:latin typeface="Arial" panose="020B0604020202020204" pitchFamily="34" charset="0"/>
                <a:cs typeface="Arial" panose="020B0604020202020204" pitchFamily="34" charset="0"/>
              </a:rPr>
              <a:t>Discussion of Xu (2022)</a:t>
            </a:r>
            <a:br>
              <a:rPr lang="en-CN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N" sz="4400" dirty="0">
                <a:latin typeface="Arial" panose="020B0604020202020204" pitchFamily="34" charset="0"/>
                <a:cs typeface="Arial" panose="020B0604020202020204" pitchFamily="34" charset="0"/>
              </a:rPr>
              <a:t>“Environmental regulatory risks, firm pollution and mutual funds’ portfolio choices”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F39275-3306-FFCD-1129-8D98DABFC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1470"/>
            <a:ext cx="9144000" cy="1655762"/>
          </a:xfrm>
        </p:spPr>
        <p:txBody>
          <a:bodyPr>
            <a:normAutofit/>
          </a:bodyPr>
          <a:lstStyle/>
          <a:p>
            <a:r>
              <a:rPr lang="en-CN" sz="2800" dirty="0">
                <a:latin typeface="Arial" panose="020B0604020202020204" pitchFamily="34" charset="0"/>
                <a:cs typeface="Arial" panose="020B0604020202020204" pitchFamily="34" charset="0"/>
              </a:rPr>
              <a:t>Shuang Zhang</a:t>
            </a:r>
          </a:p>
          <a:p>
            <a:r>
              <a:rPr lang="en-CN" sz="2800" dirty="0">
                <a:latin typeface="Arial" panose="020B0604020202020204" pitchFamily="34" charset="0"/>
                <a:cs typeface="Arial" panose="020B0604020202020204" pitchFamily="34" charset="0"/>
              </a:rPr>
              <a:t>Imperial College London</a:t>
            </a:r>
          </a:p>
          <a:p>
            <a:r>
              <a:rPr lang="en-CN" sz="2800" dirty="0">
                <a:latin typeface="Arial" panose="020B0604020202020204" pitchFamily="34" charset="0"/>
                <a:cs typeface="Arial" panose="020B0604020202020204" pitchFamily="34" charset="0"/>
              </a:rPr>
              <a:t>October 26, 2022</a:t>
            </a:r>
          </a:p>
        </p:txBody>
      </p:sp>
    </p:spTree>
    <p:extLst>
      <p:ext uri="{BB962C8B-B14F-4D97-AF65-F5344CB8AC3E}">
        <p14:creationId xmlns:p14="http://schemas.microsoft.com/office/powerpoint/2010/main" val="378751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15E43-9E67-AEC3-F760-4C59511D6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2893"/>
            <a:ext cx="10515600" cy="1021223"/>
          </a:xfrm>
        </p:spPr>
        <p:txBody>
          <a:bodyPr>
            <a:normAutofit/>
          </a:bodyPr>
          <a:lstStyle/>
          <a:p>
            <a:r>
              <a:rPr lang="en-CN" sz="4000" dirty="0">
                <a:latin typeface="Arial" panose="020B0604020202020204" pitchFamily="34" charset="0"/>
                <a:cs typeface="Arial" panose="020B0604020202020204" pitchFamily="34" charset="0"/>
              </a:rPr>
              <a:t>Great paper!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1DE11-8EDE-8685-F6A1-F3CA0A2A0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4116"/>
            <a:ext cx="10515600" cy="5268759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Contributions to the literature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Climate finance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Environmental/Climate economics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Neat research design: RDD and event studies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Extensive discussions on outcomes and mechanisms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Highly policy relevant!</a:t>
            </a:r>
          </a:p>
          <a:p>
            <a:r>
              <a:rPr lang="en-CN" dirty="0">
                <a:latin typeface="Arial" panose="020B0604020202020204" pitchFamily="34" charset="0"/>
                <a:cs typeface="Arial" panose="020B0604020202020204" pitchFamily="34" charset="0"/>
              </a:rPr>
              <a:t>Comments</a:t>
            </a:r>
          </a:p>
          <a:p>
            <a:pPr lvl="2"/>
            <a:r>
              <a:rPr lang="en-CN" sz="2400" dirty="0">
                <a:latin typeface="Arial" panose="020B0604020202020204" pitchFamily="34" charset="0"/>
                <a:cs typeface="Arial" panose="020B0604020202020204" pitchFamily="34" charset="0"/>
              </a:rPr>
              <a:t>Identification strategy</a:t>
            </a:r>
          </a:p>
          <a:p>
            <a:pPr lvl="2"/>
            <a:r>
              <a:rPr lang="en-CN" sz="2400" dirty="0">
                <a:latin typeface="Arial" panose="020B0604020202020204" pitchFamily="34" charset="0"/>
                <a:cs typeface="Arial" panose="020B0604020202020204" pitchFamily="34" charset="0"/>
              </a:rPr>
              <a:t>Interpretations and policy implications</a:t>
            </a:r>
          </a:p>
          <a:p>
            <a:pPr lvl="2"/>
            <a:r>
              <a:rPr lang="en-CN" sz="2400" dirty="0">
                <a:latin typeface="Arial" panose="020B0604020202020204" pitchFamily="34" charset="0"/>
                <a:cs typeface="Arial" panose="020B0604020202020204" pitchFamily="34" charset="0"/>
              </a:rPr>
              <a:t>Minor questions</a:t>
            </a:r>
          </a:p>
          <a:p>
            <a:endParaRPr lang="en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49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0083C-E037-D440-734C-39E91CB1D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969" y="265118"/>
            <a:ext cx="11500339" cy="538649"/>
          </a:xfrm>
        </p:spPr>
        <p:txBody>
          <a:bodyPr>
            <a:normAutofit/>
          </a:bodyPr>
          <a:lstStyle/>
          <a:p>
            <a:r>
              <a:rPr lang="en-CN" sz="3200" dirty="0">
                <a:latin typeface="Arial" panose="020B0604020202020204" pitchFamily="34" charset="0"/>
                <a:cs typeface="Arial" panose="020B0604020202020204" pitchFamily="34" charset="0"/>
              </a:rPr>
              <a:t>1. Identification (a): RDD on first stage only?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8E0FCA3-F10F-5E6B-4AF7-60D13351FC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59786" y="1055077"/>
            <a:ext cx="7897329" cy="538089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5416B5-7B0D-BD46-6071-51A28B152DF5}"/>
              </a:ext>
            </a:extLst>
          </p:cNvPr>
          <p:cNvSpPr txBox="1"/>
          <p:nvPr/>
        </p:nvSpPr>
        <p:spPr>
          <a:xfrm>
            <a:off x="234885" y="1055077"/>
            <a:ext cx="36689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N" sz="2600" dirty="0"/>
              <a:t>Beautiful first-stage RDD (Figure 2): Probability of nonattainment around zone thresholds</a:t>
            </a:r>
          </a:p>
          <a:p>
            <a:endParaRPr lang="en-CN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N" sz="2600" dirty="0"/>
              <a:t>Second stage RDD?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N" sz="2600" dirty="0"/>
              <a:t>Portfolio responses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N" sz="2600" dirty="0"/>
              <a:t>Firm/fund performance</a:t>
            </a:r>
          </a:p>
          <a:p>
            <a:pPr lvl="1"/>
            <a:endParaRPr lang="en-CN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N" sz="2600" dirty="0"/>
              <a:t>In a cross-section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N" sz="2600" dirty="0"/>
              <a:t>Fraction of underweighting around 0?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CN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N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1569799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59C1E-CF8B-6FBD-1EDA-D4EC682A0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7119"/>
            <a:ext cx="10515600" cy="1138210"/>
          </a:xfrm>
        </p:spPr>
        <p:txBody>
          <a:bodyPr>
            <a:normAutofit/>
          </a:bodyPr>
          <a:lstStyle/>
          <a:p>
            <a:r>
              <a:rPr lang="en-CN" sz="3200" dirty="0">
                <a:latin typeface="Arial" panose="020B0604020202020204" pitchFamily="34" charset="0"/>
                <a:cs typeface="Arial" panose="020B0604020202020204" pitchFamily="34" charset="0"/>
              </a:rPr>
              <a:t>1. Identification (b): heterogeneity in responses?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81B7A-3246-FDA9-6887-29A11CB29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Standard two-way fixed effects (used in the paper):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Assume homogeneous treatment effects 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Recent literature shows that when there are heterogenous treatment effects, estimates can be biased </a:t>
            </a:r>
          </a:p>
          <a:p>
            <a:pPr marL="457200" lvl="1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New DID methods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Chaisemartin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D’Haultfoeuille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(AER, 2020)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Callaway,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Brantly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and Pedro HC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Sant’Anna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(Journal of Econometrics, 2021) 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587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974D7-2A31-490D-BCFE-C9FEAB6A9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743"/>
          </a:xfrm>
        </p:spPr>
        <p:txBody>
          <a:bodyPr>
            <a:normAutofit/>
          </a:bodyPr>
          <a:lstStyle/>
          <a:p>
            <a:r>
              <a:rPr lang="en-CN" sz="3600" dirty="0">
                <a:latin typeface="Arial" panose="020B0604020202020204" pitchFamily="34" charset="0"/>
                <a:cs typeface="Arial" panose="020B0604020202020204" pitchFamily="34" charset="0"/>
              </a:rPr>
              <a:t>2. Interpretation and policy implication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B78FF-F55A-BCD5-70E2-EB5437FAA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91671"/>
            <a:ext cx="10708037" cy="5101203"/>
          </a:xfrm>
        </p:spPr>
        <p:txBody>
          <a:bodyPr>
            <a:noAutofit/>
          </a:bodyPr>
          <a:lstStyle/>
          <a:p>
            <a:r>
              <a:rPr lang="en-CN" dirty="0">
                <a:latin typeface="Arial" panose="020B0604020202020204" pitchFamily="34" charset="0"/>
                <a:cs typeface="Arial" panose="020B0604020202020204" pitchFamily="34" charset="0"/>
              </a:rPr>
              <a:t>Favorite table: Table 7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Portfolio responds to unexpected nonattainment designations only</a:t>
            </a:r>
          </a:p>
          <a:p>
            <a:pPr marL="457200" lvl="1" indent="0"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Questions: 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What’s the magnitude of differences in negative cash flows between expected and unexpected regulatory shocks?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Related, what’s the magnitude of differences in firm abatement costs?</a:t>
            </a:r>
          </a:p>
          <a:p>
            <a:pPr marL="457200" lvl="1" indent="0"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Important policy parameters to estimate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Marginal capital allocation response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wrt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abatement cost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Further, marginal effect on firm/fund performances </a:t>
            </a:r>
            <a:endParaRPr lang="en-CN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27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20694-2234-F23A-509D-68FEBF3B0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743"/>
          </a:xfrm>
        </p:spPr>
        <p:txBody>
          <a:bodyPr>
            <a:normAutofit/>
          </a:bodyPr>
          <a:lstStyle/>
          <a:p>
            <a:r>
              <a:rPr lang="en-CN" sz="3600" dirty="0">
                <a:latin typeface="Arial" panose="020B0604020202020204" pitchFamily="34" charset="0"/>
                <a:cs typeface="Arial" panose="020B0604020202020204" pitchFamily="34" charset="0"/>
              </a:rPr>
              <a:t>2. Interpretation and policy implication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7FEDF-9C0E-DFBA-D71B-DCE6F21A3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1342"/>
            <a:ext cx="10515600" cy="5051533"/>
          </a:xfrm>
        </p:spPr>
        <p:txBody>
          <a:bodyPr>
            <a:noAutofit/>
          </a:bodyPr>
          <a:lstStyle/>
          <a:p>
            <a:r>
              <a:rPr lang="en-CN" sz="3000" dirty="0">
                <a:latin typeface="Arial" panose="020B0604020202020204" pitchFamily="34" charset="0"/>
                <a:cs typeface="Arial" panose="020B0604020202020204" pitchFamily="34" charset="0"/>
              </a:rPr>
              <a:t>Expand the last contribution to more general interests</a:t>
            </a:r>
          </a:p>
          <a:p>
            <a:pPr lvl="1"/>
            <a:r>
              <a:rPr lang="en-CN" sz="2600" dirty="0">
                <a:latin typeface="Arial" panose="020B0604020202020204" pitchFamily="34" charset="0"/>
                <a:cs typeface="Arial" panose="020B0604020202020204" pitchFamily="34" charset="0"/>
              </a:rPr>
              <a:t>“The real impact of environmental regulations on the capital allocation in financial markets”</a:t>
            </a:r>
          </a:p>
          <a:p>
            <a:pPr marL="457200" lvl="1" indent="0">
              <a:buNone/>
            </a:pPr>
            <a:endParaRPr lang="en-C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N" sz="2600" dirty="0">
                <a:latin typeface="Arial" panose="020B0604020202020204" pitchFamily="34" charset="0"/>
                <a:cs typeface="Arial" panose="020B0604020202020204" pitchFamily="34" charset="0"/>
              </a:rPr>
              <a:t>Not only relevant for the environmental econ/finance literature, but also useful for environmental policy-making</a:t>
            </a:r>
          </a:p>
          <a:p>
            <a:pPr marL="0" indent="0">
              <a:buNone/>
            </a:pPr>
            <a:endParaRPr lang="en-C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N" sz="3000" dirty="0">
                <a:latin typeface="Arial" panose="020B0604020202020204" pitchFamily="34" charset="0"/>
                <a:cs typeface="Arial" panose="020B0604020202020204" pitchFamily="34" charset="0"/>
              </a:rPr>
              <a:t>Implications:</a:t>
            </a:r>
          </a:p>
          <a:p>
            <a:pPr lvl="1"/>
            <a:r>
              <a:rPr lang="en-CN" sz="2600" dirty="0">
                <a:latin typeface="Arial" panose="020B0604020202020204" pitchFamily="34" charset="0"/>
                <a:cs typeface="Arial" panose="020B0604020202020204" pitchFamily="34" charset="0"/>
              </a:rPr>
              <a:t>What are the effects of raising the stringency of enviornmental regulations, which increases abatement costs of firms, through capital market?</a:t>
            </a:r>
          </a:p>
          <a:p>
            <a:pPr lvl="1"/>
            <a:r>
              <a:rPr lang="en-CN" sz="2600" dirty="0">
                <a:latin typeface="Arial" panose="020B0604020202020204" pitchFamily="34" charset="0"/>
                <a:cs typeface="Arial" panose="020B0604020202020204" pitchFamily="34" charset="0"/>
              </a:rPr>
              <a:t>New parameters to consider in the cost-benefit analysis of environmental regulations</a:t>
            </a:r>
          </a:p>
        </p:txBody>
      </p:sp>
    </p:spTree>
    <p:extLst>
      <p:ext uri="{BB962C8B-B14F-4D97-AF65-F5344CB8AC3E}">
        <p14:creationId xmlns:p14="http://schemas.microsoft.com/office/powerpoint/2010/main" val="2404432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323AE-5331-BA30-62E9-54C86F462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6217"/>
          </a:xfrm>
        </p:spPr>
        <p:txBody>
          <a:bodyPr>
            <a:normAutofit/>
          </a:bodyPr>
          <a:lstStyle/>
          <a:p>
            <a:r>
              <a:rPr lang="en-CN" sz="3600" dirty="0">
                <a:latin typeface="Arial" panose="020B0604020202020204" pitchFamily="34" charset="0"/>
                <a:cs typeface="Arial" panose="020B0604020202020204" pitchFamily="34" charset="0"/>
              </a:rPr>
              <a:t>3. Minor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19F2A-D814-92FB-9BE6-12639C0EE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1342"/>
            <a:ext cx="10515600" cy="47356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N" sz="3000" dirty="0">
                <a:latin typeface="Arial" panose="020B0604020202020204" pitchFamily="34" charset="0"/>
                <a:cs typeface="Arial" panose="020B0604020202020204" pitchFamily="34" charset="0"/>
              </a:rPr>
              <a:t>Table 7: effects of nonattainment designations </a:t>
            </a:r>
          </a:p>
          <a:p>
            <a:pPr lvl="1"/>
            <a:r>
              <a:rPr lang="en-CN" sz="2800" dirty="0">
                <a:latin typeface="Arial" panose="020B0604020202020204" pitchFamily="34" charset="0"/>
                <a:cs typeface="Arial" panose="020B0604020202020204" pitchFamily="34" charset="0"/>
              </a:rPr>
              <a:t>Funds respond positively to attainment redesignation..</a:t>
            </a:r>
          </a:p>
          <a:p>
            <a:pPr lvl="1"/>
            <a:r>
              <a:rPr lang="en-CN" sz="2800" dirty="0">
                <a:latin typeface="Arial" panose="020B0604020202020204" pitchFamily="34" charset="0"/>
                <a:cs typeface="Arial" panose="020B0604020202020204" pitchFamily="34" charset="0"/>
              </a:rPr>
              <a:t>Are there symmetric effects (with opposite sign) of attainment redesignation on firm/fund performances?</a:t>
            </a:r>
          </a:p>
          <a:p>
            <a:pPr marL="457200" lvl="1" indent="0">
              <a:buNone/>
            </a:pPr>
            <a:endParaRPr lang="en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CN" sz="3000" dirty="0">
                <a:latin typeface="Arial" panose="020B0604020202020204" pitchFamily="34" charset="0"/>
                <a:cs typeface="Arial" panose="020B0604020202020204" pitchFamily="34" charset="0"/>
              </a:rPr>
              <a:t>Table 10: firm abatement behavior</a:t>
            </a:r>
          </a:p>
          <a:p>
            <a:pPr lvl="1"/>
            <a:r>
              <a:rPr lang="en-CN" sz="2800" dirty="0">
                <a:latin typeface="Arial" panose="020B0604020202020204" pitchFamily="34" charset="0"/>
                <a:cs typeface="Arial" panose="020B0604020202020204" pitchFamily="34" charset="0"/>
              </a:rPr>
              <a:t>Very cool to be able to observe!</a:t>
            </a:r>
          </a:p>
          <a:p>
            <a:pPr lvl="1"/>
            <a:r>
              <a:rPr lang="en-CN" sz="2800" dirty="0">
                <a:latin typeface="Arial" panose="020B0604020202020204" pitchFamily="34" charset="0"/>
                <a:cs typeface="Arial" panose="020B0604020202020204" pitchFamily="34" charset="0"/>
              </a:rPr>
              <a:t>Associated abatement costs in dollar term? Useful to estimate the marginal effect of capital allocation wrt. cost</a:t>
            </a:r>
          </a:p>
        </p:txBody>
      </p:sp>
    </p:spTree>
    <p:extLst>
      <p:ext uri="{BB962C8B-B14F-4D97-AF65-F5344CB8AC3E}">
        <p14:creationId xmlns:p14="http://schemas.microsoft.com/office/powerpoint/2010/main" val="3855638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14FC1-E334-94F5-5076-918C0BF7A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N" sz="4000" dirty="0">
                <a:latin typeface="Arial" panose="020B0604020202020204" pitchFamily="34" charset="0"/>
                <a:cs typeface="Arial" panose="020B0604020202020204" pitchFamily="34" charset="0"/>
              </a:rPr>
              <a:t>Final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733A4-FF69-6EB9-6E58-D41AA34A3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45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N" sz="3200" dirty="0">
                <a:latin typeface="Arial" panose="020B0604020202020204" pitchFamily="34" charset="0"/>
                <a:cs typeface="Arial" panose="020B0604020202020204" pitchFamily="34" charset="0"/>
              </a:rPr>
              <a:t>I look forward to more future research and policy discussions along the line!</a:t>
            </a:r>
          </a:p>
        </p:txBody>
      </p:sp>
    </p:spTree>
    <p:extLst>
      <p:ext uri="{BB962C8B-B14F-4D97-AF65-F5344CB8AC3E}">
        <p14:creationId xmlns:p14="http://schemas.microsoft.com/office/powerpoint/2010/main" val="583491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422</Words>
  <Application>Microsoft Macintosh PowerPoint</Application>
  <PresentationFormat>Widescreen</PresentationFormat>
  <Paragraphs>65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Discussion of Xu (2022) “Environmental regulatory risks, firm pollution and mutual funds’ portfolio choices”</vt:lpstr>
      <vt:lpstr>Great paper!</vt:lpstr>
      <vt:lpstr>1. Identification (a): RDD on first stage only?</vt:lpstr>
      <vt:lpstr>1. Identification (b): heterogeneity in responses?</vt:lpstr>
      <vt:lpstr>2. Interpretation and policy implication</vt:lpstr>
      <vt:lpstr>2. Interpretation and policy implication cont.</vt:lpstr>
      <vt:lpstr>3. Minor questions</vt:lpstr>
      <vt:lpstr>Final note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Zhang, Shuang</dc:creator>
  <cp:lastModifiedBy>Zhang, Shuang</cp:lastModifiedBy>
  <cp:revision>41</cp:revision>
  <dcterms:created xsi:type="dcterms:W3CDTF">2022-10-26T07:46:28Z</dcterms:created>
  <dcterms:modified xsi:type="dcterms:W3CDTF">2022-10-26T09:44:52Z</dcterms:modified>
</cp:coreProperties>
</file>