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8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6" r:id="rId4"/>
    <p:sldId id="267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51" autoAdjust="0"/>
  </p:normalViewPr>
  <p:slideViewPr>
    <p:cSldViewPr snapToGrid="0" snapToObjects="1">
      <p:cViewPr varScale="1">
        <p:scale>
          <a:sx n="150" d="100"/>
          <a:sy n="150" d="100"/>
        </p:scale>
        <p:origin x="4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05" y="2224726"/>
            <a:ext cx="6512273" cy="933758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105" y="3225390"/>
            <a:ext cx="6512273" cy="69765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1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BA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0E1E8B-337E-BE46-B7F7-E323A1041734}"/>
              </a:ext>
            </a:extLst>
          </p:cNvPr>
          <p:cNvSpPr txBox="1"/>
          <p:nvPr userDrawn="1"/>
        </p:nvSpPr>
        <p:spPr>
          <a:xfrm>
            <a:off x="396869" y="2147251"/>
            <a:ext cx="4377156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en-US" sz="1300" b="1" dirty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300" b="1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lnSpc>
                <a:spcPts val="1700"/>
              </a:lnSpc>
              <a:spcBef>
                <a:spcPts val="1000"/>
              </a:spcBef>
            </a:pPr>
            <a:r>
              <a:rPr lang="fr-FR" sz="1300" dirty="0" err="1">
                <a:solidFill>
                  <a:prstClr val="white"/>
                </a:solidFill>
              </a:rPr>
              <a:t>Floor</a:t>
            </a:r>
            <a:r>
              <a:rPr lang="fr-FR" sz="1300" dirty="0">
                <a:solidFill>
                  <a:prstClr val="white"/>
                </a:solidFill>
              </a:rPr>
              <a:t> 24-27, Tour </a:t>
            </a:r>
            <a:r>
              <a:rPr lang="fr-FR" sz="1300" dirty="0" err="1">
                <a:solidFill>
                  <a:prstClr val="white"/>
                </a:solidFill>
              </a:rPr>
              <a:t>Europlaza</a:t>
            </a:r>
            <a:endParaRPr lang="fr-FR" sz="13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>
                <a:solidFill>
                  <a:prstClr val="white"/>
                </a:solidFill>
              </a:rPr>
              <a:t>20 Avenue André </a:t>
            </a:r>
            <a:r>
              <a:rPr lang="fr-FR" sz="1300" dirty="0" err="1">
                <a:solidFill>
                  <a:prstClr val="white"/>
                </a:solidFill>
              </a:rPr>
              <a:t>Prothin</a:t>
            </a:r>
            <a:endParaRPr lang="fr-FR" sz="13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>
                <a:solidFill>
                  <a:prstClr val="white"/>
                </a:solidFill>
              </a:rPr>
              <a:t>92400 Courbevoie, France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300" dirty="0">
                <a:solidFill>
                  <a:prstClr val="white"/>
                </a:solidFill>
                <a:ea typeface="ＭＳ Ｐゴシック"/>
                <a:cs typeface="Times New Roman"/>
              </a:rPr>
              <a:t>Tel:  +33 1 86 52 70 00</a:t>
            </a:r>
            <a:endParaRPr lang="en-GB" sz="1300" dirty="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300" dirty="0" err="1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300" dirty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300" dirty="0">
                <a:solidFill>
                  <a:srgbClr val="FFFFFF"/>
                </a:solidFill>
                <a:ea typeface="ＭＳ Ｐゴシック"/>
                <a:cs typeface="Times New Roman"/>
              </a:rPr>
              <a:t>https://eba.europa.eu/</a:t>
            </a:r>
            <a:endParaRPr lang="en-GB" sz="1300" dirty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1C893F-E96E-C74C-88D9-372C9831FE3E}"/>
              </a:ext>
            </a:extLst>
          </p:cNvPr>
          <p:cNvCxnSpPr/>
          <p:nvPr userDrawn="1"/>
        </p:nvCxnSpPr>
        <p:spPr>
          <a:xfrm>
            <a:off x="481632" y="3211214"/>
            <a:ext cx="4177425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16CEDF-E71B-4842-93CF-F98FB0A81265}"/>
              </a:ext>
            </a:extLst>
          </p:cNvPr>
          <p:cNvCxnSpPr/>
          <p:nvPr userDrawn="1"/>
        </p:nvCxnSpPr>
        <p:spPr>
          <a:xfrm>
            <a:off x="481632" y="3700418"/>
            <a:ext cx="4177425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5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1317" y="2862257"/>
            <a:ext cx="407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1942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062537" cy="36195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1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140"/>
            <a:ext cx="7790205" cy="1021556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4038600" cy="366548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058179"/>
            <a:ext cx="4038600" cy="366548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80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4040188" cy="294911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4040188" cy="32844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03879"/>
            <a:ext cx="4041775" cy="294911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18896"/>
            <a:ext cx="4041775" cy="32844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9242"/>
            <a:ext cx="3008313" cy="57708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5845"/>
            <a:ext cx="5111750" cy="3534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3008313" cy="3534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775138"/>
            <a:ext cx="8229600" cy="34552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30415"/>
            <a:ext cx="8229601" cy="2693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764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0122"/>
            <a:ext cx="6663559" cy="416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3879"/>
            <a:ext cx="82296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74173"/>
            <a:ext cx="4920593" cy="1669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294" y="4874173"/>
            <a:ext cx="777766" cy="16693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7" name="Picture 6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9" name="Picture 8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10" name="Picture 9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11" name="Picture 10" descr="EBA-logo-full-colou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3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60000"/>
        <a:buFont typeface="Wingdings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billions/ev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oridadisaster.org/hazards/wildfir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4" y="2455121"/>
            <a:ext cx="6512273" cy="697655"/>
          </a:xfrm>
          <a:noFill/>
        </p:spPr>
        <p:txBody>
          <a:bodyPr>
            <a:noAutofit/>
          </a:bodyPr>
          <a:lstStyle/>
          <a:p>
            <a:pPr algn="just"/>
            <a:r>
              <a:rPr lang="en-US" b="0" dirty="0"/>
              <a:t>Impacts of extreme weather events on mortgage risks and their evolution under climate change: A case study on Florida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4" y="3098801"/>
            <a:ext cx="6512273" cy="327666"/>
          </a:xfrm>
        </p:spPr>
        <p:txBody>
          <a:bodyPr>
            <a:normAutofit/>
          </a:bodyPr>
          <a:lstStyle/>
          <a:p>
            <a:r>
              <a:rPr lang="en-US" sz="1400" dirty="0"/>
              <a:t>Discussant: Davide Vioto (European Banking Authority)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50EC37-C450-4C1D-9BA4-944E16BBAB95}"/>
              </a:ext>
            </a:extLst>
          </p:cNvPr>
          <p:cNvSpPr txBox="1">
            <a:spLocks/>
          </p:cNvSpPr>
          <p:nvPr/>
        </p:nvSpPr>
        <p:spPr>
          <a:xfrm>
            <a:off x="548103" y="3372493"/>
            <a:ext cx="6512273" cy="32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FontTx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5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500"/>
              </a:spcBef>
              <a:buClr>
                <a:schemeClr val="bg2"/>
              </a:buClr>
              <a:buSzPct val="55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2022 EBA Policy Research Workshop – Paris, European Banking Authority premises.</a:t>
            </a:r>
          </a:p>
        </p:txBody>
      </p:sp>
    </p:spTree>
    <p:extLst>
      <p:ext uri="{BB962C8B-B14F-4D97-AF65-F5344CB8AC3E}">
        <p14:creationId xmlns:p14="http://schemas.microsoft.com/office/powerpoint/2010/main" val="73351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40" y="440122"/>
            <a:ext cx="6763819" cy="416303"/>
          </a:xfrm>
        </p:spPr>
        <p:txBody>
          <a:bodyPr>
            <a:noAutofit/>
          </a:bodyPr>
          <a:lstStyle/>
          <a:p>
            <a:r>
              <a:rPr lang="en-GB" dirty="0"/>
              <a:t>Main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40" y="940135"/>
            <a:ext cx="8329859" cy="3934038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Despite major concerns among regulators and practitioners on the impacts of climate change on credit risk, the academic literature on this topic is a relatively new research field.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paper contribute by </a:t>
            </a:r>
          </a:p>
          <a:p>
            <a:pPr marL="834300" lvl="2" indent="-342900" algn="just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dirty="0"/>
              <a:t>Providing a model of mortgage default and prepayment that accounts for risks due to extreme weather events;</a:t>
            </a:r>
          </a:p>
          <a:p>
            <a:pPr marL="834300" lvl="2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Analyzing the impact of tropical cyclones and heavy rainfall events on mortgage risk in Florida; and </a:t>
            </a:r>
          </a:p>
          <a:p>
            <a:pPr marL="834300" lvl="2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Projecting future changes in flood risk exposure induced by climate change.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Results show that the inclusion of weather-related variables could lead to more accurate default and prepayment predictions and  that climate change can substantially increase default risk in flood prone areas:</a:t>
            </a:r>
          </a:p>
          <a:p>
            <a:pPr marL="834300" lvl="2" indent="-342900" algn="just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dirty="0"/>
              <a:t>Borrowers exposed to hurricanes have higher probability of default than when tropical cyclones do not occur, with no significant finding for the prepayment rate.</a:t>
            </a:r>
          </a:p>
          <a:p>
            <a:pPr marL="834300" lvl="2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Positive and statistically significant impact of intense rain events on default probability when they occur in areas with a high percentage of properties that are at risk for flood damage, with a tendence to discourage prepayment. </a:t>
            </a:r>
          </a:p>
          <a:p>
            <a:pPr marL="834300" lvl="2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Borrowers have incentives to keep a loan (i.e., not prepay) as this can limit their loss and shift it to the lender -  option to default if insurance fails to pay.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2022 EBA Policy Research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40" y="440122"/>
            <a:ext cx="6763819" cy="416303"/>
          </a:xfrm>
        </p:spPr>
        <p:txBody>
          <a:bodyPr>
            <a:noAutofit/>
          </a:bodyPr>
          <a:lstStyle/>
          <a:p>
            <a:r>
              <a:rPr lang="en-GB" dirty="0"/>
              <a:t>Strong points of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40" y="940135"/>
            <a:ext cx="8329859" cy="3934038"/>
          </a:xfrm>
        </p:spPr>
        <p:txBody>
          <a:bodyPr>
            <a:normAutofit/>
          </a:bodyPr>
          <a:lstStyle/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Authors explain clearly why their approach has an added value compared to existing approaches.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Datasets used (combination of Moody's Analytics, FRED, First Street Foundation, National Flood Insurance Program, National Hurricane Center, and Copernicus).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Variables, methodology and empirical results are well described.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paper represents an early contribution in investigating the relationship between climate change and credit risk.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2022 EBA Policy Research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40" y="440122"/>
            <a:ext cx="6763819" cy="416303"/>
          </a:xfrm>
        </p:spPr>
        <p:txBody>
          <a:bodyPr>
            <a:noAutofit/>
          </a:bodyPr>
          <a:lstStyle/>
          <a:p>
            <a:r>
              <a:rPr lang="en-GB" dirty="0"/>
              <a:t>Room for improvement?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40" y="940135"/>
            <a:ext cx="8329859" cy="3934038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literature review in Section 2 might be too generic. The authors should focus on describing in more detail the methods and results of previous quantitative studies that have also </a:t>
            </a:r>
            <a:r>
              <a:rPr lang="en-US" dirty="0" err="1"/>
              <a:t>analysed</a:t>
            </a:r>
            <a:r>
              <a:rPr lang="en-US" dirty="0"/>
              <a:t> the effects of climate change on credit risk.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Authors might consider performing their analysis by using various delinquency stages that could be defined with variable named </a:t>
            </a:r>
            <a:r>
              <a:rPr lang="en-US" i="1" dirty="0" err="1"/>
              <a:t>mbadelinqstatus</a:t>
            </a:r>
            <a:r>
              <a:rPr lang="en-US" i="1" dirty="0"/>
              <a:t> – i.e., do the results change according to a different threshold of delinquency stage? </a:t>
            </a:r>
            <a:r>
              <a:rPr lang="en-US" dirty="0"/>
              <a:t>This might be particularly relevant because 50% of loans in the sample terminate already through default.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economic interpretation of most of the results is quite intuitive and seems to be in-line with the literature discussed. Hence it is not clear to me what is the exact contribution to the literature. It would be useful if the hypotheses were presented as a way to settle some debate within the literature more than deal with an open question.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“[...] it seems necessary to systematically account for the impact of extreme weather events in credit risk assessment”</a:t>
            </a:r>
            <a:r>
              <a:rPr lang="en-US" dirty="0"/>
              <a:t> Could policy implications be drawn from this analysis?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Did the authors consider to extend their studies to other extreme climate events (see </a:t>
            </a:r>
            <a:r>
              <a:rPr lang="en-US" dirty="0">
                <a:hlinkClick r:id="rId3"/>
              </a:rPr>
              <a:t>NCEI</a:t>
            </a:r>
            <a:r>
              <a:rPr lang="en-US" dirty="0"/>
              <a:t> or , </a:t>
            </a:r>
            <a:r>
              <a:rPr lang="en-US" dirty="0">
                <a:hlinkClick r:id="rId4"/>
              </a:rPr>
              <a:t>https://www.floridadisaster.org/hazards/wildfire/</a:t>
            </a:r>
            <a:r>
              <a:rPr lang="en-US" dirty="0"/>
              <a:t> for wildfire)?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2022 EBA Policy Research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77721"/>
      </p:ext>
    </p:extLst>
  </p:cSld>
  <p:clrMapOvr>
    <a:masterClrMapping/>
  </p:clrMapOvr>
</p:sld>
</file>

<file path=ppt/theme/theme1.xml><?xml version="1.0" encoding="utf-8"?>
<a:theme xmlns:a="http://schemas.openxmlformats.org/drawingml/2006/main" name="EBA theme pp16_9">
  <a:themeElements>
    <a:clrScheme name="EBA colours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A PRESENTATION EXAMPLE 16-9_UPDATE-2.pptx [Read-Only]" id="{95C07AF6-936E-4A41-A627-626383FEB2B1}" vid="{6B347CE8-23A9-4331-9F76-1A537C041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e66ba66e-8b7b-475b-ae81-4aab15d5f212}" enabled="1" method="Privileged" siteId="{3bacb4ff-f1a2-4c92-b96c-e99fec826b6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EBA template PowerPoint 16_9</Template>
  <TotalTime>86</TotalTime>
  <Words>576</Words>
  <Application>Microsoft Office PowerPoint</Application>
  <PresentationFormat>On-screen Show (16:9)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Wingdings 3</vt:lpstr>
      <vt:lpstr>EBA theme pp16_9</vt:lpstr>
      <vt:lpstr>Impacts of extreme weather events on mortgage risks and their evolution under climate change: A case study on Florida</vt:lpstr>
      <vt:lpstr>Main summary</vt:lpstr>
      <vt:lpstr>Strong points of this paper</vt:lpstr>
      <vt:lpstr>Room for improvement?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extreme weather events on mortgage risks and their evolution under climate change: A case study on Florida</dc:title>
  <dc:creator>Davide Vioto</dc:creator>
  <cp:lastModifiedBy>Davide Vioto</cp:lastModifiedBy>
  <cp:revision>2</cp:revision>
  <dcterms:created xsi:type="dcterms:W3CDTF">2022-10-18T14:22:18Z</dcterms:created>
  <dcterms:modified xsi:type="dcterms:W3CDTF">2022-10-24T09:23:19Z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EBA Regular Use</vt:lpwstr>
  </property>
</Properties>
</file>